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54"/>
  </p:notesMasterIdLst>
  <p:sldIdLst>
    <p:sldId id="256" r:id="rId2"/>
    <p:sldId id="356" r:id="rId3"/>
    <p:sldId id="359" r:id="rId4"/>
    <p:sldId id="361" r:id="rId5"/>
    <p:sldId id="394" r:id="rId6"/>
    <p:sldId id="396" r:id="rId7"/>
    <p:sldId id="419" r:id="rId8"/>
    <p:sldId id="397" r:id="rId9"/>
    <p:sldId id="398" r:id="rId10"/>
    <p:sldId id="420" r:id="rId11"/>
    <p:sldId id="421" r:id="rId12"/>
    <p:sldId id="363" r:id="rId13"/>
    <p:sldId id="422" r:id="rId14"/>
    <p:sldId id="364" r:id="rId15"/>
    <p:sldId id="367" r:id="rId16"/>
    <p:sldId id="369" r:id="rId17"/>
    <p:sldId id="423" r:id="rId18"/>
    <p:sldId id="372" r:id="rId19"/>
    <p:sldId id="374" r:id="rId20"/>
    <p:sldId id="424" r:id="rId21"/>
    <p:sldId id="425" r:id="rId22"/>
    <p:sldId id="378" r:id="rId23"/>
    <p:sldId id="382" r:id="rId24"/>
    <p:sldId id="385" r:id="rId25"/>
    <p:sldId id="426" r:id="rId26"/>
    <p:sldId id="388" r:id="rId27"/>
    <p:sldId id="427" r:id="rId28"/>
    <p:sldId id="358" r:id="rId29"/>
    <p:sldId id="357" r:id="rId30"/>
    <p:sldId id="347" r:id="rId31"/>
    <p:sldId id="403" r:id="rId32"/>
    <p:sldId id="406" r:id="rId33"/>
    <p:sldId id="407" r:id="rId34"/>
    <p:sldId id="428" r:id="rId35"/>
    <p:sldId id="408" r:id="rId36"/>
    <p:sldId id="409" r:id="rId37"/>
    <p:sldId id="429" r:id="rId38"/>
    <p:sldId id="410" r:id="rId39"/>
    <p:sldId id="411" r:id="rId40"/>
    <p:sldId id="412" r:id="rId41"/>
    <p:sldId id="430" r:id="rId42"/>
    <p:sldId id="415" r:id="rId43"/>
    <p:sldId id="431" r:id="rId44"/>
    <p:sldId id="417" r:id="rId45"/>
    <p:sldId id="432" r:id="rId46"/>
    <p:sldId id="433" r:id="rId47"/>
    <p:sldId id="436" r:id="rId48"/>
    <p:sldId id="437" r:id="rId49"/>
    <p:sldId id="438" r:id="rId50"/>
    <p:sldId id="439" r:id="rId51"/>
    <p:sldId id="435" r:id="rId52"/>
    <p:sldId id="276" r:id="rId53"/>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F99"/>
    <a:srgbClr val="66FF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snapToGrid="0">
      <p:cViewPr>
        <p:scale>
          <a:sx n="100" d="100"/>
          <a:sy n="100" d="100"/>
        </p:scale>
        <p:origin x="-270" y="-474"/>
      </p:cViewPr>
      <p:guideLst>
        <p:guide orient="horz" pos="2160"/>
        <p:guide pos="3847"/>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B59209-D0FC-41C9-89B5-48CE4DB485EF}" type="datetimeFigureOut">
              <a:rPr lang="lv-LV" smtClean="0"/>
              <a:pPr/>
              <a:t>2016.03.14.</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3875CE-5761-4A61-84E0-186432756F8C}" type="slidenum">
              <a:rPr lang="lv-LV" smtClean="0"/>
              <a:pPr/>
              <a:t>‹#›</a:t>
            </a:fld>
            <a:endParaRPr lang="lv-LV"/>
          </a:p>
        </p:txBody>
      </p:sp>
    </p:spTree>
    <p:extLst>
      <p:ext uri="{BB962C8B-B14F-4D97-AF65-F5344CB8AC3E}">
        <p14:creationId xmlns:p14="http://schemas.microsoft.com/office/powerpoint/2010/main" xmlns="" val="690892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lv-LV"/>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2016.03.14.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1032257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2016.03.14.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3041863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lv-LV"/>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2016.03.14.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2782032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2016.03.14.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2934302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lv-LV"/>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E85F011-099F-4791-891A-40072BC70105}" type="datetimeFigureOut">
              <a:rPr lang="lv-LV" smtClean="0"/>
              <a:pPr/>
              <a:t>2016.03.14.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1569212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Date Placeholder 4"/>
          <p:cNvSpPr>
            <a:spLocks noGrp="1"/>
          </p:cNvSpPr>
          <p:nvPr>
            <p:ph type="dt" sz="half" idx="10"/>
          </p:nvPr>
        </p:nvSpPr>
        <p:spPr/>
        <p:txBody>
          <a:bodyPr/>
          <a:lstStyle/>
          <a:p>
            <a:fld id="{1E85F011-099F-4791-891A-40072BC70105}" type="datetimeFigureOut">
              <a:rPr lang="lv-LV" smtClean="0"/>
              <a:pPr/>
              <a:t>2016.03.14.</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586958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lv-LV"/>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Date Placeholder 6"/>
          <p:cNvSpPr>
            <a:spLocks noGrp="1"/>
          </p:cNvSpPr>
          <p:nvPr>
            <p:ph type="dt" sz="half" idx="10"/>
          </p:nvPr>
        </p:nvSpPr>
        <p:spPr/>
        <p:txBody>
          <a:bodyPr/>
          <a:lstStyle/>
          <a:p>
            <a:fld id="{1E85F011-099F-4791-891A-40072BC70105}" type="datetimeFigureOut">
              <a:rPr lang="lv-LV" smtClean="0"/>
              <a:pPr/>
              <a:t>2016.03.14.</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3786533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Date Placeholder 2"/>
          <p:cNvSpPr>
            <a:spLocks noGrp="1"/>
          </p:cNvSpPr>
          <p:nvPr>
            <p:ph type="dt" sz="half" idx="10"/>
          </p:nvPr>
        </p:nvSpPr>
        <p:spPr/>
        <p:txBody>
          <a:bodyPr/>
          <a:lstStyle/>
          <a:p>
            <a:fld id="{1E85F011-099F-4791-891A-40072BC70105}" type="datetimeFigureOut">
              <a:rPr lang="lv-LV" smtClean="0"/>
              <a:pPr/>
              <a:t>2016.03.14.</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1216825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85F011-099F-4791-891A-40072BC70105}" type="datetimeFigureOut">
              <a:rPr lang="lv-LV" smtClean="0"/>
              <a:pPr/>
              <a:t>2016.03.14.</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2200663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85F011-099F-4791-891A-40072BC70105}" type="datetimeFigureOut">
              <a:rPr lang="lv-LV" smtClean="0"/>
              <a:pPr/>
              <a:t>2016.03.14.</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656304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85F011-099F-4791-891A-40072BC70105}" type="datetimeFigureOut">
              <a:rPr lang="lv-LV" smtClean="0"/>
              <a:pPr/>
              <a:t>2016.03.14.</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2819176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F00"/>
            </a:gs>
            <a:gs pos="17000">
              <a:schemeClr val="bg1"/>
            </a:gs>
            <a:gs pos="80000">
              <a:schemeClr val="bg1"/>
            </a:gs>
            <a:gs pos="100000">
              <a:srgbClr val="FFFF00"/>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lv-LV"/>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85F011-099F-4791-891A-40072BC70105}" type="datetimeFigureOut">
              <a:rPr lang="lv-LV" smtClean="0"/>
              <a:pPr/>
              <a:t>2016.03.14.</a:t>
            </a:fld>
            <a:endParaRPr lang="lv-LV"/>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1796274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http://www.unosd.org/content/images/image18_14.jpg" TargetMode="External"/><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file:///\\upload.wikimedia.org\wikipedia\commons\1\11\HaaValley.jpg" TargetMode="External"/><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hyperlink" Target="file:///\\upload.wikimedia.org\wikipedia\commons\f\f1\Bhutanese_people.jpg" TargetMode="Externa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http://asset.keepeek-cache.com/medias/domain21/_pdf/media2210/343753-s1qocarchn/large/0.jpg" TargetMode="External"/><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http://upload.wikimedia.org/wikipedia/commons/7/78/Prosperity-without-growth-Report_cover.gi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http://upload.wikimedia.org/wikipedia/commons/thumb/6/63/SlowFoodThera06676.JPG/800px-SlowFoodThera06676.JPG" TargetMode="External"/><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http://www.cittaslow.org/template/standard/img_struct/Logo_CittaSlow2.gif" TargetMode="External"/><Relationship Id="rId4" Type="http://schemas.openxmlformats.org/officeDocument/2006/relationships/image" Target="../media/image40.gif"/></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http://www.un.org/millenniumgoals/mdglogos/3.jpg" TargetMode="External"/><Relationship Id="rId13" Type="http://schemas.openxmlformats.org/officeDocument/2006/relationships/image" Target="../media/image53.jpeg"/><Relationship Id="rId18" Type="http://schemas.openxmlformats.org/officeDocument/2006/relationships/image" Target="http://www.un.org/millenniumgoals/mdglogos/8.jpg" TargetMode="External"/><Relationship Id="rId3" Type="http://schemas.openxmlformats.org/officeDocument/2006/relationships/image" Target="../media/image48.jpeg"/><Relationship Id="rId7" Type="http://schemas.openxmlformats.org/officeDocument/2006/relationships/image" Target="../media/image50.jpeg"/><Relationship Id="rId12" Type="http://schemas.openxmlformats.org/officeDocument/2006/relationships/image" Target="http://www.un.org/millenniumgoals/mdglogos/5.jpg" TargetMode="External"/><Relationship Id="rId17" Type="http://schemas.openxmlformats.org/officeDocument/2006/relationships/image" Target="../media/image55.jpeg"/><Relationship Id="rId2" Type="http://schemas.openxmlformats.org/officeDocument/2006/relationships/image" Target="../media/image47.emf"/><Relationship Id="rId16" Type="http://schemas.openxmlformats.org/officeDocument/2006/relationships/image" Target="http://www.un.org/millenniumgoals/mdglogos/7.jpg" TargetMode="External"/><Relationship Id="rId1" Type="http://schemas.openxmlformats.org/officeDocument/2006/relationships/slideLayout" Target="../slideLayouts/slideLayout7.xml"/><Relationship Id="rId6" Type="http://schemas.openxmlformats.org/officeDocument/2006/relationships/image" Target="http://www.un.org/millenniumgoals/mdglogos/2.jpg" TargetMode="External"/><Relationship Id="rId11" Type="http://schemas.openxmlformats.org/officeDocument/2006/relationships/image" Target="../media/image52.jpeg"/><Relationship Id="rId5" Type="http://schemas.openxmlformats.org/officeDocument/2006/relationships/image" Target="../media/image49.jpeg"/><Relationship Id="rId15" Type="http://schemas.openxmlformats.org/officeDocument/2006/relationships/image" Target="../media/image54.jpeg"/><Relationship Id="rId10" Type="http://schemas.openxmlformats.org/officeDocument/2006/relationships/image" Target="http://www.un.org/millenniumgoals/mdglogos/4.jpg" TargetMode="External"/><Relationship Id="rId4" Type="http://schemas.openxmlformats.org/officeDocument/2006/relationships/image" Target="http://www.un.org/millenniumgoals/mdglogos/1.jpg" TargetMode="External"/><Relationship Id="rId9" Type="http://schemas.openxmlformats.org/officeDocument/2006/relationships/image" Target="../media/image51.jpeg"/><Relationship Id="rId14" Type="http://schemas.openxmlformats.org/officeDocument/2006/relationships/image" Target="http://www.un.org/millenniumgoals/mdglogos/6.jp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7.emf"/><Relationship Id="rId7" Type="http://schemas.openxmlformats.org/officeDocument/2006/relationships/image" Target="http://www.un.org/millenniumgoals/mdglogos/2.jpg" TargetMode="External"/><Relationship Id="rId2" Type="http://schemas.openxmlformats.org/officeDocument/2006/relationships/image" Target="../media/image56.emf"/><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http://www.un.org/millenniumgoals/mdglogos/1.jpg" TargetMode="External"/><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59.emf"/><Relationship Id="rId7" Type="http://schemas.openxmlformats.org/officeDocument/2006/relationships/image" Target="http://www.un.org/millenniumgoals/mdglogos/4.jpg" TargetMode="External"/><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http://www.un.org/millenniumgoals/mdglogos/3.jpg" TargetMode="Externa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http://www.un.org/millenniumgoals/mdglogos/6.jpg" TargetMode="External"/><Relationship Id="rId3" Type="http://schemas.openxmlformats.org/officeDocument/2006/relationships/image" Target="https://upload.wikimedia.org/wikipedia/commons/thumb/4/46/Saving_Lives_with_SMS_for_Life.jpg/800px-Saving_Lives_with_SMS_for_Life.jpg" TargetMode="External"/><Relationship Id="rId7" Type="http://schemas.openxmlformats.org/officeDocument/2006/relationships/image" Target="../media/image53.jpe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http://www.un.org/millenniumgoals/mdglogos/5.jpg" TargetMode="External"/><Relationship Id="rId5" Type="http://schemas.openxmlformats.org/officeDocument/2006/relationships/image" Target="../media/image52.jpeg"/><Relationship Id="rId4" Type="http://schemas.openxmlformats.org/officeDocument/2006/relationships/image" Target="../media/image61.emf"/></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http://www.un.org/millenniumgoals/mdglogos/8.jpg" TargetMode="External"/><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http://www.un.org/millenniumgoals/mdglogos/7.jpg" TargetMode="External"/><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 Id="rId9" Type="http://schemas.openxmlformats.org/officeDocument/2006/relationships/image" Target="../media/image71.jpeg"/></Relationships>
</file>

<file path=ppt/slides/_rels/slide33.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10" Type="http://schemas.openxmlformats.org/officeDocument/2006/relationships/image" Target="../media/image80.jpeg"/><Relationship Id="rId4" Type="http://schemas.openxmlformats.org/officeDocument/2006/relationships/image" Target="../media/image74.jpeg"/><Relationship Id="rId9" Type="http://schemas.openxmlformats.org/officeDocument/2006/relationships/image" Target="../media/image79.jpeg"/></Relationships>
</file>

<file path=ppt/slides/_rels/slide3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jpeg"/></Relationships>
</file>

<file path=ppt/slides/_rels/slide3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image" Target="../media/image97.jpeg"/><Relationship Id="rId1" Type="http://schemas.openxmlformats.org/officeDocument/2006/relationships/slideLayout" Target="../slideLayouts/slideLayout7.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47.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image" Target="../media/image104.jpeg"/><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48.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jpeg"/><Relationship Id="rId1" Type="http://schemas.openxmlformats.org/officeDocument/2006/relationships/slideLayout" Target="../slideLayouts/slideLayout7.xml"/><Relationship Id="rId6" Type="http://schemas.openxmlformats.org/officeDocument/2006/relationships/image" Target="../media/image114.jpeg"/><Relationship Id="rId5" Type="http://schemas.openxmlformats.org/officeDocument/2006/relationships/image" Target="../media/image113.gif"/><Relationship Id="rId4" Type="http://schemas.openxmlformats.org/officeDocument/2006/relationships/image" Target="../media/image112.png"/></Relationships>
</file>

<file path=ppt/slides/_rels/slide49.xml.rels><?xml version="1.0" encoding="UTF-8" standalone="yes"?>
<Relationships xmlns="http://schemas.openxmlformats.org/package/2006/relationships"><Relationship Id="rId3" Type="http://schemas.openxmlformats.org/officeDocument/2006/relationships/image" Target="../media/image117.jpeg"/><Relationship Id="rId7" Type="http://schemas.openxmlformats.org/officeDocument/2006/relationships/image" Target="../media/image121.jpeg"/><Relationship Id="rId2" Type="http://schemas.openxmlformats.org/officeDocument/2006/relationships/image" Target="../media/image116.jpeg"/><Relationship Id="rId1" Type="http://schemas.openxmlformats.org/officeDocument/2006/relationships/slideLayout" Target="../slideLayouts/slideLayout7.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5.xml.rels><?xml version="1.0" encoding="UTF-8" standalone="yes"?>
<Relationships xmlns="http://schemas.openxmlformats.org/package/2006/relationships"><Relationship Id="rId3" Type="http://schemas.openxmlformats.org/officeDocument/2006/relationships/image" Target="http://d1zlh37f1ep3tj.cloudfront.net/wp/wblob/54592E651337D2/860/C7D5F/LIzOk_02xwV-l68JxRuq5Q/untitled1.png" TargetMode="Externa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23.emf"/><Relationship Id="rId7" Type="http://schemas.openxmlformats.org/officeDocument/2006/relationships/image" Target="../media/image127.jpeg"/><Relationship Id="rId2" Type="http://schemas.openxmlformats.org/officeDocument/2006/relationships/image" Target="../media/image122.jpeg"/><Relationship Id="rId1" Type="http://schemas.openxmlformats.org/officeDocument/2006/relationships/slideLayout" Target="../slideLayouts/slideLayout7.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51.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http://hqweb.unep.org/greeneconomy/portals/88/images/new_home/new-logo.jpg" TargetMode="Externa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aw the Line Between Sales Pitch and Relationship Building | Joshua ..."/>
          <p:cNvPicPr>
            <a:picLocks noChangeAspect="1"/>
          </p:cNvPicPr>
          <p:nvPr/>
        </p:nvPicPr>
        <p:blipFill rotWithShape="1">
          <a:blip r:embed="rId2" cstate="print">
            <a:extLst>
              <a:ext uri="{28A0092B-C50C-407E-A947-70E740481C1C}">
                <a14:useLocalDpi xmlns:a14="http://schemas.microsoft.com/office/drawing/2010/main" xmlns="" val="0"/>
              </a:ext>
            </a:extLst>
          </a:blip>
          <a:srcRect b="35515"/>
          <a:stretch/>
        </p:blipFill>
        <p:spPr>
          <a:xfrm>
            <a:off x="0" y="1724702"/>
            <a:ext cx="9753600" cy="3304498"/>
          </a:xfrm>
          <a:prstGeom prst="rect">
            <a:avLst/>
          </a:prstGeom>
        </p:spPr>
      </p:pic>
      <p:sp>
        <p:nvSpPr>
          <p:cNvPr id="2" name="Title 1"/>
          <p:cNvSpPr>
            <a:spLocks noGrp="1"/>
          </p:cNvSpPr>
          <p:nvPr>
            <p:ph type="ctrTitle"/>
          </p:nvPr>
        </p:nvSpPr>
        <p:spPr>
          <a:xfrm>
            <a:off x="3758519" y="2006409"/>
            <a:ext cx="6022296" cy="2387600"/>
          </a:xfrm>
        </p:spPr>
        <p:txBody>
          <a:bodyPr>
            <a:noAutofit/>
          </a:bodyPr>
          <a:lstStyle/>
          <a:p>
            <a:pPr algn="l"/>
            <a:r>
              <a:rPr lang="lv-LV" sz="6600" dirty="0" smtClean="0"/>
              <a:t>Ilgtspējīgas attīstības īstenošana</a:t>
            </a:r>
            <a:endParaRPr lang="lv-LV" sz="6600" dirty="0"/>
          </a:p>
        </p:txBody>
      </p:sp>
      <p:grpSp>
        <p:nvGrpSpPr>
          <p:cNvPr id="5" name="Group 4"/>
          <p:cNvGrpSpPr/>
          <p:nvPr/>
        </p:nvGrpSpPr>
        <p:grpSpPr>
          <a:xfrm>
            <a:off x="3463289" y="4573992"/>
            <a:ext cx="6293151" cy="756000"/>
            <a:chOff x="2846069" y="4631142"/>
            <a:chExt cx="6293151" cy="756000"/>
          </a:xfrm>
        </p:grpSpPr>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02797" y="4649142"/>
              <a:ext cx="1971849" cy="720000"/>
            </a:xfrm>
            <a:prstGeom prst="rect">
              <a:avLst/>
            </a:prstGeom>
            <a:noFill/>
            <a:ln>
              <a:noFill/>
            </a:ln>
          </p:spPr>
        </p:pic>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607492" y="4649142"/>
              <a:ext cx="864715" cy="720000"/>
            </a:xfrm>
            <a:prstGeom prst="rect">
              <a:avLst/>
            </a:prstGeom>
          </p:spPr>
        </p:pic>
        <p:pic>
          <p:nvPicPr>
            <p:cNvPr id="8" name="Picture 2" descr="http://eeagrants.org/content/download/6663/71306/version/1/file/EEA+Grants+-+JPG.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0162" t="20554" r="9972" b="22773"/>
            <a:stretch/>
          </p:blipFill>
          <p:spPr bwMode="auto">
            <a:xfrm>
              <a:off x="2846069" y="4649142"/>
              <a:ext cx="1014662" cy="72000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4" descr="http://www.iksd.riga.lv/upload_pic/2.Izglitiba/Pub_bildes/0_2014/01_2014/LU_logo.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897630" y="4649142"/>
              <a:ext cx="682200" cy="720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6" descr="http://www.uarctic.org/media/861227/grid-arendal_logo_box_369x369.png?mode=pad&amp;width=449&amp;height=360&amp;format=jpg&amp;scale=upscalecanvas"/>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9190" t="24296" r="9028" b="27370"/>
            <a:stretch/>
          </p:blipFill>
          <p:spPr bwMode="auto">
            <a:xfrm>
              <a:off x="7543800" y="4631142"/>
              <a:ext cx="1595420" cy="756000"/>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32426751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viva.gov.il/English/env_topics/GreenGrowth/PublishingImages/GreenGrowthPhot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894735" y="171450"/>
            <a:ext cx="3123150" cy="2005648"/>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whygreeneconomy.org/wp-content/uploads/2013/04/Global-Green-Growth-Institute.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77340" y="479265"/>
            <a:ext cx="1750060" cy="1742283"/>
          </a:xfrm>
          <a:prstGeom prst="rect">
            <a:avLst/>
          </a:prstGeom>
          <a:noFill/>
          <a:extLst>
            <a:ext uri="{909E8E84-426E-40DD-AFC4-6F175D3DCCD1}">
              <a14:hiddenFill xmlns:a14="http://schemas.microsoft.com/office/drawing/2010/main" xmlns="">
                <a:solidFill>
                  <a:srgbClr val="FFFFFF"/>
                </a:solidFill>
              </a14:hiddenFill>
            </a:ext>
          </a:extLst>
        </p:spPr>
      </p:pic>
      <p:sp>
        <p:nvSpPr>
          <p:cNvPr id="7" name="Oval 6"/>
          <p:cNvSpPr/>
          <p:nvPr/>
        </p:nvSpPr>
        <p:spPr>
          <a:xfrm>
            <a:off x="4476000" y="1371161"/>
            <a:ext cx="3240000" cy="3240000"/>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Rounded Rectangle 5"/>
          <p:cNvSpPr/>
          <p:nvPr/>
        </p:nvSpPr>
        <p:spPr>
          <a:xfrm>
            <a:off x="735874" y="2137625"/>
            <a:ext cx="5177246" cy="108236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«Zaļās augsmes» intelektuālais </a:t>
            </a:r>
            <a:r>
              <a:rPr lang="lv-LV" b="1" dirty="0">
                <a:solidFill>
                  <a:schemeClr val="tx1"/>
                </a:solidFill>
              </a:rPr>
              <a:t>centrs saistās ar Koreju, kur darbojas Globālās </a:t>
            </a:r>
            <a:r>
              <a:rPr lang="lv-LV" b="1" dirty="0" smtClean="0">
                <a:solidFill>
                  <a:schemeClr val="tx1"/>
                </a:solidFill>
              </a:rPr>
              <a:t>Zaļās Augsmes Institūts (</a:t>
            </a:r>
            <a:r>
              <a:rPr lang="lv-LV" b="1" dirty="0" err="1">
                <a:solidFill>
                  <a:schemeClr val="tx1"/>
                </a:solidFill>
              </a:rPr>
              <a:t>Global</a:t>
            </a:r>
            <a:r>
              <a:rPr lang="lv-LV" b="1" dirty="0">
                <a:solidFill>
                  <a:schemeClr val="tx1"/>
                </a:solidFill>
              </a:rPr>
              <a:t> </a:t>
            </a:r>
            <a:r>
              <a:rPr lang="lv-LV" b="1" dirty="0" err="1" smtClean="0">
                <a:solidFill>
                  <a:schemeClr val="tx1"/>
                </a:solidFill>
              </a:rPr>
              <a:t>Green</a:t>
            </a:r>
            <a:r>
              <a:rPr lang="lv-LV" b="1" dirty="0" smtClean="0">
                <a:solidFill>
                  <a:schemeClr val="tx1"/>
                </a:solidFill>
              </a:rPr>
              <a:t> </a:t>
            </a:r>
            <a:r>
              <a:rPr lang="lv-LV" b="1" dirty="0" err="1">
                <a:solidFill>
                  <a:schemeClr val="tx1"/>
                </a:solidFill>
              </a:rPr>
              <a:t>Growth</a:t>
            </a:r>
            <a:r>
              <a:rPr lang="lv-LV" b="1" dirty="0">
                <a:solidFill>
                  <a:schemeClr val="tx1"/>
                </a:solidFill>
              </a:rPr>
              <a:t> </a:t>
            </a:r>
            <a:r>
              <a:rPr lang="lv-LV" b="1" dirty="0" err="1">
                <a:solidFill>
                  <a:schemeClr val="tx1"/>
                </a:solidFill>
              </a:rPr>
              <a:t>Institute</a:t>
            </a:r>
            <a:r>
              <a:rPr lang="lv-LV" b="1" dirty="0" smtClean="0">
                <a:solidFill>
                  <a:schemeClr val="tx1"/>
                </a:solidFill>
              </a:rPr>
              <a:t>)</a:t>
            </a:r>
            <a:endParaRPr lang="lv-LV" b="1" dirty="0">
              <a:solidFill>
                <a:schemeClr val="tx1"/>
              </a:solidFill>
            </a:endParaRPr>
          </a:p>
        </p:txBody>
      </p:sp>
      <p:sp>
        <p:nvSpPr>
          <p:cNvPr id="8" name="Title 1"/>
          <p:cNvSpPr txBox="1">
            <a:spLocks/>
          </p:cNvSpPr>
          <p:nvPr/>
        </p:nvSpPr>
        <p:spPr>
          <a:xfrm>
            <a:off x="4071257" y="521522"/>
            <a:ext cx="4049486" cy="113093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200" dirty="0" smtClean="0"/>
              <a:t>«Zaļā augsme»</a:t>
            </a:r>
            <a:endParaRPr lang="lv-LV" sz="3200" dirty="0"/>
          </a:p>
        </p:txBody>
      </p:sp>
      <p:sp>
        <p:nvSpPr>
          <p:cNvPr id="9" name="Rounded Rectangle 8"/>
          <p:cNvSpPr/>
          <p:nvPr/>
        </p:nvSpPr>
        <p:spPr>
          <a:xfrm>
            <a:off x="7145382" y="2137625"/>
            <a:ext cx="4493623" cy="108236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«Zaļā augsme» </a:t>
            </a:r>
            <a:r>
              <a:rPr lang="lv-LV" b="1" dirty="0">
                <a:solidFill>
                  <a:schemeClr val="tx1"/>
                </a:solidFill>
              </a:rPr>
              <a:t>atspoguļo ekonomisko domātāju – </a:t>
            </a:r>
            <a:r>
              <a:rPr lang="lv-LV" b="1" dirty="0" smtClean="0">
                <a:solidFill>
                  <a:schemeClr val="tx1"/>
                </a:solidFill>
              </a:rPr>
              <a:t>N. Šterna (</a:t>
            </a:r>
            <a:r>
              <a:rPr lang="lv-LV" b="1" dirty="0" err="1" smtClean="0">
                <a:solidFill>
                  <a:schemeClr val="tx1"/>
                </a:solidFill>
              </a:rPr>
              <a:t>Nicholas</a:t>
            </a:r>
            <a:r>
              <a:rPr lang="lv-LV" b="1" dirty="0" smtClean="0">
                <a:solidFill>
                  <a:schemeClr val="tx1"/>
                </a:solidFill>
              </a:rPr>
              <a:t> </a:t>
            </a:r>
            <a:r>
              <a:rPr lang="lv-LV" b="1" dirty="0" err="1" smtClean="0">
                <a:solidFill>
                  <a:schemeClr val="tx1"/>
                </a:solidFill>
              </a:rPr>
              <a:t>Stern</a:t>
            </a:r>
            <a:r>
              <a:rPr lang="lv-LV" b="1" dirty="0" smtClean="0">
                <a:solidFill>
                  <a:schemeClr val="tx1"/>
                </a:solidFill>
              </a:rPr>
              <a:t>) un </a:t>
            </a:r>
            <a:r>
              <a:rPr lang="lv-LV" b="1" dirty="0" err="1" smtClean="0">
                <a:solidFill>
                  <a:schemeClr val="tx1"/>
                </a:solidFill>
              </a:rPr>
              <a:t>Dž</a:t>
            </a:r>
            <a:r>
              <a:rPr lang="lv-LV" b="1" dirty="0" smtClean="0">
                <a:solidFill>
                  <a:schemeClr val="tx1"/>
                </a:solidFill>
              </a:rPr>
              <a:t>. Saha (</a:t>
            </a:r>
            <a:r>
              <a:rPr lang="lv-LV" b="1" dirty="0" err="1" smtClean="0">
                <a:solidFill>
                  <a:schemeClr val="tx1"/>
                </a:solidFill>
              </a:rPr>
              <a:t>Jeffrey</a:t>
            </a:r>
            <a:r>
              <a:rPr lang="lv-LV" b="1" dirty="0" smtClean="0">
                <a:solidFill>
                  <a:schemeClr val="tx1"/>
                </a:solidFill>
              </a:rPr>
              <a:t> </a:t>
            </a:r>
            <a:r>
              <a:rPr lang="lv-LV" b="1" dirty="0" err="1">
                <a:solidFill>
                  <a:schemeClr val="tx1"/>
                </a:solidFill>
              </a:rPr>
              <a:t>Sachs</a:t>
            </a:r>
            <a:r>
              <a:rPr lang="lv-LV" b="1" dirty="0">
                <a:solidFill>
                  <a:schemeClr val="tx1"/>
                </a:solidFill>
              </a:rPr>
              <a:t>) </a:t>
            </a:r>
            <a:r>
              <a:rPr lang="lv-LV" b="1" dirty="0" smtClean="0">
                <a:solidFill>
                  <a:schemeClr val="tx1"/>
                </a:solidFill>
              </a:rPr>
              <a:t>uzskatus</a:t>
            </a:r>
            <a:endParaRPr lang="lv-LV" b="1" dirty="0">
              <a:solidFill>
                <a:schemeClr val="tx1"/>
              </a:solidFill>
            </a:endParaRPr>
          </a:p>
        </p:txBody>
      </p:sp>
      <p:sp>
        <p:nvSpPr>
          <p:cNvPr id="13" name="Rounded Rectangle 12"/>
          <p:cNvSpPr/>
          <p:nvPr/>
        </p:nvSpPr>
        <p:spPr>
          <a:xfrm>
            <a:off x="357051" y="3683193"/>
            <a:ext cx="5934892" cy="108236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«Zaļā augsme» </a:t>
            </a:r>
            <a:r>
              <a:rPr lang="lv-LV" b="1" dirty="0">
                <a:solidFill>
                  <a:schemeClr val="tx1"/>
                </a:solidFill>
              </a:rPr>
              <a:t>ir galvenokārt </a:t>
            </a:r>
            <a:r>
              <a:rPr lang="lv-LV" b="1" dirty="0" smtClean="0">
                <a:solidFill>
                  <a:schemeClr val="tx1"/>
                </a:solidFill>
              </a:rPr>
              <a:t>«no </a:t>
            </a:r>
            <a:r>
              <a:rPr lang="lv-LV" b="1" dirty="0">
                <a:solidFill>
                  <a:schemeClr val="tx1"/>
                </a:solidFill>
              </a:rPr>
              <a:t>augšas uz </a:t>
            </a:r>
            <a:r>
              <a:rPr lang="lv-LV" b="1" dirty="0" smtClean="0">
                <a:solidFill>
                  <a:schemeClr val="tx1"/>
                </a:solidFill>
              </a:rPr>
              <a:t>leju» </a:t>
            </a:r>
            <a:r>
              <a:rPr lang="lv-LV" b="1" dirty="0">
                <a:solidFill>
                  <a:schemeClr val="tx1"/>
                </a:solidFill>
              </a:rPr>
              <a:t>pieeja, ko virza valdības iniciatīvas, bet tā vēl nav tik nozīmīga kopienām un investoriem </a:t>
            </a:r>
            <a:r>
              <a:rPr lang="lv-LV" b="1" dirty="0" smtClean="0">
                <a:solidFill>
                  <a:schemeClr val="tx1"/>
                </a:solidFill>
              </a:rPr>
              <a:t>kā klasiskā </a:t>
            </a:r>
            <a:r>
              <a:rPr lang="lv-LV" b="1" dirty="0">
                <a:solidFill>
                  <a:schemeClr val="tx1"/>
                </a:solidFill>
              </a:rPr>
              <a:t>ilgtspējīgā </a:t>
            </a:r>
            <a:r>
              <a:rPr lang="lv-LV" b="1" dirty="0" smtClean="0">
                <a:solidFill>
                  <a:schemeClr val="tx1"/>
                </a:solidFill>
              </a:rPr>
              <a:t>attīstība </a:t>
            </a:r>
            <a:endParaRPr lang="lv-LV" b="1" dirty="0">
              <a:solidFill>
                <a:schemeClr val="tx1"/>
              </a:solidFill>
            </a:endParaRPr>
          </a:p>
        </p:txBody>
      </p:sp>
      <p:sp>
        <p:nvSpPr>
          <p:cNvPr id="14" name="Rounded Rectangle 13"/>
          <p:cNvSpPr/>
          <p:nvPr/>
        </p:nvSpPr>
        <p:spPr>
          <a:xfrm>
            <a:off x="6608324" y="3683193"/>
            <a:ext cx="4468979" cy="108236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«Zaļā augsme» </a:t>
            </a:r>
            <a:r>
              <a:rPr lang="lv-LV" b="1" dirty="0">
                <a:solidFill>
                  <a:schemeClr val="tx1"/>
                </a:solidFill>
              </a:rPr>
              <a:t>tiek kritizēta par </a:t>
            </a:r>
            <a:r>
              <a:rPr lang="lv-LV" b="1" dirty="0" smtClean="0">
                <a:solidFill>
                  <a:schemeClr val="tx1"/>
                </a:solidFill>
              </a:rPr>
              <a:t>«zaļo» </a:t>
            </a:r>
            <a:r>
              <a:rPr lang="lv-LV" b="1" dirty="0">
                <a:solidFill>
                  <a:schemeClr val="tx1"/>
                </a:solidFill>
              </a:rPr>
              <a:t>attieksmi samērā ierobežotā veidā un pret to bieži iebilst ekologi</a:t>
            </a:r>
          </a:p>
        </p:txBody>
      </p:sp>
      <p:sp>
        <p:nvSpPr>
          <p:cNvPr id="15" name="Title 1"/>
          <p:cNvSpPr txBox="1">
            <a:spLocks/>
          </p:cNvSpPr>
          <p:nvPr/>
        </p:nvSpPr>
        <p:spPr>
          <a:xfrm>
            <a:off x="470262" y="5123801"/>
            <a:ext cx="11286308" cy="125740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ANO </a:t>
            </a:r>
            <a:r>
              <a:rPr lang="lv-LV" sz="2400" b="1" dirty="0" smtClean="0"/>
              <a:t>«Zaļās augsmes» </a:t>
            </a:r>
            <a:r>
              <a:rPr lang="lv-LV" sz="2400" b="1" dirty="0"/>
              <a:t>programmas uzsver ilgtspējīga patēriņa pieeju</a:t>
            </a:r>
            <a:r>
              <a:rPr lang="lv-LV" sz="2400" dirty="0"/>
              <a:t>, ka galvenie ieinteresētie attīstības procesā ir </a:t>
            </a:r>
            <a:r>
              <a:rPr lang="lv-LV" sz="2400" dirty="0" smtClean="0"/>
              <a:t>nabadzīgie</a:t>
            </a:r>
            <a:r>
              <a:rPr lang="lv-LV" sz="2400" dirty="0"/>
              <a:t> </a:t>
            </a:r>
            <a:r>
              <a:rPr lang="lv-LV" sz="2400" dirty="0" smtClean="0"/>
              <a:t>– atbalsta </a:t>
            </a:r>
            <a:r>
              <a:rPr lang="lv-LV" sz="2400" dirty="0"/>
              <a:t>neaizsargātās kopienas, nodrošinot trūcīgajiem sociālos pakalpojumus un radot labvēlīgu vidi ilgtspējīgai </a:t>
            </a:r>
            <a:r>
              <a:rPr lang="lv-LV" sz="2400" dirty="0" smtClean="0"/>
              <a:t>attīstībai</a:t>
            </a:r>
            <a:endParaRPr lang="lv-LV" sz="2400" dirty="0"/>
          </a:p>
        </p:txBody>
      </p:sp>
      <p:sp>
        <p:nvSpPr>
          <p:cNvPr id="2" name="AutoShape 2" descr="http://d15l9woddkztht.cloudfront.net/logos/gggi-global-green-growth-institute.svg"/>
          <p:cNvSpPr>
            <a:spLocks noChangeAspect="1" noChangeArrowheads="1"/>
          </p:cNvSpPr>
          <p:nvPr/>
        </p:nvSpPr>
        <p:spPr bwMode="auto">
          <a:xfrm>
            <a:off x="155575" y="-19018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sp>
        <p:nvSpPr>
          <p:cNvPr id="3" name="AutoShape 4" descr="http://d15l9woddkztht.cloudfront.net/logos/gggi-global-green-growth-institute.svg"/>
          <p:cNvSpPr>
            <a:spLocks noChangeAspect="1" noChangeArrowheads="1"/>
          </p:cNvSpPr>
          <p:nvPr/>
        </p:nvSpPr>
        <p:spPr bwMode="auto">
          <a:xfrm>
            <a:off x="307975" y="-3778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sp>
        <p:nvSpPr>
          <p:cNvPr id="4" name="AutoShape 6" descr="http://d15l9woddkztht.cloudfront.net/logos/gggi-global-green-growth-institute.svg"/>
          <p:cNvSpPr>
            <a:spLocks noChangeAspect="1" noChangeArrowheads="1"/>
          </p:cNvSpPr>
          <p:nvPr/>
        </p:nvSpPr>
        <p:spPr bwMode="auto">
          <a:xfrm>
            <a:off x="460375" y="11461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sp>
        <p:nvSpPr>
          <p:cNvPr id="5" name="AutoShape 2" descr="http://d15l9woddkztht.cloudfront.net/logos/gggi-global-green-growth-institute.svg"/>
          <p:cNvSpPr>
            <a:spLocks noChangeAspect="1" noChangeArrowheads="1"/>
          </p:cNvSpPr>
          <p:nvPr/>
        </p:nvSpPr>
        <p:spPr bwMode="auto">
          <a:xfrm>
            <a:off x="612775" y="26701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spTree>
    <p:extLst>
      <p:ext uri="{BB962C8B-B14F-4D97-AF65-F5344CB8AC3E}">
        <p14:creationId xmlns:p14="http://schemas.microsoft.com/office/powerpoint/2010/main" xmlns="" val="29930844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descr="http://www.unosd.org/content/images/image18_14.jpg"/>
          <p:cNvPicPr>
            <a:picLocks noChangeAspect="1" noChangeArrowheads="1"/>
          </p:cNvPicPr>
          <p:nvPr/>
        </p:nvPicPr>
        <p:blipFill>
          <a:blip r:embed="rId2" r:link="rId3" cstate="print"/>
          <a:srcRect/>
          <a:stretch>
            <a:fillRect/>
          </a:stretch>
        </p:blipFill>
        <p:spPr bwMode="auto">
          <a:xfrm>
            <a:off x="1725930" y="4722777"/>
            <a:ext cx="2683082" cy="1895193"/>
          </a:xfrm>
          <a:prstGeom prst="rect">
            <a:avLst/>
          </a:prstGeom>
          <a:noFill/>
        </p:spPr>
      </p:pic>
      <p:pic>
        <p:nvPicPr>
          <p:cNvPr id="2050" name="Picture 2" descr="http://www.herinst.org/BusinessManagedDemocracy/environment/environmentalists/images/sdg2.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101840" y="3742611"/>
            <a:ext cx="3333750" cy="2875359"/>
          </a:xfrm>
          <a:prstGeom prst="rect">
            <a:avLst/>
          </a:prstGeom>
          <a:noFill/>
          <a:extLst>
            <a:ext uri="{909E8E84-426E-40DD-AFC4-6F175D3DCCD1}">
              <a14:hiddenFill xmlns:a14="http://schemas.microsoft.com/office/drawing/2010/main" xmlns="">
                <a:solidFill>
                  <a:srgbClr val="FFFFFF"/>
                </a:solidFill>
              </a14:hiddenFill>
            </a:ext>
          </a:extLst>
        </p:spPr>
      </p:pic>
      <p:sp>
        <p:nvSpPr>
          <p:cNvPr id="7" name="Oval 6"/>
          <p:cNvSpPr/>
          <p:nvPr/>
        </p:nvSpPr>
        <p:spPr>
          <a:xfrm>
            <a:off x="4476000" y="1372797"/>
            <a:ext cx="3240000" cy="3240000"/>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Rounded Rectangle 5"/>
          <p:cNvSpPr/>
          <p:nvPr/>
        </p:nvSpPr>
        <p:spPr>
          <a:xfrm>
            <a:off x="357051" y="1876369"/>
            <a:ext cx="5934892" cy="116725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000" b="1" u="sng" dirty="0">
                <a:solidFill>
                  <a:schemeClr val="tx1"/>
                </a:solidFill>
              </a:rPr>
              <a:t>Ilgtspējīga attīstība</a:t>
            </a:r>
            <a:r>
              <a:rPr lang="lv-LV" sz="2000" b="1" dirty="0">
                <a:solidFill>
                  <a:schemeClr val="tx1"/>
                </a:solidFill>
              </a:rPr>
              <a:t> ir attīstība, kas nodrošina pašreizējās paaudzes vajadzības, respektējot nākamo paaudžu iespējas apmierināt savas </a:t>
            </a:r>
            <a:r>
              <a:rPr lang="lv-LV" sz="2000" b="1" dirty="0" smtClean="0">
                <a:solidFill>
                  <a:schemeClr val="tx1"/>
                </a:solidFill>
              </a:rPr>
              <a:t>vajadzības</a:t>
            </a:r>
            <a:endParaRPr lang="lv-LV" sz="2000" b="1" dirty="0">
              <a:solidFill>
                <a:schemeClr val="tx1"/>
              </a:solidFill>
            </a:endParaRPr>
          </a:p>
        </p:txBody>
      </p:sp>
      <p:sp>
        <p:nvSpPr>
          <p:cNvPr id="8" name="Title 1"/>
          <p:cNvSpPr txBox="1">
            <a:spLocks/>
          </p:cNvSpPr>
          <p:nvPr/>
        </p:nvSpPr>
        <p:spPr>
          <a:xfrm>
            <a:off x="4071257" y="523158"/>
            <a:ext cx="4049486" cy="113093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200" dirty="0" smtClean="0"/>
              <a:t>«Ilgtspējīga attīstība»</a:t>
            </a:r>
            <a:endParaRPr lang="lv-LV" sz="3200" dirty="0"/>
          </a:p>
        </p:txBody>
      </p:sp>
      <p:sp>
        <p:nvSpPr>
          <p:cNvPr id="9" name="Rounded Rectangle 8"/>
          <p:cNvSpPr/>
          <p:nvPr/>
        </p:nvSpPr>
        <p:spPr>
          <a:xfrm>
            <a:off x="365760" y="3528788"/>
            <a:ext cx="5920739" cy="124783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Ilgtspējīga attīstība ir definēta ar ANO mandātu </a:t>
            </a:r>
            <a:r>
              <a:rPr lang="lv-LV" b="1" dirty="0" smtClean="0">
                <a:solidFill>
                  <a:schemeClr val="tx1"/>
                </a:solidFill>
              </a:rPr>
              <a:t>1987.g. </a:t>
            </a:r>
            <a:r>
              <a:rPr lang="lv-LV" b="1" dirty="0">
                <a:solidFill>
                  <a:schemeClr val="tx1"/>
                </a:solidFill>
              </a:rPr>
              <a:t>izveidotās Komisijas par vidi un attīstību ietvaros un tika akceptēta ANO Vides un attīstības konferences laikā (Riodežaneiro, </a:t>
            </a:r>
            <a:r>
              <a:rPr lang="lv-LV" b="1" dirty="0" smtClean="0">
                <a:solidFill>
                  <a:schemeClr val="tx1"/>
                </a:solidFill>
              </a:rPr>
              <a:t>1992.g.)</a:t>
            </a:r>
            <a:endParaRPr lang="lv-LV" b="1" dirty="0">
              <a:solidFill>
                <a:schemeClr val="tx1"/>
              </a:solidFill>
            </a:endParaRPr>
          </a:p>
        </p:txBody>
      </p:sp>
      <p:sp>
        <p:nvSpPr>
          <p:cNvPr id="11" name="Rounded Rectangle 10"/>
          <p:cNvSpPr/>
          <p:nvPr/>
        </p:nvSpPr>
        <p:spPr>
          <a:xfrm>
            <a:off x="6662262" y="2139259"/>
            <a:ext cx="5194459" cy="147425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«Ilgtspējīgai attīstībai» </a:t>
            </a:r>
            <a:r>
              <a:rPr lang="lv-LV" b="1" dirty="0">
                <a:solidFill>
                  <a:schemeClr val="tx1"/>
                </a:solidFill>
              </a:rPr>
              <a:t>nav skaidri noteikta ekonomiskā filozofija vai </a:t>
            </a:r>
            <a:r>
              <a:rPr lang="lv-LV" b="1" dirty="0" smtClean="0">
                <a:solidFill>
                  <a:schemeClr val="tx1"/>
                </a:solidFill>
              </a:rPr>
              <a:t>stratēģija, bet kritiķi </a:t>
            </a:r>
            <a:r>
              <a:rPr lang="lv-LV" b="1" dirty="0">
                <a:solidFill>
                  <a:schemeClr val="tx1"/>
                </a:solidFill>
              </a:rPr>
              <a:t>mēdz teikt, ka tā cenšas aptvert visas lietas saistībā ar visiem cilvēkiem un atrisināt visas </a:t>
            </a:r>
            <a:r>
              <a:rPr lang="lv-LV" b="1" dirty="0" smtClean="0">
                <a:solidFill>
                  <a:schemeClr val="tx1"/>
                </a:solidFill>
              </a:rPr>
              <a:t>problēmas</a:t>
            </a:r>
            <a:endParaRPr lang="lv-LV" b="1" dirty="0">
              <a:solidFill>
                <a:schemeClr val="tx1"/>
              </a:solidFill>
            </a:endParaRPr>
          </a:p>
        </p:txBody>
      </p:sp>
    </p:spTree>
    <p:extLst>
      <p:ext uri="{BB962C8B-B14F-4D97-AF65-F5344CB8AC3E}">
        <p14:creationId xmlns:p14="http://schemas.microsoft.com/office/powerpoint/2010/main" xmlns="" val="36299780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whysustainable.com/images/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 y="1146333"/>
            <a:ext cx="4514850" cy="451485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ounded Rectangle 2"/>
          <p:cNvSpPr/>
          <p:nvPr/>
        </p:nvSpPr>
        <p:spPr>
          <a:xfrm>
            <a:off x="4380410" y="2531030"/>
            <a:ext cx="7493727" cy="102207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Ļoti daudzas valstis gatavo Ilgtspējīgas attīstības stratēģijas, programmas vai </a:t>
            </a:r>
            <a:r>
              <a:rPr lang="lv-LV" b="1" dirty="0" smtClean="0">
                <a:solidFill>
                  <a:schemeClr val="tx1"/>
                </a:solidFill>
              </a:rPr>
              <a:t>plānus, tomēr </a:t>
            </a:r>
            <a:r>
              <a:rPr lang="lv-LV" b="1" dirty="0">
                <a:solidFill>
                  <a:schemeClr val="tx1"/>
                </a:solidFill>
              </a:rPr>
              <a:t>šiem dokumentiem parasti ir vāja pozīcija attiecībā pret valsts ekonomisko lēmumu pieņemšanu</a:t>
            </a:r>
          </a:p>
        </p:txBody>
      </p:sp>
      <p:sp>
        <p:nvSpPr>
          <p:cNvPr id="4" name="Title 1"/>
          <p:cNvSpPr txBox="1">
            <a:spLocks/>
          </p:cNvSpPr>
          <p:nvPr/>
        </p:nvSpPr>
        <p:spPr>
          <a:xfrm>
            <a:off x="4872442" y="1069172"/>
            <a:ext cx="6509657" cy="113093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ANO </a:t>
            </a:r>
            <a:r>
              <a:rPr lang="lv-LV" sz="2400" dirty="0" smtClean="0"/>
              <a:t>ievirzes </a:t>
            </a:r>
            <a:r>
              <a:rPr lang="lv-LV" sz="2400" dirty="0"/>
              <a:t>atspoguļo augsto nozīmību attiecībā uz </a:t>
            </a:r>
            <a:r>
              <a:rPr lang="lv-LV" sz="2400" dirty="0" smtClean="0"/>
              <a:t>«Ilgtspējīgu attīstību», </a:t>
            </a:r>
            <a:r>
              <a:rPr lang="lv-LV" sz="2400" dirty="0"/>
              <a:t>kas ir kļuvusi par vispārējās plānošanas koncepciju</a:t>
            </a:r>
          </a:p>
        </p:txBody>
      </p:sp>
      <p:sp>
        <p:nvSpPr>
          <p:cNvPr id="5" name="Rounded Rectangle 4"/>
          <p:cNvSpPr/>
          <p:nvPr/>
        </p:nvSpPr>
        <p:spPr>
          <a:xfrm>
            <a:off x="4380408" y="3884026"/>
            <a:ext cx="7493727" cy="103849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«Ilgtspējīga attīstība» </a:t>
            </a:r>
            <a:r>
              <a:rPr lang="lv-LV" b="1" dirty="0">
                <a:solidFill>
                  <a:schemeClr val="tx1"/>
                </a:solidFill>
              </a:rPr>
              <a:t>atzīst, ka izaugsmei jābūt vismaz virzītai un orientētai, bet dažos gadījumos pat ierobežotai, lai spēja </a:t>
            </a:r>
            <a:r>
              <a:rPr lang="lv-LV" b="1" dirty="0" smtClean="0">
                <a:solidFill>
                  <a:schemeClr val="tx1"/>
                </a:solidFill>
              </a:rPr>
              <a:t>«nākošajām </a:t>
            </a:r>
            <a:r>
              <a:rPr lang="lv-LV" b="1" dirty="0">
                <a:solidFill>
                  <a:schemeClr val="tx1"/>
                </a:solidFill>
              </a:rPr>
              <a:t>paaudzēm apmierināt savas </a:t>
            </a:r>
            <a:r>
              <a:rPr lang="lv-LV" b="1" dirty="0" smtClean="0">
                <a:solidFill>
                  <a:schemeClr val="tx1"/>
                </a:solidFill>
              </a:rPr>
              <a:t>vajadzības» </a:t>
            </a:r>
            <a:r>
              <a:rPr lang="lv-LV" b="1" dirty="0">
                <a:solidFill>
                  <a:schemeClr val="tx1"/>
                </a:solidFill>
              </a:rPr>
              <a:t>netiktu apdraudēta</a:t>
            </a:r>
          </a:p>
        </p:txBody>
      </p:sp>
      <p:sp>
        <p:nvSpPr>
          <p:cNvPr id="6" name="Rounded Rectangle 5"/>
          <p:cNvSpPr/>
          <p:nvPr/>
        </p:nvSpPr>
        <p:spPr>
          <a:xfrm>
            <a:off x="4380408" y="5253449"/>
            <a:ext cx="7493727" cy="104285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ANO Ekonomikas un sociālo lietu Padome ir publicējusi dokumentu kopu par </a:t>
            </a:r>
            <a:r>
              <a:rPr lang="lv-LV" b="1" dirty="0" smtClean="0">
                <a:solidFill>
                  <a:schemeClr val="tx1"/>
                </a:solidFill>
              </a:rPr>
              <a:t>«Ilgtspējīgas attīstības» </a:t>
            </a:r>
            <a:r>
              <a:rPr lang="lv-LV" b="1" dirty="0">
                <a:solidFill>
                  <a:schemeClr val="tx1"/>
                </a:solidFill>
              </a:rPr>
              <a:t>mērīšanai domātiem 96 indikatoriem, no kuriem 50 ir identificējami kā </a:t>
            </a:r>
            <a:r>
              <a:rPr lang="lv-LV" b="1" dirty="0" err="1" smtClean="0">
                <a:solidFill>
                  <a:schemeClr val="tx1"/>
                </a:solidFill>
              </a:rPr>
              <a:t>pamatindikatori</a:t>
            </a:r>
            <a:endParaRPr lang="lv-LV" b="1" dirty="0">
              <a:solidFill>
                <a:schemeClr val="tx1"/>
              </a:solidFill>
            </a:endParaRPr>
          </a:p>
        </p:txBody>
      </p:sp>
    </p:spTree>
    <p:extLst>
      <p:ext uri="{BB962C8B-B14F-4D97-AF65-F5344CB8AC3E}">
        <p14:creationId xmlns:p14="http://schemas.microsoft.com/office/powerpoint/2010/main" xmlns="" val="33217810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giveusachance.co.uk/wp-content/uploads/2016/02/Wellbeing_valuation_main.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80959" y="3784298"/>
            <a:ext cx="4003675" cy="1819260"/>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6" descr="File:HaaValley.jpg">
            <a:hlinkClick r:id="rId3" action="ppaction://hlinkfile"/>
          </p:cNvPr>
          <p:cNvPicPr>
            <a:picLocks noChangeAspect="1" noChangeArrowheads="1"/>
          </p:cNvPicPr>
          <p:nvPr/>
        </p:nvPicPr>
        <p:blipFill>
          <a:blip r:embed="rId4" cstate="print">
            <a:lum bright="6000" contrast="2000"/>
          </a:blip>
          <a:srcRect/>
          <a:stretch>
            <a:fillRect/>
          </a:stretch>
        </p:blipFill>
        <p:spPr bwMode="auto">
          <a:xfrm>
            <a:off x="4278029" y="3990187"/>
            <a:ext cx="3635941" cy="2676322"/>
          </a:xfrm>
          <a:prstGeom prst="rect">
            <a:avLst/>
          </a:prstGeom>
          <a:noFill/>
        </p:spPr>
      </p:pic>
      <p:sp>
        <p:nvSpPr>
          <p:cNvPr id="7" name="Oval 6"/>
          <p:cNvSpPr/>
          <p:nvPr/>
        </p:nvSpPr>
        <p:spPr>
          <a:xfrm>
            <a:off x="4476000" y="1384227"/>
            <a:ext cx="3240000" cy="3240000"/>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Rounded Rectangle 5"/>
          <p:cNvSpPr/>
          <p:nvPr/>
        </p:nvSpPr>
        <p:spPr>
          <a:xfrm>
            <a:off x="335279" y="1915293"/>
            <a:ext cx="6091646" cy="80804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Jēdzienu </a:t>
            </a:r>
            <a:r>
              <a:rPr lang="lv-LV" b="1" dirty="0" smtClean="0">
                <a:solidFill>
                  <a:schemeClr val="tx1"/>
                </a:solidFill>
              </a:rPr>
              <a:t>«Nacionālais laime» </a:t>
            </a:r>
            <a:r>
              <a:rPr lang="lv-LV" b="1" dirty="0">
                <a:solidFill>
                  <a:schemeClr val="tx1"/>
                </a:solidFill>
              </a:rPr>
              <a:t>pirmo reizi ieviesa Butānas karalis </a:t>
            </a:r>
            <a:r>
              <a:rPr lang="lv-LV" b="1" dirty="0" err="1">
                <a:solidFill>
                  <a:schemeClr val="tx1"/>
                </a:solidFill>
              </a:rPr>
              <a:t>Vangčuks</a:t>
            </a:r>
            <a:r>
              <a:rPr lang="lv-LV" b="1" dirty="0">
                <a:solidFill>
                  <a:schemeClr val="tx1"/>
                </a:solidFill>
              </a:rPr>
              <a:t> (</a:t>
            </a:r>
            <a:r>
              <a:rPr lang="lv-LV" b="1" dirty="0" err="1">
                <a:solidFill>
                  <a:schemeClr val="tx1"/>
                </a:solidFill>
              </a:rPr>
              <a:t>Jigme</a:t>
            </a:r>
            <a:r>
              <a:rPr lang="lv-LV" b="1" dirty="0">
                <a:solidFill>
                  <a:schemeClr val="tx1"/>
                </a:solidFill>
              </a:rPr>
              <a:t> </a:t>
            </a:r>
            <a:r>
              <a:rPr lang="lv-LV" b="1" dirty="0" err="1">
                <a:solidFill>
                  <a:schemeClr val="tx1"/>
                </a:solidFill>
              </a:rPr>
              <a:t>Singye</a:t>
            </a:r>
            <a:r>
              <a:rPr lang="lv-LV" b="1" dirty="0">
                <a:solidFill>
                  <a:schemeClr val="tx1"/>
                </a:solidFill>
              </a:rPr>
              <a:t> </a:t>
            </a:r>
            <a:r>
              <a:rPr lang="lv-LV" b="1" dirty="0" err="1">
                <a:solidFill>
                  <a:schemeClr val="tx1"/>
                </a:solidFill>
              </a:rPr>
              <a:t>Wangchuck</a:t>
            </a:r>
            <a:r>
              <a:rPr lang="lv-LV" b="1" dirty="0">
                <a:solidFill>
                  <a:schemeClr val="tx1"/>
                </a:solidFill>
              </a:rPr>
              <a:t>) </a:t>
            </a:r>
            <a:r>
              <a:rPr lang="lv-LV" b="1" dirty="0" smtClean="0">
                <a:solidFill>
                  <a:schemeClr val="tx1"/>
                </a:solidFill>
              </a:rPr>
              <a:t>1972.g.</a:t>
            </a:r>
            <a:endParaRPr lang="lv-LV" b="1" dirty="0">
              <a:solidFill>
                <a:schemeClr val="tx1"/>
              </a:solidFill>
            </a:endParaRPr>
          </a:p>
        </p:txBody>
      </p:sp>
      <p:sp>
        <p:nvSpPr>
          <p:cNvPr id="8" name="Title 1"/>
          <p:cNvSpPr txBox="1">
            <a:spLocks/>
          </p:cNvSpPr>
          <p:nvPr/>
        </p:nvSpPr>
        <p:spPr>
          <a:xfrm>
            <a:off x="4071257" y="534588"/>
            <a:ext cx="4049486" cy="113093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200" dirty="0" smtClean="0"/>
              <a:t>«Nacionālā laime»</a:t>
            </a:r>
            <a:endParaRPr lang="lv-LV" sz="3200" dirty="0"/>
          </a:p>
        </p:txBody>
      </p:sp>
      <p:pic>
        <p:nvPicPr>
          <p:cNvPr id="13" name="Picture 2" descr="File:Bhutanese people.jpg">
            <a:hlinkClick r:id="rId5" action="ppaction://hlinkfile"/>
          </p:cNvPr>
          <p:cNvPicPr>
            <a:picLocks noChangeAspect="1" noChangeArrowheads="1"/>
          </p:cNvPicPr>
          <p:nvPr/>
        </p:nvPicPr>
        <p:blipFill>
          <a:blip r:embed="rId6" cstate="print"/>
          <a:srcRect/>
          <a:stretch>
            <a:fillRect/>
          </a:stretch>
        </p:blipFill>
        <p:spPr bwMode="auto">
          <a:xfrm>
            <a:off x="731521" y="3987367"/>
            <a:ext cx="3572994" cy="2679142"/>
          </a:xfrm>
          <a:prstGeom prst="rect">
            <a:avLst/>
          </a:prstGeom>
          <a:noFill/>
        </p:spPr>
      </p:pic>
      <p:sp>
        <p:nvSpPr>
          <p:cNvPr id="11" name="Rounded Rectangle 10"/>
          <p:cNvSpPr/>
          <p:nvPr/>
        </p:nvSpPr>
        <p:spPr>
          <a:xfrm>
            <a:off x="335279" y="3004227"/>
            <a:ext cx="6091646" cy="109849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Vēlāk jēdziens pārtapa par apsekojuma metodi, ko pielietoja Butānas pētījumu centra pētnieki, lai novērtētu Butānas iedzīvotāju labklājības līmeni</a:t>
            </a:r>
          </a:p>
        </p:txBody>
      </p:sp>
      <p:sp>
        <p:nvSpPr>
          <p:cNvPr id="9" name="Rounded Rectangle 8"/>
          <p:cNvSpPr/>
          <p:nvPr/>
        </p:nvSpPr>
        <p:spPr>
          <a:xfrm>
            <a:off x="7040879" y="2033472"/>
            <a:ext cx="4815841" cy="156534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Tagad </a:t>
            </a:r>
            <a:r>
              <a:rPr lang="lv-LV" b="1" dirty="0" smtClean="0">
                <a:solidFill>
                  <a:schemeClr val="tx1"/>
                </a:solidFill>
              </a:rPr>
              <a:t>koncepcijas pamati </a:t>
            </a:r>
            <a:r>
              <a:rPr lang="lv-LV" b="1" dirty="0">
                <a:solidFill>
                  <a:schemeClr val="tx1"/>
                </a:solidFill>
              </a:rPr>
              <a:t>ir pietiekami labi izstrādāti, lai būtu iespējams novērtēt </a:t>
            </a:r>
            <a:r>
              <a:rPr lang="lv-LV" b="1" dirty="0" smtClean="0">
                <a:solidFill>
                  <a:schemeClr val="tx1"/>
                </a:solidFill>
              </a:rPr>
              <a:t>iedzīvotāju labklājību, </a:t>
            </a:r>
            <a:r>
              <a:rPr lang="lv-LV" b="1" dirty="0">
                <a:solidFill>
                  <a:schemeClr val="tx1"/>
                </a:solidFill>
              </a:rPr>
              <a:t>valsts </a:t>
            </a:r>
            <a:r>
              <a:rPr lang="lv-LV" b="1" dirty="0" smtClean="0">
                <a:solidFill>
                  <a:schemeClr val="tx1"/>
                </a:solidFill>
              </a:rPr>
              <a:t>attīstības </a:t>
            </a:r>
            <a:r>
              <a:rPr lang="lv-LV" b="1" dirty="0">
                <a:solidFill>
                  <a:schemeClr val="tx1"/>
                </a:solidFill>
              </a:rPr>
              <a:t>virzību un politikas veidošanas atbilstību valstīs, kas būtiski </a:t>
            </a:r>
            <a:r>
              <a:rPr lang="lv-LV" b="1" dirty="0" smtClean="0">
                <a:solidFill>
                  <a:schemeClr val="tx1"/>
                </a:solidFill>
              </a:rPr>
              <a:t>atšķiras</a:t>
            </a:r>
            <a:endParaRPr lang="lv-LV" b="1" dirty="0">
              <a:solidFill>
                <a:schemeClr val="tx1"/>
              </a:solidFill>
            </a:endParaRPr>
          </a:p>
        </p:txBody>
      </p:sp>
    </p:spTree>
    <p:extLst>
      <p:ext uri="{BB962C8B-B14F-4D97-AF65-F5344CB8AC3E}">
        <p14:creationId xmlns:p14="http://schemas.microsoft.com/office/powerpoint/2010/main" xmlns="" val="21623297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harmonyhabit.files.wordpress.com/2013/05/creative_wallpaper_girl_and_balloons_031991_-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75045" y="3291840"/>
            <a:ext cx="4286250" cy="3429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ounded Rectangle 3"/>
          <p:cNvSpPr/>
          <p:nvPr/>
        </p:nvSpPr>
        <p:spPr>
          <a:xfrm>
            <a:off x="377144" y="2664821"/>
            <a:ext cx="6030688" cy="689967"/>
          </a:xfrm>
          <a:prstGeom prst="roundRect">
            <a:avLst>
              <a:gd name="adj" fmla="val 28027"/>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Daži no «Nacionālās laimes» indikatoriem Butānā:</a:t>
            </a:r>
            <a:endParaRPr lang="lv-LV" b="1" dirty="0">
              <a:solidFill>
                <a:schemeClr val="tx1"/>
              </a:solidFill>
            </a:endParaRPr>
          </a:p>
        </p:txBody>
      </p:sp>
      <p:sp>
        <p:nvSpPr>
          <p:cNvPr id="5" name="Title 1"/>
          <p:cNvSpPr txBox="1">
            <a:spLocks/>
          </p:cNvSpPr>
          <p:nvPr/>
        </p:nvSpPr>
        <p:spPr>
          <a:xfrm>
            <a:off x="1371602" y="851627"/>
            <a:ext cx="9448796" cy="113093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Tradīcijas, psiholoģija, veselība, ekoloģiskās problēmas, svarīgākās attiecības un mūsdienu tehnoloģijas – tam visam ir sava vieta Butānas jēdzienā par nacionālo laimi, tomēr to izmantošana nav tikai teorētiska</a:t>
            </a:r>
          </a:p>
        </p:txBody>
      </p:sp>
      <p:graphicFrame>
        <p:nvGraphicFramePr>
          <p:cNvPr id="3" name="Table 2"/>
          <p:cNvGraphicFramePr>
            <a:graphicFrameLocks noGrp="1"/>
          </p:cNvGraphicFramePr>
          <p:nvPr>
            <p:extLst>
              <p:ext uri="{D42A27DB-BD31-4B8C-83A1-F6EECF244321}">
                <p14:modId xmlns:p14="http://schemas.microsoft.com/office/powerpoint/2010/main" xmlns="" val="3994440944"/>
              </p:ext>
            </p:extLst>
          </p:nvPr>
        </p:nvGraphicFramePr>
        <p:xfrm>
          <a:off x="688975" y="3233057"/>
          <a:ext cx="5407025" cy="2995551"/>
        </p:xfrm>
        <a:graphic>
          <a:graphicData uri="http://schemas.openxmlformats.org/drawingml/2006/table">
            <a:tbl>
              <a:tblPr/>
              <a:tblGrid>
                <a:gridCol w="1777365">
                  <a:extLst>
                    <a:ext uri="{9D8B030D-6E8A-4147-A177-3AD203B41FA5}">
                      <a16:colId xmlns="" xmlns:a16="http://schemas.microsoft.com/office/drawing/2014/main" val="20000"/>
                    </a:ext>
                  </a:extLst>
                </a:gridCol>
                <a:gridCol w="1800225">
                  <a:extLst>
                    <a:ext uri="{9D8B030D-6E8A-4147-A177-3AD203B41FA5}">
                      <a16:colId xmlns="" xmlns:a16="http://schemas.microsoft.com/office/drawing/2014/main" val="20001"/>
                    </a:ext>
                  </a:extLst>
                </a:gridCol>
                <a:gridCol w="1829435">
                  <a:extLst>
                    <a:ext uri="{9D8B030D-6E8A-4147-A177-3AD203B41FA5}">
                      <a16:colId xmlns="" xmlns:a16="http://schemas.microsoft.com/office/drawing/2014/main" val="20002"/>
                    </a:ext>
                  </a:extLst>
                </a:gridCol>
              </a:tblGrid>
              <a:tr h="528452">
                <a:tc>
                  <a:txBody>
                    <a:bodyPr/>
                    <a:lstStyle/>
                    <a:p>
                      <a:pPr algn="ctr">
                        <a:spcAft>
                          <a:spcPts val="0"/>
                        </a:spcAft>
                      </a:pPr>
                      <a:r>
                        <a:rPr lang="lv-LV" sz="1600">
                          <a:latin typeface="+mn-lt"/>
                          <a:ea typeface="Times New Roman"/>
                          <a:cs typeface="Times New Roman"/>
                        </a:rPr>
                        <a:t>savtības sajūtas biežums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spcAft>
                          <a:spcPts val="0"/>
                        </a:spcAft>
                      </a:pPr>
                      <a:r>
                        <a:rPr lang="lv-LV" sz="1600">
                          <a:latin typeface="+mn-lt"/>
                          <a:ea typeface="Times New Roman"/>
                          <a:cs typeface="Times New Roman"/>
                        </a:rPr>
                        <a:t>lasītprasme un rakstpratība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spcAft>
                          <a:spcPts val="0"/>
                        </a:spcAft>
                      </a:pPr>
                      <a:r>
                        <a:rPr lang="lv-LV" sz="1600" dirty="0">
                          <a:latin typeface="+mn-lt"/>
                          <a:ea typeface="Times New Roman"/>
                          <a:cs typeface="Times New Roman"/>
                        </a:rPr>
                        <a:t>mājsaimniecības ienākumi</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0"/>
                  </a:ext>
                </a:extLst>
              </a:tr>
              <a:tr h="353291">
                <a:tc>
                  <a:txBody>
                    <a:bodyPr/>
                    <a:lstStyle/>
                    <a:p>
                      <a:pPr algn="ctr">
                        <a:spcAft>
                          <a:spcPts val="0"/>
                        </a:spcAft>
                      </a:pPr>
                      <a:r>
                        <a:rPr lang="lv-LV" sz="1600">
                          <a:latin typeface="+mn-lt"/>
                          <a:ea typeface="Times New Roman"/>
                          <a:cs typeface="Times New Roman"/>
                        </a:rPr>
                        <a:t>attiecības ģimenē</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spcAft>
                          <a:spcPts val="0"/>
                        </a:spcAft>
                      </a:pPr>
                      <a:r>
                        <a:rPr lang="lv-LV" sz="1600">
                          <a:latin typeface="+mn-lt"/>
                          <a:ea typeface="Times New Roman"/>
                          <a:cs typeface="Times New Roman"/>
                        </a:rPr>
                        <a:t>uzticība kaimiņiem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spcAft>
                          <a:spcPts val="0"/>
                        </a:spcAft>
                      </a:pPr>
                      <a:r>
                        <a:rPr lang="lv-LV" sz="1600">
                          <a:latin typeface="+mn-lt"/>
                          <a:ea typeface="Times New Roman"/>
                          <a:cs typeface="Times New Roman"/>
                        </a:rPr>
                        <a:t>izglītības līmenis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1"/>
                  </a:ext>
                </a:extLst>
              </a:tr>
              <a:tr h="528452">
                <a:tc>
                  <a:txBody>
                    <a:bodyPr/>
                    <a:lstStyle/>
                    <a:p>
                      <a:pPr algn="ctr">
                        <a:spcAft>
                          <a:spcPts val="0"/>
                        </a:spcAft>
                      </a:pPr>
                      <a:r>
                        <a:rPr lang="lv-LV" sz="1600">
                          <a:latin typeface="+mn-lt"/>
                          <a:ea typeface="Times New Roman"/>
                          <a:cs typeface="Times New Roman"/>
                        </a:rPr>
                        <a:t>personu skaits vienā telpā</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spcAft>
                          <a:spcPts val="0"/>
                        </a:spcAft>
                      </a:pPr>
                      <a:r>
                        <a:rPr lang="lv-LV" sz="1600" dirty="0">
                          <a:latin typeface="+mn-lt"/>
                          <a:ea typeface="Times New Roman"/>
                          <a:cs typeface="Times New Roman"/>
                        </a:rPr>
                        <a:t>lietotu apģērbu iegāde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spcAft>
                          <a:spcPts val="0"/>
                        </a:spcAft>
                      </a:pPr>
                      <a:r>
                        <a:rPr lang="lv-LV" sz="1600">
                          <a:latin typeface="+mn-lt"/>
                          <a:ea typeface="Times New Roman"/>
                          <a:cs typeface="Times New Roman"/>
                        </a:rPr>
                        <a:t>cēlsirdības sajūtas biežums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2"/>
                  </a:ext>
                </a:extLst>
              </a:tr>
              <a:tr h="792678">
                <a:tc>
                  <a:txBody>
                    <a:bodyPr/>
                    <a:lstStyle/>
                    <a:p>
                      <a:pPr algn="ctr">
                        <a:spcAft>
                          <a:spcPts val="0"/>
                        </a:spcAft>
                      </a:pPr>
                      <a:r>
                        <a:rPr lang="lv-LV" sz="1600">
                          <a:latin typeface="+mn-lt"/>
                          <a:ea typeface="Times New Roman"/>
                          <a:cs typeface="Times New Roman"/>
                        </a:rPr>
                        <a:t>kopienas pasākumu apmeklēšana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spcAft>
                          <a:spcPts val="0"/>
                        </a:spcAft>
                      </a:pPr>
                      <a:r>
                        <a:rPr lang="lv-LV" sz="1600" dirty="0">
                          <a:latin typeface="+mn-lt"/>
                          <a:ea typeface="Times New Roman"/>
                          <a:cs typeface="Times New Roman"/>
                        </a:rPr>
                        <a:t>palīdzība kopienas locekļiem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spcAft>
                          <a:spcPts val="0"/>
                        </a:spcAft>
                      </a:pPr>
                      <a:r>
                        <a:rPr lang="lv-LV" sz="1600">
                          <a:latin typeface="+mn-lt"/>
                          <a:ea typeface="Times New Roman"/>
                          <a:cs typeface="Times New Roman"/>
                        </a:rPr>
                        <a:t>ienākumu pietiekamība ikdienas vajadzībām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3"/>
                  </a:ext>
                </a:extLst>
              </a:tr>
              <a:tr h="792678">
                <a:tc>
                  <a:txBody>
                    <a:bodyPr/>
                    <a:lstStyle/>
                    <a:p>
                      <a:pPr algn="ctr">
                        <a:spcAft>
                          <a:spcPts val="0"/>
                        </a:spcAft>
                      </a:pPr>
                      <a:r>
                        <a:rPr lang="lv-LV" sz="1600">
                          <a:latin typeface="+mn-lt"/>
                          <a:ea typeface="Times New Roman"/>
                          <a:cs typeface="Times New Roman"/>
                        </a:rPr>
                        <a:t>uzticēšanās plašsaziņas līdzekļiem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spcAft>
                          <a:spcPts val="0"/>
                        </a:spcAft>
                      </a:pPr>
                      <a:r>
                        <a:rPr lang="lv-LV" sz="1600">
                          <a:latin typeface="+mn-lt"/>
                          <a:ea typeface="Times New Roman"/>
                          <a:cs typeface="Times New Roman"/>
                        </a:rPr>
                        <a:t>zināšanas par augiem un dzīvniekiem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spcAft>
                          <a:spcPts val="0"/>
                        </a:spcAft>
                      </a:pPr>
                      <a:r>
                        <a:rPr lang="lv-LV" sz="1600" dirty="0">
                          <a:latin typeface="+mn-lt"/>
                          <a:ea typeface="Times New Roman"/>
                          <a:cs typeface="Times New Roman"/>
                        </a:rPr>
                        <a:t>tradicionālo spēļu spēlēšana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4"/>
                  </a:ext>
                </a:extLst>
              </a:tr>
            </a:tbl>
          </a:graphicData>
        </a:graphic>
      </p:graphicFrame>
      <p:sp>
        <p:nvSpPr>
          <p:cNvPr id="6" name="Rounded Rectangle 5"/>
          <p:cNvSpPr/>
          <p:nvPr/>
        </p:nvSpPr>
        <p:spPr>
          <a:xfrm>
            <a:off x="6910250" y="2353323"/>
            <a:ext cx="4815841" cy="100146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Atšķirībā no citām sistēmām un rādītājiem, Butānas </a:t>
            </a:r>
            <a:r>
              <a:rPr lang="lv-LV" b="1" dirty="0" smtClean="0">
                <a:solidFill>
                  <a:schemeClr val="tx1"/>
                </a:solidFill>
              </a:rPr>
              <a:t>«Nacionālā laime» </a:t>
            </a:r>
            <a:r>
              <a:rPr lang="lv-LV" b="1" dirty="0">
                <a:solidFill>
                  <a:schemeClr val="tx1"/>
                </a:solidFill>
              </a:rPr>
              <a:t>ir politiski saistoša</a:t>
            </a:r>
          </a:p>
        </p:txBody>
      </p:sp>
    </p:spTree>
    <p:extLst>
      <p:ext uri="{BB962C8B-B14F-4D97-AF65-F5344CB8AC3E}">
        <p14:creationId xmlns:p14="http://schemas.microsoft.com/office/powerpoint/2010/main" xmlns="" val="5702374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http://asset.keepeek-cache.com/medias/domain21/_pdf/media2210/343753-s1qocarchn/large/0.jpg"/>
          <p:cNvPicPr>
            <a:picLocks noChangeAspect="1" noChangeArrowheads="1"/>
          </p:cNvPicPr>
          <p:nvPr/>
        </p:nvPicPr>
        <p:blipFill>
          <a:blip r:embed="rId2" r:link="rId3" cstate="print"/>
          <a:srcRect/>
          <a:stretch>
            <a:fillRect/>
          </a:stretch>
        </p:blipFill>
        <p:spPr bwMode="auto">
          <a:xfrm>
            <a:off x="241663" y="2019334"/>
            <a:ext cx="4124597" cy="4579145"/>
          </a:xfrm>
          <a:prstGeom prst="rect">
            <a:avLst/>
          </a:prstGeom>
          <a:noFill/>
        </p:spPr>
      </p:pic>
      <p:sp>
        <p:nvSpPr>
          <p:cNvPr id="4" name="Title 1"/>
          <p:cNvSpPr txBox="1">
            <a:spLocks/>
          </p:cNvSpPr>
          <p:nvPr/>
        </p:nvSpPr>
        <p:spPr>
          <a:xfrm>
            <a:off x="423999" y="499879"/>
            <a:ext cx="11321142" cy="131680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Pašreizējā ekonomiskajā situācijā, ar nopietniem Rietumu ekonomikas un valūtas sistēmas traucējumiem, kad politiskie līderi cenšas </a:t>
            </a:r>
            <a:r>
              <a:rPr lang="lv-LV" sz="2400" dirty="0" smtClean="0"/>
              <a:t>«atkal </a:t>
            </a:r>
            <a:r>
              <a:rPr lang="lv-LV" sz="2400" dirty="0"/>
              <a:t>atjaunot </a:t>
            </a:r>
            <a:r>
              <a:rPr lang="lv-LV" sz="2400" dirty="0" smtClean="0"/>
              <a:t>augsmi», </a:t>
            </a:r>
            <a:r>
              <a:rPr lang="lv-LV" sz="2400" dirty="0"/>
              <a:t>ir grūti iedomāties reālu pāreju no </a:t>
            </a:r>
            <a:r>
              <a:rPr lang="lv-LV" sz="2400" dirty="0" smtClean="0"/>
              <a:t>«Augsmes </a:t>
            </a:r>
            <a:r>
              <a:rPr lang="lv-LV" sz="2400" dirty="0"/>
              <a:t>kā </a:t>
            </a:r>
            <a:r>
              <a:rPr lang="lv-LV" sz="2400" dirty="0" smtClean="0"/>
              <a:t>parasti» </a:t>
            </a:r>
            <a:r>
              <a:rPr lang="lv-LV" sz="2400" dirty="0"/>
              <a:t>uz </a:t>
            </a:r>
            <a:r>
              <a:rPr lang="lv-LV" sz="2400" dirty="0" smtClean="0"/>
              <a:t>«Nacionālo laimi» </a:t>
            </a:r>
            <a:endParaRPr lang="lv-LV" sz="2400" dirty="0"/>
          </a:p>
        </p:txBody>
      </p:sp>
      <p:sp>
        <p:nvSpPr>
          <p:cNvPr id="5" name="Rounded Rectangle 4"/>
          <p:cNvSpPr/>
          <p:nvPr/>
        </p:nvSpPr>
        <p:spPr>
          <a:xfrm>
            <a:off x="4493079" y="2407941"/>
            <a:ext cx="7406641" cy="100146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Tomēr izmaiņas, kas notiek jau tagad, norāda, ka ne pārāk tālā nākotnē, </a:t>
            </a:r>
            <a:r>
              <a:rPr lang="lv-LV" b="1" dirty="0" smtClean="0">
                <a:solidFill>
                  <a:schemeClr val="tx1"/>
                </a:solidFill>
              </a:rPr>
              <a:t>«valsts laimes» </a:t>
            </a:r>
            <a:r>
              <a:rPr lang="lv-LV" b="1" dirty="0">
                <a:solidFill>
                  <a:schemeClr val="tx1"/>
                </a:solidFill>
              </a:rPr>
              <a:t>rādītāji var sākt nopietni konkurēt ar ekonomiskās izaugsmes klasiskajiem indikatoriem, ja tie ir pilsoņu uzmanības lokā</a:t>
            </a:r>
          </a:p>
        </p:txBody>
      </p:sp>
      <p:sp>
        <p:nvSpPr>
          <p:cNvPr id="6" name="Rounded Rectangle 5"/>
          <p:cNvSpPr/>
          <p:nvPr/>
        </p:nvSpPr>
        <p:spPr>
          <a:xfrm>
            <a:off x="4493078" y="3737771"/>
            <a:ext cx="7406641" cy="100146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To apliecina Apvienotās Karalistes valdības publicētais pirmais </a:t>
            </a:r>
            <a:r>
              <a:rPr lang="lv-LV" b="1" dirty="0" smtClean="0">
                <a:solidFill>
                  <a:schemeClr val="tx1"/>
                </a:solidFill>
              </a:rPr>
              <a:t>«Nacionālās </a:t>
            </a:r>
            <a:r>
              <a:rPr lang="lv-LV" b="1" dirty="0">
                <a:solidFill>
                  <a:schemeClr val="tx1"/>
                </a:solidFill>
              </a:rPr>
              <a:t>laimes </a:t>
            </a:r>
            <a:r>
              <a:rPr lang="lv-LV" b="1" dirty="0" smtClean="0">
                <a:solidFill>
                  <a:schemeClr val="tx1"/>
                </a:solidFill>
              </a:rPr>
              <a:t>indekss» 2012.g. </a:t>
            </a:r>
            <a:r>
              <a:rPr lang="lv-LV" b="1" dirty="0">
                <a:solidFill>
                  <a:schemeClr val="tx1"/>
                </a:solidFill>
              </a:rPr>
              <a:t>un Vācijas parlamenta izveidotā oficiālā komiteja, lai </a:t>
            </a:r>
            <a:r>
              <a:rPr lang="lv-LV" b="1" dirty="0" smtClean="0">
                <a:solidFill>
                  <a:schemeClr val="tx1"/>
                </a:solidFill>
              </a:rPr>
              <a:t>izpētītu un ieviestu «Nacionālo </a:t>
            </a:r>
            <a:r>
              <a:rPr lang="lv-LV" b="1" dirty="0">
                <a:solidFill>
                  <a:schemeClr val="tx1"/>
                </a:solidFill>
              </a:rPr>
              <a:t>laimes </a:t>
            </a:r>
            <a:r>
              <a:rPr lang="lv-LV" b="1" dirty="0" smtClean="0">
                <a:solidFill>
                  <a:schemeClr val="tx1"/>
                </a:solidFill>
              </a:rPr>
              <a:t>indeksu»</a:t>
            </a:r>
            <a:endParaRPr lang="lv-LV" b="1" dirty="0">
              <a:solidFill>
                <a:schemeClr val="tx1"/>
              </a:solidFill>
            </a:endParaRPr>
          </a:p>
        </p:txBody>
      </p:sp>
      <p:sp>
        <p:nvSpPr>
          <p:cNvPr id="8" name="Rounded Rectangle 7"/>
          <p:cNvSpPr/>
          <p:nvPr/>
        </p:nvSpPr>
        <p:spPr>
          <a:xfrm>
            <a:off x="4493077" y="5067601"/>
            <a:ext cx="7406641" cy="100146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ESAO ziņojums </a:t>
            </a:r>
            <a:r>
              <a:rPr lang="lv-LV" b="1" dirty="0" smtClean="0">
                <a:solidFill>
                  <a:schemeClr val="tx1"/>
                </a:solidFill>
              </a:rPr>
              <a:t>«Kā </a:t>
            </a:r>
            <a:r>
              <a:rPr lang="lv-LV" b="1" dirty="0">
                <a:solidFill>
                  <a:schemeClr val="tx1"/>
                </a:solidFill>
              </a:rPr>
              <a:t>jūtaties šodien </a:t>
            </a:r>
            <a:r>
              <a:rPr lang="lv-LV" b="1" dirty="0" smtClean="0">
                <a:solidFill>
                  <a:schemeClr val="tx1"/>
                </a:solidFill>
              </a:rPr>
              <a:t>?» apliecina</a:t>
            </a:r>
            <a:r>
              <a:rPr lang="lv-LV" b="1" dirty="0">
                <a:solidFill>
                  <a:schemeClr val="tx1"/>
                </a:solidFill>
              </a:rPr>
              <a:t>, ka līdzīgi centieni, kas variē no valsts mēroga apspriešanas procesiem līdz statistiskās informācijas savākšanai, jau notiek </a:t>
            </a:r>
            <a:r>
              <a:rPr lang="lv-LV" b="1" dirty="0" smtClean="0">
                <a:solidFill>
                  <a:schemeClr val="tx1"/>
                </a:solidFill>
              </a:rPr>
              <a:t>daudzās </a:t>
            </a:r>
            <a:r>
              <a:rPr lang="lv-LV" b="1" dirty="0">
                <a:solidFill>
                  <a:schemeClr val="tx1"/>
                </a:solidFill>
              </a:rPr>
              <a:t>valstis</a:t>
            </a:r>
          </a:p>
        </p:txBody>
      </p:sp>
    </p:spTree>
    <p:extLst>
      <p:ext uri="{BB962C8B-B14F-4D97-AF65-F5344CB8AC3E}">
        <p14:creationId xmlns:p14="http://schemas.microsoft.com/office/powerpoint/2010/main" xmlns="" val="18251380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405743" y="473753"/>
            <a:ext cx="7380514" cy="131680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Katra no šādām iniciatīvām ir pielāgota savas valsts specifikai un īpašā veidā katras tautas kultūras skatījumam attiecībā uz laimi un labklājību</a:t>
            </a:r>
          </a:p>
        </p:txBody>
      </p:sp>
      <p:sp>
        <p:nvSpPr>
          <p:cNvPr id="6" name="Rounded Rectangle 5"/>
          <p:cNvSpPr/>
          <p:nvPr/>
        </p:nvSpPr>
        <p:spPr>
          <a:xfrm>
            <a:off x="343990" y="2116914"/>
            <a:ext cx="3888376" cy="123594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Virzība </a:t>
            </a:r>
            <a:r>
              <a:rPr lang="lv-LV" b="1" dirty="0" smtClean="0">
                <a:solidFill>
                  <a:schemeClr val="tx1"/>
                </a:solidFill>
              </a:rPr>
              <a:t>uz «laimi» </a:t>
            </a:r>
            <a:r>
              <a:rPr lang="lv-LV" b="1" dirty="0">
                <a:solidFill>
                  <a:schemeClr val="tx1"/>
                </a:solidFill>
              </a:rPr>
              <a:t>un prom no </a:t>
            </a:r>
            <a:r>
              <a:rPr lang="lv-LV" b="1" dirty="0" smtClean="0">
                <a:solidFill>
                  <a:schemeClr val="tx1"/>
                </a:solidFill>
              </a:rPr>
              <a:t>«augsmes» </a:t>
            </a:r>
            <a:r>
              <a:rPr lang="lv-LV" b="1" dirty="0">
                <a:solidFill>
                  <a:schemeClr val="tx1"/>
                </a:solidFill>
              </a:rPr>
              <a:t>iezīmē </a:t>
            </a:r>
            <a:r>
              <a:rPr lang="lv-LV" b="1" dirty="0" smtClean="0">
                <a:solidFill>
                  <a:schemeClr val="tx1"/>
                </a:solidFill>
              </a:rPr>
              <a:t>«izmaiņas </a:t>
            </a:r>
            <a:r>
              <a:rPr lang="lv-LV" b="1" dirty="0">
                <a:solidFill>
                  <a:schemeClr val="tx1"/>
                </a:solidFill>
              </a:rPr>
              <a:t>rezultātu </a:t>
            </a:r>
            <a:r>
              <a:rPr lang="lv-LV" b="1" dirty="0" smtClean="0">
                <a:solidFill>
                  <a:schemeClr val="tx1"/>
                </a:solidFill>
              </a:rPr>
              <a:t>tabulā», </a:t>
            </a:r>
            <a:r>
              <a:rPr lang="lv-LV" b="1" dirty="0">
                <a:solidFill>
                  <a:schemeClr val="tx1"/>
                </a:solidFill>
              </a:rPr>
              <a:t>kas potenciāli var kalpot valdošās politikas </a:t>
            </a:r>
            <a:r>
              <a:rPr lang="lv-LV" b="1" dirty="0" smtClean="0">
                <a:solidFill>
                  <a:schemeClr val="tx1"/>
                </a:solidFill>
              </a:rPr>
              <a:t>interesēm</a:t>
            </a:r>
            <a:endParaRPr lang="lv-LV" b="1" dirty="0">
              <a:solidFill>
                <a:schemeClr val="tx1"/>
              </a:solidFill>
            </a:endParaRPr>
          </a:p>
        </p:txBody>
      </p:sp>
      <p:sp>
        <p:nvSpPr>
          <p:cNvPr id="7" name="Rounded Rectangle 6"/>
          <p:cNvSpPr/>
          <p:nvPr/>
        </p:nvSpPr>
        <p:spPr>
          <a:xfrm>
            <a:off x="4480559" y="2116914"/>
            <a:ext cx="7406641" cy="123594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Piedāvāt </a:t>
            </a:r>
            <a:r>
              <a:rPr lang="lv-LV" b="1" dirty="0">
                <a:solidFill>
                  <a:schemeClr val="tx1"/>
                </a:solidFill>
              </a:rPr>
              <a:t>tradicionālo ekonomisko augsmi kļūst arvien grūtāk attīstītās valstīs, piemēram, Francijā, Vācijā vai Japānā, jo tur pastāv novecošanās demogrāfiskās problēmas un samazinās ekonomiskā vara, atšķirībā no ekonomiskajiem sasniegumiem Ķīnā un Indijā</a:t>
            </a:r>
          </a:p>
        </p:txBody>
      </p:sp>
      <p:grpSp>
        <p:nvGrpSpPr>
          <p:cNvPr id="2" name="Group 1"/>
          <p:cNvGrpSpPr/>
          <p:nvPr/>
        </p:nvGrpSpPr>
        <p:grpSpPr>
          <a:xfrm>
            <a:off x="328743" y="3599200"/>
            <a:ext cx="7171509" cy="3133671"/>
            <a:chOff x="2614749" y="3599200"/>
            <a:chExt cx="7171509" cy="3133671"/>
          </a:xfrm>
        </p:grpSpPr>
        <p:pic>
          <p:nvPicPr>
            <p:cNvPr id="30721" name="Picture 1"/>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harpenSoften amount="50000"/>
                      </a14:imgEffect>
                    </a14:imgLayer>
                  </a14:imgProps>
                </a:ext>
              </a:extLst>
            </a:blip>
            <a:srcRect/>
            <a:stretch>
              <a:fillRect/>
            </a:stretch>
          </p:blipFill>
          <p:spPr bwMode="auto">
            <a:xfrm>
              <a:off x="2614749" y="3599200"/>
              <a:ext cx="7171508" cy="2577660"/>
            </a:xfrm>
            <a:prstGeom prst="rect">
              <a:avLst/>
            </a:prstGeom>
            <a:noFill/>
          </p:spPr>
        </p:pic>
        <p:sp>
          <p:nvSpPr>
            <p:cNvPr id="8" name="Rectangle 7"/>
            <p:cNvSpPr/>
            <p:nvPr/>
          </p:nvSpPr>
          <p:spPr>
            <a:xfrm>
              <a:off x="2614750" y="6148096"/>
              <a:ext cx="7171508" cy="584775"/>
            </a:xfrm>
            <a:prstGeom prst="rect">
              <a:avLst/>
            </a:prstGeom>
            <a:solidFill>
              <a:schemeClr val="bg1"/>
            </a:solidFill>
          </p:spPr>
          <p:txBody>
            <a:bodyPr wrap="square">
              <a:spAutoFit/>
            </a:bodyPr>
            <a:lstStyle/>
            <a:p>
              <a:pPr algn="r"/>
              <a:r>
                <a:rPr lang="lv-LV" sz="1600" b="1" dirty="0"/>
                <a:t>ESAO pētījuma </a:t>
              </a:r>
              <a:r>
                <a:rPr lang="lv-LV" sz="1600" b="1" dirty="0" smtClean="0"/>
                <a:t>«Kā </a:t>
              </a:r>
              <a:r>
                <a:rPr lang="lv-LV" sz="1600" b="1" dirty="0"/>
                <a:t>jūtaties </a:t>
              </a:r>
              <a:r>
                <a:rPr lang="lv-LV" sz="1600" b="1" dirty="0" smtClean="0"/>
                <a:t>šodien?» rezultāti 2014.g.; cilvēku skaits (%), </a:t>
              </a:r>
            </a:p>
            <a:p>
              <a:pPr algn="r"/>
              <a:r>
                <a:rPr lang="lv-LV" sz="1600" b="1" dirty="0" smtClean="0"/>
                <a:t>kas </a:t>
              </a:r>
              <a:r>
                <a:rPr lang="lv-LV" sz="1600" b="1" dirty="0"/>
                <a:t>atbildējuši vairāk pozitīvi, nekā negatīvi </a:t>
              </a:r>
            </a:p>
          </p:txBody>
        </p:sp>
      </p:grpSp>
      <p:sp>
        <p:nvSpPr>
          <p:cNvPr id="10" name="Rounded Rectangle 9"/>
          <p:cNvSpPr/>
          <p:nvPr/>
        </p:nvSpPr>
        <p:spPr>
          <a:xfrm>
            <a:off x="7602583" y="3982482"/>
            <a:ext cx="4284617" cy="181109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solidFill>
                  <a:schemeClr val="tx1"/>
                </a:solidFill>
              </a:rPr>
              <a:t>Laime, labklājība un dzīves kvalitāte nav cieši saistīta ar ekonomisko izaugsmi un ienākumiem, ja reiz valsts ir sasniegusi minimālo materiālā ekonomikas </a:t>
            </a:r>
            <a:endParaRPr lang="lv-LV" dirty="0" smtClean="0">
              <a:solidFill>
                <a:schemeClr val="tx1"/>
              </a:solidFill>
            </a:endParaRPr>
          </a:p>
          <a:p>
            <a:pPr algn="ctr"/>
            <a:r>
              <a:rPr lang="lv-LV" dirty="0" smtClean="0">
                <a:solidFill>
                  <a:schemeClr val="tx1"/>
                </a:solidFill>
              </a:rPr>
              <a:t>komforta </a:t>
            </a:r>
            <a:r>
              <a:rPr lang="lv-LV" dirty="0">
                <a:solidFill>
                  <a:schemeClr val="tx1"/>
                </a:solidFill>
              </a:rPr>
              <a:t>līmeni</a:t>
            </a:r>
          </a:p>
        </p:txBody>
      </p:sp>
    </p:spTree>
    <p:extLst>
      <p:ext uri="{BB962C8B-B14F-4D97-AF65-F5344CB8AC3E}">
        <p14:creationId xmlns:p14="http://schemas.microsoft.com/office/powerpoint/2010/main" xmlns="" val="1373927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makingitmagazine.net/wp-content/uploads/2010/03/hglasss_web.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09881" y="3613251"/>
            <a:ext cx="2470414" cy="2964498"/>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3" descr="File:Prosperity-without-growth-Report cover.gif"/>
          <p:cNvPicPr>
            <a:picLocks noChangeAspect="1" noChangeArrowheads="1"/>
          </p:cNvPicPr>
          <p:nvPr/>
        </p:nvPicPr>
        <p:blipFill>
          <a:blip r:embed="rId3" r:link="rId4" cstate="print"/>
          <a:srcRect/>
          <a:stretch>
            <a:fillRect/>
          </a:stretch>
        </p:blipFill>
        <p:spPr bwMode="auto">
          <a:xfrm>
            <a:off x="2217420" y="3849326"/>
            <a:ext cx="3672523" cy="2785573"/>
          </a:xfrm>
          <a:prstGeom prst="rect">
            <a:avLst/>
          </a:prstGeom>
          <a:noFill/>
        </p:spPr>
      </p:pic>
      <p:sp>
        <p:nvSpPr>
          <p:cNvPr id="7" name="Oval 6"/>
          <p:cNvSpPr/>
          <p:nvPr/>
        </p:nvSpPr>
        <p:spPr>
          <a:xfrm>
            <a:off x="4476000" y="1372797"/>
            <a:ext cx="3240000" cy="3240000"/>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Rounded Rectangle 5"/>
          <p:cNvSpPr/>
          <p:nvPr/>
        </p:nvSpPr>
        <p:spPr>
          <a:xfrm>
            <a:off x="357051" y="2021692"/>
            <a:ext cx="4881155" cy="95827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«Ne-augsme» </a:t>
            </a:r>
            <a:r>
              <a:rPr lang="lv-LV" b="1" dirty="0">
                <a:solidFill>
                  <a:schemeClr val="tx1"/>
                </a:solidFill>
              </a:rPr>
              <a:t>ir visradikālākais jēdziens attiecībā uz alternatīvām, lai aizvietotu ekonomiskās augsmes modeli</a:t>
            </a:r>
          </a:p>
        </p:txBody>
      </p:sp>
      <p:sp>
        <p:nvSpPr>
          <p:cNvPr id="8" name="Title 1"/>
          <p:cNvSpPr txBox="1">
            <a:spLocks/>
          </p:cNvSpPr>
          <p:nvPr/>
        </p:nvSpPr>
        <p:spPr>
          <a:xfrm>
            <a:off x="4071257" y="523158"/>
            <a:ext cx="4049486" cy="113093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200" dirty="0" smtClean="0"/>
              <a:t>«Ne-augsme»</a:t>
            </a:r>
            <a:endParaRPr lang="lv-LV" sz="3200" dirty="0"/>
          </a:p>
        </p:txBody>
      </p:sp>
      <p:sp>
        <p:nvSpPr>
          <p:cNvPr id="9" name="Rounded Rectangle 8"/>
          <p:cNvSpPr/>
          <p:nvPr/>
        </p:nvSpPr>
        <p:spPr>
          <a:xfrm>
            <a:off x="335279" y="3284292"/>
            <a:ext cx="4902927" cy="82111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«Ne-augsme» </a:t>
            </a:r>
            <a:r>
              <a:rPr lang="lv-LV" b="1" dirty="0">
                <a:solidFill>
                  <a:schemeClr val="tx1"/>
                </a:solidFill>
              </a:rPr>
              <a:t>nozīmē neko mazāk pretēji </a:t>
            </a:r>
            <a:r>
              <a:rPr lang="lv-LV" b="1" dirty="0" smtClean="0">
                <a:solidFill>
                  <a:schemeClr val="tx1"/>
                </a:solidFill>
              </a:rPr>
              <a:t>«augsmei», </a:t>
            </a:r>
            <a:r>
              <a:rPr lang="lv-LV" b="1" dirty="0">
                <a:solidFill>
                  <a:schemeClr val="tx1"/>
                </a:solidFill>
              </a:rPr>
              <a:t>kā vien saraušanos</a:t>
            </a:r>
          </a:p>
        </p:txBody>
      </p:sp>
      <p:sp>
        <p:nvSpPr>
          <p:cNvPr id="11" name="Rounded Rectangle 10"/>
          <p:cNvSpPr/>
          <p:nvPr/>
        </p:nvSpPr>
        <p:spPr>
          <a:xfrm>
            <a:off x="5642950" y="2021692"/>
            <a:ext cx="6213772" cy="147425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«Ne-augsmes» </a:t>
            </a:r>
            <a:r>
              <a:rPr lang="lv-LV" b="1" dirty="0">
                <a:solidFill>
                  <a:schemeClr val="tx1"/>
                </a:solidFill>
              </a:rPr>
              <a:t>kustībā lielākoties ir pārstāvji no akadēmisko pētnieku un ekonomikas aktīvistu tīkla, kuri veicina domu, ka mērķis ir mazāka mēroga ekonomika, kas radīs lielāku cilvēka labklājību, vienlaikus samazinot spiedienu uz </a:t>
            </a:r>
            <a:endParaRPr lang="lv-LV" b="1" dirty="0" smtClean="0">
              <a:solidFill>
                <a:schemeClr val="tx1"/>
              </a:solidFill>
            </a:endParaRPr>
          </a:p>
          <a:p>
            <a:pPr algn="ctr"/>
            <a:r>
              <a:rPr lang="lv-LV" b="1" dirty="0" smtClean="0">
                <a:solidFill>
                  <a:schemeClr val="tx1"/>
                </a:solidFill>
              </a:rPr>
              <a:t>dabas </a:t>
            </a:r>
            <a:r>
              <a:rPr lang="lv-LV" b="1" dirty="0">
                <a:solidFill>
                  <a:schemeClr val="tx1"/>
                </a:solidFill>
              </a:rPr>
              <a:t>resursiem un </a:t>
            </a:r>
            <a:r>
              <a:rPr lang="lv-LV" b="1" dirty="0" smtClean="0">
                <a:solidFill>
                  <a:schemeClr val="tx1"/>
                </a:solidFill>
              </a:rPr>
              <a:t>ekosistēmām</a:t>
            </a:r>
            <a:endParaRPr lang="lv-LV" b="1" dirty="0">
              <a:solidFill>
                <a:schemeClr val="tx1"/>
              </a:solidFill>
            </a:endParaRPr>
          </a:p>
        </p:txBody>
      </p:sp>
    </p:spTree>
    <p:extLst>
      <p:ext uri="{BB962C8B-B14F-4D97-AF65-F5344CB8AC3E}">
        <p14:creationId xmlns:p14="http://schemas.microsoft.com/office/powerpoint/2010/main" xmlns="" val="11282400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ecx.images-amazon.com/images/I/515qDBpkw1L._AC_UL320_SR214,320_.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166" y="2891788"/>
            <a:ext cx="2022299" cy="30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7172" name="Picture 4" descr="http://debategraph.org/Handler.ashx?path=ROOT/u23/ProsperityCover.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39509" y="2891788"/>
            <a:ext cx="2166567" cy="302400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Oval 13"/>
          <p:cNvSpPr/>
          <p:nvPr/>
        </p:nvSpPr>
        <p:spPr>
          <a:xfrm>
            <a:off x="6190500" y="2932183"/>
            <a:ext cx="3240000" cy="3240000"/>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Title 1"/>
          <p:cNvSpPr txBox="1">
            <a:spLocks/>
          </p:cNvSpPr>
          <p:nvPr/>
        </p:nvSpPr>
        <p:spPr>
          <a:xfrm>
            <a:off x="1382486" y="756059"/>
            <a:ext cx="9427028" cy="131680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Jēdziens </a:t>
            </a:r>
            <a:r>
              <a:rPr lang="lv-LV" sz="2400" dirty="0" smtClean="0"/>
              <a:t>«Ne-augsme» </a:t>
            </a:r>
            <a:r>
              <a:rPr lang="lv-LV" sz="2400" dirty="0"/>
              <a:t>guva starptautisko uzmanību līdz ar ekonomista </a:t>
            </a:r>
            <a:r>
              <a:rPr lang="lv-LV" sz="2400" b="1" dirty="0"/>
              <a:t>T. Džeksona (Tim </a:t>
            </a:r>
            <a:r>
              <a:rPr lang="lv-LV" sz="2400" b="1" dirty="0" err="1"/>
              <a:t>Jackson</a:t>
            </a:r>
            <a:r>
              <a:rPr lang="lv-LV" sz="2400" b="1" dirty="0"/>
              <a:t>) </a:t>
            </a:r>
            <a:r>
              <a:rPr lang="lv-LV" sz="2400" b="1" dirty="0" smtClean="0"/>
              <a:t>publikāciju «Labklājība </a:t>
            </a:r>
            <a:r>
              <a:rPr lang="lv-LV" sz="2400" b="1" dirty="0"/>
              <a:t>bez izaugsmes</a:t>
            </a:r>
            <a:r>
              <a:rPr lang="lv-LV" sz="2400" b="1" dirty="0" smtClean="0"/>
              <a:t>?» (</a:t>
            </a:r>
            <a:r>
              <a:rPr lang="lv-LV" sz="2400" b="1" dirty="0" err="1" smtClean="0"/>
              <a:t>Prosperity</a:t>
            </a:r>
            <a:r>
              <a:rPr lang="lv-LV" sz="2400" b="1" dirty="0" smtClean="0"/>
              <a:t> </a:t>
            </a:r>
            <a:r>
              <a:rPr lang="lv-LV" sz="2400" b="1" dirty="0" err="1"/>
              <a:t>without</a:t>
            </a:r>
            <a:r>
              <a:rPr lang="lv-LV" sz="2400" b="1" dirty="0"/>
              <a:t> </a:t>
            </a:r>
            <a:r>
              <a:rPr lang="lv-LV" sz="2400" b="1" dirty="0" err="1"/>
              <a:t>Growth</a:t>
            </a:r>
            <a:r>
              <a:rPr lang="lv-LV" sz="2400" b="1" dirty="0" smtClean="0"/>
              <a:t>?)</a:t>
            </a:r>
            <a:r>
              <a:rPr lang="lv-LV" sz="2400" dirty="0" smtClean="0"/>
              <a:t>, kas vēlāk </a:t>
            </a:r>
            <a:r>
              <a:rPr lang="lv-LV" sz="2400" dirty="0"/>
              <a:t>tika pārpublicēts kā </a:t>
            </a:r>
            <a:r>
              <a:rPr lang="lv-LV" sz="2400" dirty="0" smtClean="0"/>
              <a:t>grāmata</a:t>
            </a:r>
            <a:endParaRPr lang="lv-LV" sz="2400" dirty="0"/>
          </a:p>
        </p:txBody>
      </p:sp>
      <p:sp>
        <p:nvSpPr>
          <p:cNvPr id="10" name="Rounded Rectangle 9"/>
          <p:cNvSpPr/>
          <p:nvPr/>
        </p:nvSpPr>
        <p:spPr>
          <a:xfrm>
            <a:off x="5487489" y="2682265"/>
            <a:ext cx="4646022" cy="100146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000" b="1" dirty="0">
                <a:solidFill>
                  <a:schemeClr val="tx1"/>
                </a:solidFill>
              </a:rPr>
              <a:t>Džeksona argumentus var apkopot šādos kopsavilkumos:</a:t>
            </a:r>
          </a:p>
        </p:txBody>
      </p:sp>
      <p:sp>
        <p:nvSpPr>
          <p:cNvPr id="11" name="Rounded Rectangle 10"/>
          <p:cNvSpPr/>
          <p:nvPr/>
        </p:nvSpPr>
        <p:spPr>
          <a:xfrm>
            <a:off x="4681402" y="4278931"/>
            <a:ext cx="2632165" cy="54650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Augsme nav ilgtspējīga</a:t>
            </a:r>
          </a:p>
        </p:txBody>
      </p:sp>
      <p:sp>
        <p:nvSpPr>
          <p:cNvPr id="12" name="Rounded Rectangle 11"/>
          <p:cNvSpPr/>
          <p:nvPr/>
        </p:nvSpPr>
        <p:spPr>
          <a:xfrm>
            <a:off x="8461672" y="4278931"/>
            <a:ext cx="3048338" cy="54650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«Ne-augsme» </a:t>
            </a:r>
            <a:r>
              <a:rPr lang="lv-LV" b="1" dirty="0">
                <a:solidFill>
                  <a:schemeClr val="tx1"/>
                </a:solidFill>
              </a:rPr>
              <a:t>nav stabila</a:t>
            </a:r>
          </a:p>
        </p:txBody>
      </p:sp>
      <p:sp>
        <p:nvSpPr>
          <p:cNvPr id="13" name="Rounded Rectangle 12"/>
          <p:cNvSpPr/>
          <p:nvPr/>
        </p:nvSpPr>
        <p:spPr>
          <a:xfrm>
            <a:off x="6160769" y="5420636"/>
            <a:ext cx="3326131" cy="54650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Atsaiste nedarbosies</a:t>
            </a:r>
          </a:p>
        </p:txBody>
      </p:sp>
    </p:spTree>
    <p:extLst>
      <p:ext uri="{BB962C8B-B14F-4D97-AF65-F5344CB8AC3E}">
        <p14:creationId xmlns:p14="http://schemas.microsoft.com/office/powerpoint/2010/main" xmlns="" val="34088081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2845" y="749524"/>
            <a:ext cx="11286309" cy="131680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«Ne-augsmes» </a:t>
            </a:r>
            <a:r>
              <a:rPr lang="lv-LV" sz="2400" dirty="0"/>
              <a:t>koncepcijas rosinātāji ir izstrādājuši arī politikas priekšlikumus un pat alternatīvus ekonomiskos modeļus, kas pierāda, ka pastāv citi atšķirīgi ekonomikas attīstības </a:t>
            </a:r>
            <a:r>
              <a:rPr lang="lv-LV" sz="2400" dirty="0" smtClean="0"/>
              <a:t>ceļi; aptuvens nepieciešamo </a:t>
            </a:r>
            <a:r>
              <a:rPr lang="lv-LV" sz="2400" dirty="0"/>
              <a:t>izmaiņu redzējums ietver: </a:t>
            </a:r>
          </a:p>
        </p:txBody>
      </p:sp>
      <p:sp>
        <p:nvSpPr>
          <p:cNvPr id="5" name="Rounded Rectangle 4"/>
          <p:cNvSpPr/>
          <p:nvPr/>
        </p:nvSpPr>
        <p:spPr>
          <a:xfrm>
            <a:off x="249829" y="4088673"/>
            <a:ext cx="9397091" cy="117961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N</a:t>
            </a:r>
            <a:r>
              <a:rPr lang="lv-LV" b="1" dirty="0" smtClean="0">
                <a:solidFill>
                  <a:schemeClr val="tx1"/>
                </a:solidFill>
              </a:rPr>
              <a:t>eapvaldītas </a:t>
            </a:r>
            <a:r>
              <a:rPr lang="lv-LV" b="1" dirty="0">
                <a:solidFill>
                  <a:schemeClr val="tx1"/>
                </a:solidFill>
              </a:rPr>
              <a:t>spekulācijas izbeigšanu uz klientu un nodokļu maksātāju rēķina, </a:t>
            </a:r>
            <a:r>
              <a:rPr lang="lv-LV" dirty="0">
                <a:solidFill>
                  <a:schemeClr val="tx1"/>
                </a:solidFill>
              </a:rPr>
              <a:t>izmantojot stingrāku uzņēmējdarbības darbības regulēšanu un pamudinājumus jaunu korporatīvo formu veidošanai, kas ietvertu stingrākus pārvaldības noteikumus, prasību, lai kapitālsabiedrības darbojas sabiedrības labā, nodrošinot korektu sociālo, vides un ekonomisko nosacījumu </a:t>
            </a:r>
            <a:r>
              <a:rPr lang="lv-LV" dirty="0" smtClean="0">
                <a:solidFill>
                  <a:schemeClr val="tx1"/>
                </a:solidFill>
              </a:rPr>
              <a:t>izpildi</a:t>
            </a:r>
            <a:endParaRPr lang="lv-LV" dirty="0">
              <a:solidFill>
                <a:schemeClr val="tx1"/>
              </a:solidFill>
            </a:endParaRPr>
          </a:p>
        </p:txBody>
      </p:sp>
      <p:sp>
        <p:nvSpPr>
          <p:cNvPr id="6" name="Rounded Rectangle 5"/>
          <p:cNvSpPr/>
          <p:nvPr/>
        </p:nvSpPr>
        <p:spPr>
          <a:xfrm>
            <a:off x="249829" y="5631786"/>
            <a:ext cx="9397091" cy="100146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Būtiskas </a:t>
            </a:r>
            <a:r>
              <a:rPr lang="lv-LV" b="1" dirty="0">
                <a:solidFill>
                  <a:schemeClr val="tx1"/>
                </a:solidFill>
              </a:rPr>
              <a:t>apziņas kultūras izmaiņas,</a:t>
            </a:r>
            <a:r>
              <a:rPr lang="lv-LV" dirty="0">
                <a:solidFill>
                  <a:schemeClr val="tx1"/>
                </a:solidFill>
              </a:rPr>
              <a:t> lai mazinātu uzsvaru uz patēriņu un materiālo labumu, bet palielinātu vispārējo virzību uz </a:t>
            </a:r>
            <a:r>
              <a:rPr lang="lv-LV" dirty="0" smtClean="0">
                <a:solidFill>
                  <a:schemeClr val="tx1"/>
                </a:solidFill>
              </a:rPr>
              <a:t>«labu </a:t>
            </a:r>
            <a:r>
              <a:rPr lang="lv-LV" dirty="0">
                <a:solidFill>
                  <a:schemeClr val="tx1"/>
                </a:solidFill>
              </a:rPr>
              <a:t>uzturu, atbilstošu mājokli, augstas kvalitātes pakalpojumiem, stabilām kopienām, cienīgu un drošu nodarbinātību un veselīgu </a:t>
            </a:r>
            <a:r>
              <a:rPr lang="lv-LV" dirty="0" smtClean="0">
                <a:solidFill>
                  <a:schemeClr val="tx1"/>
                </a:solidFill>
              </a:rPr>
              <a:t>vidi»</a:t>
            </a:r>
            <a:endParaRPr lang="lv-LV" dirty="0">
              <a:solidFill>
                <a:schemeClr val="tx1"/>
              </a:solidFill>
            </a:endParaRPr>
          </a:p>
        </p:txBody>
      </p:sp>
      <p:sp>
        <p:nvSpPr>
          <p:cNvPr id="7" name="Rounded Rectangle 6"/>
          <p:cNvSpPr/>
          <p:nvPr/>
        </p:nvSpPr>
        <p:spPr>
          <a:xfrm>
            <a:off x="249829" y="2416344"/>
            <a:ext cx="9397091" cy="138494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Radikālu </a:t>
            </a:r>
            <a:r>
              <a:rPr lang="lv-LV" b="1" dirty="0">
                <a:solidFill>
                  <a:schemeClr val="tx1"/>
                </a:solidFill>
              </a:rPr>
              <a:t>kapitāla investīciju tirgu revīziju,</a:t>
            </a:r>
            <a:r>
              <a:rPr lang="lv-LV" dirty="0">
                <a:solidFill>
                  <a:schemeClr val="tx1"/>
                </a:solidFill>
              </a:rPr>
              <a:t> lai būtiski samazinātu spekulācijas ar precēm vai pakalpojumiem, piemēram, pārtiku vai finanšu atvasinājumiem (riska ieguldījumu fondi), bet palielinātu ieguldījumus zemu oglekļa emisiju tehnoloģijās, transporta sistēmās, veselības aprūpē, izglītībā un energoefektīvu mājokļu </a:t>
            </a:r>
            <a:r>
              <a:rPr lang="lv-LV" dirty="0" smtClean="0">
                <a:solidFill>
                  <a:schemeClr val="tx1"/>
                </a:solidFill>
              </a:rPr>
              <a:t>radīšanā</a:t>
            </a:r>
            <a:endParaRPr lang="lv-LV" dirty="0">
              <a:solidFill>
                <a:schemeClr val="tx1"/>
              </a:solidFill>
            </a:endParaRPr>
          </a:p>
        </p:txBody>
      </p:sp>
      <p:pic>
        <p:nvPicPr>
          <p:cNvPr id="8194" name="Picture 2" descr="http://integralfutures.com/wordpress/wp-content/uploads/2011/10/Kemph_How_Rich_2009_small.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863955" y="2766060"/>
            <a:ext cx="2100715" cy="334676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201631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911089" y="3235246"/>
            <a:ext cx="6641370" cy="3320686"/>
            <a:chOff x="4772301" y="3537314"/>
            <a:chExt cx="6641370" cy="3320686"/>
          </a:xfrm>
        </p:grpSpPr>
        <p:pic>
          <p:nvPicPr>
            <p:cNvPr id="41986" name="Picture 2" descr="group%20photo%20GSP4"/>
            <p:cNvPicPr>
              <a:picLocks noChangeAspect="1" noChangeArrowheads="1"/>
            </p:cNvPicPr>
            <p:nvPr/>
          </p:nvPicPr>
          <p:blipFill>
            <a:blip r:embed="rId2" cstate="print"/>
            <a:srcRect/>
            <a:stretch>
              <a:fillRect/>
            </a:stretch>
          </p:blipFill>
          <p:spPr bwMode="auto">
            <a:xfrm>
              <a:off x="4772301" y="3537314"/>
              <a:ext cx="6641370" cy="3320686"/>
            </a:xfrm>
            <a:prstGeom prst="rect">
              <a:avLst/>
            </a:prstGeom>
            <a:noFill/>
            <a:ln w="9525">
              <a:noFill/>
              <a:miter lim="800000"/>
              <a:headEnd/>
              <a:tailEnd/>
            </a:ln>
          </p:spPr>
        </p:pic>
        <p:sp>
          <p:nvSpPr>
            <p:cNvPr id="10" name="Rectangle 9"/>
            <p:cNvSpPr/>
            <p:nvPr/>
          </p:nvSpPr>
          <p:spPr>
            <a:xfrm>
              <a:off x="4996543" y="6488668"/>
              <a:ext cx="6411688" cy="369332"/>
            </a:xfrm>
            <a:prstGeom prst="rect">
              <a:avLst/>
            </a:prstGeom>
          </p:spPr>
          <p:txBody>
            <a:bodyPr wrap="square">
              <a:spAutoFit/>
            </a:bodyPr>
            <a:lstStyle/>
            <a:p>
              <a:pPr algn="r"/>
              <a:r>
                <a:rPr lang="lv-LV" sz="900" dirty="0">
                  <a:solidFill>
                    <a:schemeClr val="bg1"/>
                  </a:solidFill>
                </a:rPr>
                <a:t>ANO Augsta līmeņa Globālās ilgtspējas Padomes 5. sanāksme. ANO Galvenā mītne, Ņujorka, </a:t>
              </a:r>
              <a:r>
                <a:rPr lang="lv-LV" sz="900" dirty="0" smtClean="0">
                  <a:solidFill>
                    <a:schemeClr val="bg1"/>
                  </a:solidFill>
                </a:rPr>
                <a:t>2011. </a:t>
              </a:r>
            </a:p>
            <a:p>
              <a:pPr algn="r"/>
              <a:r>
                <a:rPr lang="lv-LV" sz="900" dirty="0" err="1" smtClean="0">
                  <a:solidFill>
                    <a:schemeClr val="bg1"/>
                  </a:solidFill>
                </a:rPr>
                <a:t>Liīdzpriekšsēdētāji</a:t>
              </a:r>
              <a:r>
                <a:rPr lang="lv-LV" sz="900" dirty="0">
                  <a:solidFill>
                    <a:schemeClr val="bg1"/>
                  </a:solidFill>
                </a:rPr>
                <a:t>: </a:t>
              </a:r>
              <a:r>
                <a:rPr lang="lv-LV" sz="900" dirty="0" err="1">
                  <a:solidFill>
                    <a:schemeClr val="bg1"/>
                  </a:solidFill>
                </a:rPr>
                <a:t>Tarja</a:t>
              </a:r>
              <a:r>
                <a:rPr lang="lv-LV" sz="900" dirty="0">
                  <a:solidFill>
                    <a:schemeClr val="bg1"/>
                  </a:solidFill>
                </a:rPr>
                <a:t> </a:t>
              </a:r>
              <a:r>
                <a:rPr lang="lv-LV" sz="900" dirty="0" err="1">
                  <a:solidFill>
                    <a:schemeClr val="bg1"/>
                  </a:solidFill>
                </a:rPr>
                <a:t>Halonen</a:t>
              </a:r>
              <a:r>
                <a:rPr lang="lv-LV" sz="900" dirty="0">
                  <a:solidFill>
                    <a:schemeClr val="bg1"/>
                  </a:solidFill>
                </a:rPr>
                <a:t>, Somijas Republikas prezidente; </a:t>
              </a:r>
              <a:r>
                <a:rPr lang="lv-LV" sz="900" dirty="0" err="1">
                  <a:solidFill>
                    <a:schemeClr val="bg1"/>
                  </a:solidFill>
                </a:rPr>
                <a:t>Jacob</a:t>
              </a:r>
              <a:r>
                <a:rPr lang="lv-LV" sz="900" dirty="0">
                  <a:solidFill>
                    <a:schemeClr val="bg1"/>
                  </a:solidFill>
                </a:rPr>
                <a:t> </a:t>
              </a:r>
              <a:r>
                <a:rPr lang="lv-LV" sz="900" dirty="0" err="1">
                  <a:solidFill>
                    <a:schemeClr val="bg1"/>
                  </a:solidFill>
                </a:rPr>
                <a:t>Zuma</a:t>
              </a:r>
              <a:r>
                <a:rPr lang="lv-LV" sz="900" dirty="0">
                  <a:solidFill>
                    <a:schemeClr val="bg1"/>
                  </a:solidFill>
                </a:rPr>
                <a:t>, Dienvidāfrikas Republikas </a:t>
              </a:r>
              <a:r>
                <a:rPr lang="lv-LV" sz="900" dirty="0" smtClean="0">
                  <a:solidFill>
                    <a:schemeClr val="bg1"/>
                  </a:solidFill>
                </a:rPr>
                <a:t>prezidents</a:t>
              </a:r>
              <a:endParaRPr lang="lv-LV" sz="900" dirty="0">
                <a:solidFill>
                  <a:schemeClr val="bg1"/>
                </a:solidFill>
              </a:endParaRPr>
            </a:p>
          </p:txBody>
        </p:sp>
      </p:grpSp>
      <p:sp>
        <p:nvSpPr>
          <p:cNvPr id="5" name="Title 1"/>
          <p:cNvSpPr txBox="1">
            <a:spLocks noChangeAspect="1"/>
          </p:cNvSpPr>
          <p:nvPr/>
        </p:nvSpPr>
        <p:spPr>
          <a:xfrm>
            <a:off x="336345" y="348634"/>
            <a:ext cx="8076136" cy="1412377"/>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600" dirty="0"/>
              <a:t>STARPTAUTISKĀ SADARBĪBA ILGTSPĒJĪGAS ATTĪSTĪBAS ĪSTENOŠANAI</a:t>
            </a:r>
          </a:p>
        </p:txBody>
      </p:sp>
      <p:sp>
        <p:nvSpPr>
          <p:cNvPr id="6" name="Title 1"/>
          <p:cNvSpPr txBox="1">
            <a:spLocks/>
          </p:cNvSpPr>
          <p:nvPr/>
        </p:nvSpPr>
        <p:spPr>
          <a:xfrm>
            <a:off x="2690949" y="1993556"/>
            <a:ext cx="9157063" cy="125541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Daudzpusējie </a:t>
            </a:r>
            <a:r>
              <a:rPr lang="lv-LV" sz="2400" b="1" dirty="0"/>
              <a:t>starptautiskie vides līgumi (konvencijas) </a:t>
            </a:r>
            <a:r>
              <a:rPr lang="lv-LV" sz="2400" dirty="0"/>
              <a:t>ir viena no senākajām sadarbības formām, lai risinātu klimata, dabas, </a:t>
            </a:r>
            <a:endParaRPr lang="lv-LV" sz="2400" dirty="0" smtClean="0"/>
          </a:p>
          <a:p>
            <a:pPr algn="ctr"/>
            <a:r>
              <a:rPr lang="lv-LV" sz="2400" dirty="0" smtClean="0"/>
              <a:t>vides </a:t>
            </a:r>
            <a:r>
              <a:rPr lang="lv-LV" sz="2400" dirty="0"/>
              <a:t>un ilgtspējīgas attīstības </a:t>
            </a:r>
            <a:r>
              <a:rPr lang="lv-LV" sz="2400" dirty="0" smtClean="0"/>
              <a:t>problēmas</a:t>
            </a:r>
            <a:endParaRPr lang="lv-LV" sz="2400" dirty="0"/>
          </a:p>
        </p:txBody>
      </p:sp>
      <p:sp>
        <p:nvSpPr>
          <p:cNvPr id="8" name="Rounded Rectangle 7"/>
          <p:cNvSpPr/>
          <p:nvPr/>
        </p:nvSpPr>
        <p:spPr>
          <a:xfrm>
            <a:off x="336345" y="3767806"/>
            <a:ext cx="4230367" cy="8830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Pēc </a:t>
            </a:r>
            <a:r>
              <a:rPr lang="lv-LV" b="1" dirty="0" smtClean="0">
                <a:solidFill>
                  <a:schemeClr val="tx1"/>
                </a:solidFill>
              </a:rPr>
              <a:t>1972.g. </a:t>
            </a:r>
            <a:r>
              <a:rPr lang="lv-LV" b="1" dirty="0">
                <a:solidFill>
                  <a:schemeClr val="tx1"/>
                </a:solidFill>
              </a:rPr>
              <a:t>ANO Cilvēkvides konferences starptautiskie vides līgumi ir kļuvuši par galveno globālās vides pārvaldes </a:t>
            </a:r>
            <a:r>
              <a:rPr lang="lv-LV" b="1" dirty="0" smtClean="0">
                <a:solidFill>
                  <a:schemeClr val="tx1"/>
                </a:solidFill>
              </a:rPr>
              <a:t>veidu</a:t>
            </a:r>
            <a:endParaRPr lang="lv-LV" b="1" dirty="0">
              <a:solidFill>
                <a:schemeClr val="tx1"/>
              </a:solidFill>
            </a:endParaRPr>
          </a:p>
        </p:txBody>
      </p:sp>
      <p:sp>
        <p:nvSpPr>
          <p:cNvPr id="9" name="Rounded Rectangle 8"/>
          <p:cNvSpPr/>
          <p:nvPr/>
        </p:nvSpPr>
        <p:spPr>
          <a:xfrm>
            <a:off x="336345" y="5042959"/>
            <a:ext cx="4230367" cy="8830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Tomēr līgumi vairāk uzsver </a:t>
            </a:r>
            <a:r>
              <a:rPr lang="lv-LV" b="1" dirty="0">
                <a:solidFill>
                  <a:schemeClr val="tx1"/>
                </a:solidFill>
              </a:rPr>
              <a:t>starptautisko diplomātiju, nevis vienkārši tehnisko izpratni un </a:t>
            </a:r>
            <a:r>
              <a:rPr lang="lv-LV" b="1" dirty="0" smtClean="0">
                <a:solidFill>
                  <a:schemeClr val="tx1"/>
                </a:solidFill>
              </a:rPr>
              <a:t>izpildījumu</a:t>
            </a:r>
            <a:endParaRPr lang="lv-LV" b="1" dirty="0">
              <a:solidFill>
                <a:schemeClr val="tx1"/>
              </a:solidFill>
            </a:endParaRPr>
          </a:p>
        </p:txBody>
      </p:sp>
    </p:spTree>
    <p:extLst>
      <p:ext uri="{BB962C8B-B14F-4D97-AF65-F5344CB8AC3E}">
        <p14:creationId xmlns:p14="http://schemas.microsoft.com/office/powerpoint/2010/main" xmlns="" val="9023968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alanatkisson.files.wordpress.com/2012/02/blogbanner_lifebeyondgrowth.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55598" b="1316"/>
          <a:stretch/>
        </p:blipFill>
        <p:spPr bwMode="auto">
          <a:xfrm>
            <a:off x="8863521" y="234971"/>
            <a:ext cx="2681983" cy="3639799"/>
          </a:xfrm>
          <a:prstGeom prst="rect">
            <a:avLst/>
          </a:prstGeom>
          <a:noFill/>
          <a:extLst>
            <a:ext uri="{909E8E84-426E-40DD-AFC4-6F175D3DCCD1}">
              <a14:hiddenFill xmlns:a14="http://schemas.microsoft.com/office/drawing/2010/main" xmlns="">
                <a:solidFill>
                  <a:srgbClr val="FFFFFF"/>
                </a:solidFill>
              </a14:hiddenFill>
            </a:ext>
          </a:extLst>
        </p:spPr>
      </p:pic>
      <p:sp>
        <p:nvSpPr>
          <p:cNvPr id="7" name="Oval 6"/>
          <p:cNvSpPr/>
          <p:nvPr/>
        </p:nvSpPr>
        <p:spPr>
          <a:xfrm>
            <a:off x="4247400" y="1599763"/>
            <a:ext cx="3240000" cy="3240000"/>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8" name="Title 1"/>
          <p:cNvSpPr txBox="1">
            <a:spLocks/>
          </p:cNvSpPr>
          <p:nvPr/>
        </p:nvSpPr>
        <p:spPr>
          <a:xfrm>
            <a:off x="3842657" y="593368"/>
            <a:ext cx="4049486" cy="113093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200" dirty="0" smtClean="0"/>
              <a:t>Alternatīvu spektrs</a:t>
            </a:r>
            <a:endParaRPr lang="lv-LV" sz="3200" dirty="0"/>
          </a:p>
        </p:txBody>
      </p:sp>
      <p:sp>
        <p:nvSpPr>
          <p:cNvPr id="9" name="Rounded Rectangle 8"/>
          <p:cNvSpPr/>
          <p:nvPr/>
        </p:nvSpPr>
        <p:spPr>
          <a:xfrm>
            <a:off x="792165" y="2642262"/>
            <a:ext cx="4021183" cy="59502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v-LV" b="1" dirty="0" smtClean="0">
                <a:solidFill>
                  <a:schemeClr val="tx1"/>
                </a:solidFill>
              </a:rPr>
              <a:t>1. «Augsme </a:t>
            </a:r>
            <a:r>
              <a:rPr lang="lv-LV" b="1" dirty="0">
                <a:solidFill>
                  <a:schemeClr val="tx1"/>
                </a:solidFill>
              </a:rPr>
              <a:t>kā </a:t>
            </a:r>
            <a:r>
              <a:rPr lang="lv-LV" b="1" dirty="0" smtClean="0">
                <a:solidFill>
                  <a:schemeClr val="tx1"/>
                </a:solidFill>
              </a:rPr>
              <a:t>parasti» </a:t>
            </a:r>
            <a:r>
              <a:rPr lang="lv-LV" b="1" dirty="0">
                <a:solidFill>
                  <a:schemeClr val="tx1"/>
                </a:solidFill>
              </a:rPr>
              <a:t>nav iespējama </a:t>
            </a:r>
            <a:r>
              <a:rPr lang="lv-LV" b="1" dirty="0" smtClean="0">
                <a:solidFill>
                  <a:schemeClr val="tx1"/>
                </a:solidFill>
              </a:rPr>
              <a:t>ilgtermiņā </a:t>
            </a:r>
            <a:endParaRPr lang="lv-LV" b="1" dirty="0">
              <a:solidFill>
                <a:schemeClr val="tx1"/>
              </a:solidFill>
            </a:endParaRPr>
          </a:p>
        </p:txBody>
      </p:sp>
      <p:sp>
        <p:nvSpPr>
          <p:cNvPr id="6" name="Rounded Rectangle 5"/>
          <p:cNvSpPr/>
          <p:nvPr/>
        </p:nvSpPr>
        <p:spPr>
          <a:xfrm>
            <a:off x="2749181" y="1487065"/>
            <a:ext cx="6225105" cy="86652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000" b="1" dirty="0">
                <a:solidFill>
                  <a:schemeClr val="tx1"/>
                </a:solidFill>
              </a:rPr>
              <a:t>Jāpanāk plašu vienošanos par alternatīvajiem modeļiem vismaz četros galvenajos </a:t>
            </a:r>
            <a:r>
              <a:rPr lang="lv-LV" sz="2000" b="1" dirty="0" smtClean="0">
                <a:solidFill>
                  <a:schemeClr val="tx1"/>
                </a:solidFill>
              </a:rPr>
              <a:t>punktos:</a:t>
            </a:r>
            <a:endParaRPr lang="lv-LV" sz="2000" b="1" dirty="0">
              <a:solidFill>
                <a:schemeClr val="tx1"/>
              </a:solidFill>
            </a:endParaRPr>
          </a:p>
        </p:txBody>
      </p:sp>
      <p:sp>
        <p:nvSpPr>
          <p:cNvPr id="15" name="Rounded Rectangle 14"/>
          <p:cNvSpPr/>
          <p:nvPr/>
        </p:nvSpPr>
        <p:spPr>
          <a:xfrm>
            <a:off x="1120140" y="3422486"/>
            <a:ext cx="3693209" cy="59502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v-LV" b="1" dirty="0">
                <a:solidFill>
                  <a:schemeClr val="tx1"/>
                </a:solidFill>
              </a:rPr>
              <a:t>2. IKP ir neatbilstošs vai </a:t>
            </a:r>
            <a:endParaRPr lang="lv-LV" b="1" dirty="0" smtClean="0">
              <a:solidFill>
                <a:schemeClr val="tx1"/>
              </a:solidFill>
            </a:endParaRPr>
          </a:p>
          <a:p>
            <a:r>
              <a:rPr lang="lv-LV" b="1" dirty="0" smtClean="0">
                <a:solidFill>
                  <a:schemeClr val="tx1"/>
                </a:solidFill>
              </a:rPr>
              <a:t>pat maldinošs </a:t>
            </a:r>
            <a:r>
              <a:rPr lang="lv-LV" b="1" dirty="0">
                <a:solidFill>
                  <a:schemeClr val="tx1"/>
                </a:solidFill>
              </a:rPr>
              <a:t>progresa </a:t>
            </a:r>
            <a:r>
              <a:rPr lang="lv-LV" b="1" dirty="0" smtClean="0">
                <a:solidFill>
                  <a:schemeClr val="tx1"/>
                </a:solidFill>
              </a:rPr>
              <a:t>rādītājs</a:t>
            </a:r>
            <a:endParaRPr lang="lv-LV" b="1" dirty="0">
              <a:solidFill>
                <a:schemeClr val="tx1"/>
              </a:solidFill>
            </a:endParaRPr>
          </a:p>
        </p:txBody>
      </p:sp>
      <p:sp>
        <p:nvSpPr>
          <p:cNvPr id="16" name="Rounded Rectangle 15"/>
          <p:cNvSpPr/>
          <p:nvPr/>
        </p:nvSpPr>
        <p:spPr>
          <a:xfrm>
            <a:off x="1760220" y="4982933"/>
            <a:ext cx="3056146" cy="88370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v-LV" b="1" dirty="0">
                <a:solidFill>
                  <a:schemeClr val="tx1"/>
                </a:solidFill>
              </a:rPr>
              <a:t>4. Laime un cilvēku labklājību ir </a:t>
            </a:r>
            <a:r>
              <a:rPr lang="lv-LV" b="1" dirty="0" smtClean="0">
                <a:solidFill>
                  <a:schemeClr val="tx1"/>
                </a:solidFill>
              </a:rPr>
              <a:t>būtiski </a:t>
            </a:r>
            <a:r>
              <a:rPr lang="lv-LV" b="1" dirty="0">
                <a:solidFill>
                  <a:schemeClr val="tx1"/>
                </a:solidFill>
              </a:rPr>
              <a:t>jebkura ekonomiska </a:t>
            </a:r>
            <a:endParaRPr lang="lv-LV" b="1" dirty="0" smtClean="0">
              <a:solidFill>
                <a:schemeClr val="tx1"/>
              </a:solidFill>
            </a:endParaRPr>
          </a:p>
          <a:p>
            <a:r>
              <a:rPr lang="lv-LV" b="1" dirty="0" smtClean="0">
                <a:solidFill>
                  <a:schemeClr val="tx1"/>
                </a:solidFill>
              </a:rPr>
              <a:t>uzstādījuma </a:t>
            </a:r>
            <a:r>
              <a:rPr lang="lv-LV" b="1" dirty="0">
                <a:solidFill>
                  <a:schemeClr val="tx1"/>
                </a:solidFill>
              </a:rPr>
              <a:t>mērķi</a:t>
            </a:r>
          </a:p>
        </p:txBody>
      </p:sp>
      <p:sp>
        <p:nvSpPr>
          <p:cNvPr id="17" name="Rounded Rectangle 16"/>
          <p:cNvSpPr/>
          <p:nvPr/>
        </p:nvSpPr>
        <p:spPr>
          <a:xfrm>
            <a:off x="1417320" y="4202710"/>
            <a:ext cx="3396030" cy="59502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b="1" dirty="0">
                <a:solidFill>
                  <a:schemeClr val="tx1"/>
                </a:solidFill>
              </a:rPr>
              <a:t>3. </a:t>
            </a:r>
            <a:r>
              <a:rPr lang="es-ES" b="1" dirty="0" err="1">
                <a:solidFill>
                  <a:schemeClr val="tx1"/>
                </a:solidFill>
              </a:rPr>
              <a:t>Alternatīvas</a:t>
            </a:r>
            <a:r>
              <a:rPr lang="es-ES" b="1" dirty="0">
                <a:solidFill>
                  <a:schemeClr val="tx1"/>
                </a:solidFill>
              </a:rPr>
              <a:t> ir </a:t>
            </a:r>
            <a:r>
              <a:rPr lang="es-ES" b="1" dirty="0" err="1">
                <a:solidFill>
                  <a:schemeClr val="tx1"/>
                </a:solidFill>
              </a:rPr>
              <a:t>vajadzīgas</a:t>
            </a:r>
            <a:r>
              <a:rPr lang="es-ES" b="1" dirty="0">
                <a:solidFill>
                  <a:schemeClr val="tx1"/>
                </a:solidFill>
              </a:rPr>
              <a:t> un ir </a:t>
            </a:r>
            <a:r>
              <a:rPr lang="es-ES" b="1" dirty="0" err="1">
                <a:solidFill>
                  <a:schemeClr val="tx1"/>
                </a:solidFill>
              </a:rPr>
              <a:t>iespējamas</a:t>
            </a:r>
            <a:endParaRPr lang="lv-LV" b="1" dirty="0">
              <a:solidFill>
                <a:schemeClr val="tx1"/>
              </a:solidFill>
            </a:endParaRPr>
          </a:p>
        </p:txBody>
      </p:sp>
      <p:grpSp>
        <p:nvGrpSpPr>
          <p:cNvPr id="2" name="Group 1"/>
          <p:cNvGrpSpPr/>
          <p:nvPr/>
        </p:nvGrpSpPr>
        <p:grpSpPr>
          <a:xfrm>
            <a:off x="5559861" y="3941627"/>
            <a:ext cx="6194168" cy="2736176"/>
            <a:chOff x="5778664" y="3310202"/>
            <a:chExt cx="6194168" cy="2736176"/>
          </a:xfrm>
        </p:grpSpPr>
        <p:pic>
          <p:nvPicPr>
            <p:cNvPr id="12" name="Picture 2" descr="25"/>
            <p:cNvPicPr>
              <a:picLocks noChangeAspect="1" noChangeArrowheads="1"/>
            </p:cNvPicPr>
            <p:nvPr/>
          </p:nvPicPr>
          <p:blipFill>
            <a:blip r:embed="rId3" cstate="print"/>
            <a:srcRect/>
            <a:stretch>
              <a:fillRect/>
            </a:stretch>
          </p:blipFill>
          <p:spPr bwMode="auto">
            <a:xfrm>
              <a:off x="5778665" y="3310202"/>
              <a:ext cx="6194167" cy="2222444"/>
            </a:xfrm>
            <a:prstGeom prst="rect">
              <a:avLst/>
            </a:prstGeom>
            <a:noFill/>
          </p:spPr>
        </p:pic>
        <p:sp>
          <p:nvSpPr>
            <p:cNvPr id="18" name="Rectangle 17"/>
            <p:cNvSpPr/>
            <p:nvPr/>
          </p:nvSpPr>
          <p:spPr>
            <a:xfrm>
              <a:off x="5778664" y="5461603"/>
              <a:ext cx="6194167" cy="584775"/>
            </a:xfrm>
            <a:prstGeom prst="rect">
              <a:avLst/>
            </a:prstGeom>
            <a:solidFill>
              <a:schemeClr val="bg1"/>
            </a:solidFill>
          </p:spPr>
          <p:txBody>
            <a:bodyPr wrap="square">
              <a:spAutoFit/>
            </a:bodyPr>
            <a:lstStyle/>
            <a:p>
              <a:pPr algn="r"/>
              <a:r>
                <a:rPr lang="lv-LV" sz="1600" b="1" dirty="0"/>
                <a:t>Attīstības alternatīvu spektrs </a:t>
              </a:r>
              <a:endParaRPr lang="lv-LV" sz="1600" b="1" dirty="0" smtClean="0"/>
            </a:p>
            <a:p>
              <a:pPr algn="r"/>
              <a:r>
                <a:rPr lang="lv-LV" sz="1600" b="1" dirty="0" smtClean="0"/>
                <a:t>dažādām ekonomikas </a:t>
              </a:r>
              <a:r>
                <a:rPr lang="lv-LV" sz="1600" b="1" dirty="0"/>
                <a:t>sistēmām un indikatoriem</a:t>
              </a:r>
            </a:p>
          </p:txBody>
        </p:sp>
      </p:grpSp>
    </p:spTree>
    <p:extLst>
      <p:ext uri="{BB962C8B-B14F-4D97-AF65-F5344CB8AC3E}">
        <p14:creationId xmlns:p14="http://schemas.microsoft.com/office/powerpoint/2010/main" xmlns="" val="13433480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318409" y="1632856"/>
            <a:ext cx="2537460" cy="2658972"/>
          </a:xfrm>
          <a:prstGeom prst="rect">
            <a:avLst/>
          </a:prstGeom>
          <a:noFill/>
        </p:spPr>
      </p:pic>
      <p:pic>
        <p:nvPicPr>
          <p:cNvPr id="10242" name="Picture 2" descr="http://www.ecowalkthetalk.com/blog/wp-content/uploads/2013/10/voluntary+simplicit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139303" y="3376293"/>
            <a:ext cx="2174497" cy="3240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44" name="Picture 4" descr="https://realizeengineering.files.wordpress.com/2012/10/a2.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429750" y="3376293"/>
            <a:ext cx="2138400" cy="3240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1"/>
          <p:cNvSpPr txBox="1">
            <a:spLocks noChangeAspect="1"/>
          </p:cNvSpPr>
          <p:nvPr/>
        </p:nvSpPr>
        <p:spPr>
          <a:xfrm>
            <a:off x="2885260" y="407628"/>
            <a:ext cx="6417152" cy="1412377"/>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600" dirty="0"/>
              <a:t>VIENKĀRŠĀKAS DZĪVES IESPĒJAS </a:t>
            </a:r>
          </a:p>
        </p:txBody>
      </p:sp>
      <p:sp>
        <p:nvSpPr>
          <p:cNvPr id="6" name="Title 1"/>
          <p:cNvSpPr txBox="1">
            <a:spLocks/>
          </p:cNvSpPr>
          <p:nvPr/>
        </p:nvSpPr>
        <p:spPr>
          <a:xfrm>
            <a:off x="3424671" y="2148757"/>
            <a:ext cx="8399416" cy="123297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Ideja par izvēli dzīvot vienkārši, nozīmē nepalielināt savus izdevumus, lai mazinātu ietekmi uz vidi, bet vienlaicīgi tiekties paplašināt savas brīvības un iekšējā miera </a:t>
            </a:r>
            <a:r>
              <a:rPr lang="lv-LV" sz="2400" dirty="0" smtClean="0"/>
              <a:t>sajūtu</a:t>
            </a:r>
            <a:endParaRPr lang="lv-LV" sz="2400" dirty="0"/>
          </a:p>
        </p:txBody>
      </p:sp>
      <p:sp>
        <p:nvSpPr>
          <p:cNvPr id="8" name="Rounded Rectangle 7"/>
          <p:cNvSpPr/>
          <p:nvPr/>
        </p:nvSpPr>
        <p:spPr>
          <a:xfrm>
            <a:off x="336345" y="4587870"/>
            <a:ext cx="6487365" cy="101320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Izvēle par labu vienkāršībai un pretošanās </a:t>
            </a:r>
            <a:r>
              <a:rPr lang="lv-LV" b="1" dirty="0" smtClean="0">
                <a:solidFill>
                  <a:schemeClr val="tx1"/>
                </a:solidFill>
              </a:rPr>
              <a:t>«vāveres ratam» izraisīja </a:t>
            </a:r>
            <a:r>
              <a:rPr lang="lv-LV" b="1" dirty="0">
                <a:solidFill>
                  <a:schemeClr val="tx1"/>
                </a:solidFill>
              </a:rPr>
              <a:t>pat žurnālu un televīzijas interesi un iesaistīšanos, jo īpaši </a:t>
            </a:r>
            <a:r>
              <a:rPr lang="lv-LV" b="1" dirty="0" smtClean="0">
                <a:solidFill>
                  <a:schemeClr val="tx1"/>
                </a:solidFill>
              </a:rPr>
              <a:t>1990.g., </a:t>
            </a:r>
            <a:r>
              <a:rPr lang="lv-LV" b="1" dirty="0">
                <a:solidFill>
                  <a:schemeClr val="tx1"/>
                </a:solidFill>
              </a:rPr>
              <a:t>kad aktualizējās jautājums par </a:t>
            </a:r>
            <a:r>
              <a:rPr lang="lv-LV" b="1" dirty="0" smtClean="0">
                <a:solidFill>
                  <a:schemeClr val="tx1"/>
                </a:solidFill>
              </a:rPr>
              <a:t>dzīvesveidu</a:t>
            </a:r>
            <a:endParaRPr lang="lv-LV" b="1" dirty="0">
              <a:solidFill>
                <a:schemeClr val="tx1"/>
              </a:solidFill>
            </a:endParaRPr>
          </a:p>
        </p:txBody>
      </p:sp>
    </p:spTree>
    <p:extLst>
      <p:ext uri="{BB962C8B-B14F-4D97-AF65-F5344CB8AC3E}">
        <p14:creationId xmlns:p14="http://schemas.microsoft.com/office/powerpoint/2010/main" xmlns="" val="39505418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490254" y="549846"/>
            <a:ext cx="9211491" cy="123976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Tas vienlaicīgi radīja paralēlas </a:t>
            </a:r>
            <a:r>
              <a:rPr lang="lv-LV" sz="2400" dirty="0" smtClean="0"/>
              <a:t>kustības «Lēnā ēšana» (</a:t>
            </a:r>
            <a:r>
              <a:rPr lang="lv-LV" sz="2400" dirty="0" err="1" smtClean="0"/>
              <a:t>Slow</a:t>
            </a:r>
            <a:r>
              <a:rPr lang="lv-LV" sz="2400" dirty="0" smtClean="0"/>
              <a:t> </a:t>
            </a:r>
            <a:r>
              <a:rPr lang="lv-LV" sz="2400" dirty="0" err="1" smtClean="0"/>
              <a:t>Food</a:t>
            </a:r>
            <a:r>
              <a:rPr lang="lv-LV" sz="2400" dirty="0"/>
              <a:t>)</a:t>
            </a:r>
            <a:r>
              <a:rPr lang="lv-LV" sz="2400" dirty="0" smtClean="0"/>
              <a:t> </a:t>
            </a:r>
            <a:r>
              <a:rPr lang="lv-LV" sz="2400" dirty="0"/>
              <a:t>un </a:t>
            </a:r>
            <a:r>
              <a:rPr lang="lv-LV" sz="2400" dirty="0" smtClean="0"/>
              <a:t>«Rāmā pilsēta» (</a:t>
            </a:r>
            <a:r>
              <a:rPr lang="lv-LV" sz="2400" dirty="0" err="1" smtClean="0"/>
              <a:t>Slow</a:t>
            </a:r>
            <a:r>
              <a:rPr lang="lv-LV" sz="2400" dirty="0" smtClean="0"/>
              <a:t> </a:t>
            </a:r>
            <a:r>
              <a:rPr lang="lv-LV" sz="2400" dirty="0" err="1" smtClean="0"/>
              <a:t>City</a:t>
            </a:r>
            <a:r>
              <a:rPr lang="lv-LV" sz="2400" dirty="0" smtClean="0"/>
              <a:t>), </a:t>
            </a:r>
            <a:r>
              <a:rPr lang="lv-LV" sz="2400" dirty="0"/>
              <a:t>saistītas ar ideju par vienkāršību un nekomercializētu darbība, kas veicina augstāku dzīves kvalitāti</a:t>
            </a:r>
          </a:p>
        </p:txBody>
      </p:sp>
      <p:sp>
        <p:nvSpPr>
          <p:cNvPr id="4" name="Rounded Rectangle 3"/>
          <p:cNvSpPr/>
          <p:nvPr/>
        </p:nvSpPr>
        <p:spPr>
          <a:xfrm>
            <a:off x="548640" y="2034941"/>
            <a:ext cx="8347166" cy="101320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«Lēnās ēšanas» mērķi </a:t>
            </a:r>
            <a:r>
              <a:rPr lang="lv-LV" b="1" dirty="0">
                <a:solidFill>
                  <a:schemeClr val="tx1"/>
                </a:solidFill>
              </a:rPr>
              <a:t>ir ilgtspējīgas pārtikas un vietējo mazo uzņēmumu attīstības veicināšana, kā arī politiska prasība, kas vērsta pret lauksaimniecības </a:t>
            </a:r>
            <a:endParaRPr lang="lv-LV" b="1" dirty="0" smtClean="0">
              <a:solidFill>
                <a:schemeClr val="tx1"/>
              </a:solidFill>
            </a:endParaRPr>
          </a:p>
          <a:p>
            <a:pPr algn="ctr"/>
            <a:r>
              <a:rPr lang="lv-LV" b="1" dirty="0" smtClean="0">
                <a:solidFill>
                  <a:schemeClr val="tx1"/>
                </a:solidFill>
              </a:rPr>
              <a:t>produktu </a:t>
            </a:r>
            <a:r>
              <a:rPr lang="lv-LV" b="1" dirty="0">
                <a:solidFill>
                  <a:schemeClr val="tx1"/>
                </a:solidFill>
              </a:rPr>
              <a:t>aprites globalizāciju</a:t>
            </a:r>
          </a:p>
        </p:txBody>
      </p:sp>
      <p:pic>
        <p:nvPicPr>
          <p:cNvPr id="5" name="Picture 1" descr="File:SlowFoodThera06676.JPG"/>
          <p:cNvPicPr>
            <a:picLocks noChangeAspect="1" noChangeArrowheads="1"/>
          </p:cNvPicPr>
          <p:nvPr/>
        </p:nvPicPr>
        <p:blipFill>
          <a:blip r:embed="rId2" r:link="rId3" cstate="print"/>
          <a:srcRect/>
          <a:stretch>
            <a:fillRect/>
          </a:stretch>
        </p:blipFill>
        <p:spPr bwMode="auto">
          <a:xfrm>
            <a:off x="348006" y="3513104"/>
            <a:ext cx="2773839" cy="2088000"/>
          </a:xfrm>
          <a:prstGeom prst="rect">
            <a:avLst/>
          </a:prstGeom>
          <a:noFill/>
        </p:spPr>
      </p:pic>
      <p:pic>
        <p:nvPicPr>
          <p:cNvPr id="6" name="Picture 1" descr="http://www.cittaslow.org/template/standard/img_struct/Logo_CittaSlow2.gif"/>
          <p:cNvPicPr>
            <a:picLocks noChangeAspect="1" noChangeArrowheads="1"/>
          </p:cNvPicPr>
          <p:nvPr/>
        </p:nvPicPr>
        <p:blipFill>
          <a:blip r:embed="rId4" r:link="rId5" cstate="print"/>
          <a:srcRect/>
          <a:stretch>
            <a:fillRect/>
          </a:stretch>
        </p:blipFill>
        <p:spPr bwMode="auto">
          <a:xfrm>
            <a:off x="3333985" y="3520440"/>
            <a:ext cx="2215095" cy="2088000"/>
          </a:xfrm>
          <a:prstGeom prst="rect">
            <a:avLst/>
          </a:prstGeom>
          <a:noFill/>
        </p:spPr>
      </p:pic>
      <p:sp>
        <p:nvSpPr>
          <p:cNvPr id="7" name="Rounded Rectangle 6"/>
          <p:cNvSpPr/>
          <p:nvPr/>
        </p:nvSpPr>
        <p:spPr>
          <a:xfrm>
            <a:off x="5839095" y="3304901"/>
            <a:ext cx="6152607" cy="86214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Koncepcija «Lēnīgā sabiedrība» </a:t>
            </a:r>
            <a:r>
              <a:rPr lang="lv-LV" b="1" dirty="0">
                <a:solidFill>
                  <a:schemeClr val="tx1"/>
                </a:solidFill>
              </a:rPr>
              <a:t>(</a:t>
            </a:r>
            <a:r>
              <a:rPr lang="lv-LV" b="1" dirty="0" err="1">
                <a:solidFill>
                  <a:schemeClr val="tx1"/>
                </a:solidFill>
              </a:rPr>
              <a:t>Slow</a:t>
            </a:r>
            <a:r>
              <a:rPr lang="lv-LV" b="1" dirty="0">
                <a:solidFill>
                  <a:schemeClr val="tx1"/>
                </a:solidFill>
              </a:rPr>
              <a:t> </a:t>
            </a:r>
            <a:r>
              <a:rPr lang="lv-LV" b="1" dirty="0" err="1" smtClean="0">
                <a:solidFill>
                  <a:schemeClr val="tx1"/>
                </a:solidFill>
              </a:rPr>
              <a:t>Society</a:t>
            </a:r>
            <a:r>
              <a:rPr lang="lv-LV" b="1" dirty="0" smtClean="0">
                <a:solidFill>
                  <a:schemeClr val="tx1"/>
                </a:solidFill>
              </a:rPr>
              <a:t>) guva </a:t>
            </a:r>
            <a:r>
              <a:rPr lang="lv-LV" b="1" dirty="0">
                <a:solidFill>
                  <a:schemeClr val="tx1"/>
                </a:solidFill>
              </a:rPr>
              <a:t>atzinību starp biznesa līderiem Japānā </a:t>
            </a:r>
            <a:r>
              <a:rPr lang="lv-LV" b="1" dirty="0" smtClean="0">
                <a:solidFill>
                  <a:schemeClr val="tx1"/>
                </a:solidFill>
              </a:rPr>
              <a:t>21.gs</a:t>
            </a:r>
            <a:r>
              <a:rPr lang="lv-LV" b="1" dirty="0">
                <a:solidFill>
                  <a:schemeClr val="tx1"/>
                </a:solidFill>
              </a:rPr>
              <a:t>. </a:t>
            </a:r>
            <a:r>
              <a:rPr lang="lv-LV" b="1" dirty="0" smtClean="0">
                <a:solidFill>
                  <a:schemeClr val="tx1"/>
                </a:solidFill>
              </a:rPr>
              <a:t>sākumā </a:t>
            </a:r>
            <a:endParaRPr lang="lv-LV" b="1" dirty="0">
              <a:solidFill>
                <a:schemeClr val="tx1"/>
              </a:solidFill>
            </a:endParaRPr>
          </a:p>
        </p:txBody>
      </p:sp>
      <p:sp>
        <p:nvSpPr>
          <p:cNvPr id="8" name="Rounded Rectangle 7"/>
          <p:cNvSpPr/>
          <p:nvPr/>
        </p:nvSpPr>
        <p:spPr>
          <a:xfrm>
            <a:off x="6792686" y="4465059"/>
            <a:ext cx="4010298" cy="63272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«Rāmās pilsētas» koncepcija vēlas:</a:t>
            </a:r>
            <a:endParaRPr lang="lv-LV" b="1" dirty="0">
              <a:solidFill>
                <a:schemeClr val="tx1"/>
              </a:solidFill>
            </a:endParaRPr>
          </a:p>
        </p:txBody>
      </p:sp>
      <p:sp>
        <p:nvSpPr>
          <p:cNvPr id="9" name="Rounded Rectangle 8"/>
          <p:cNvSpPr/>
          <p:nvPr/>
        </p:nvSpPr>
        <p:spPr>
          <a:xfrm>
            <a:off x="5839096" y="5016138"/>
            <a:ext cx="6152607" cy="1549606"/>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sz="1600" b="1" dirty="0" smtClean="0">
                <a:solidFill>
                  <a:schemeClr val="tx1"/>
                </a:solidFill>
              </a:rPr>
              <a:t>Padarīt dzīvi labāku ikvienam, kas dzīvo pilsētvidē, </a:t>
            </a:r>
          </a:p>
          <a:p>
            <a:pPr marL="285750" indent="-285750">
              <a:buFont typeface="Arial" panose="020B0604020202020204" pitchFamily="34" charset="0"/>
              <a:buChar char="•"/>
            </a:pPr>
            <a:r>
              <a:rPr lang="lv-LV" sz="1600" b="1" dirty="0" smtClean="0">
                <a:solidFill>
                  <a:schemeClr val="tx1"/>
                </a:solidFill>
              </a:rPr>
              <a:t>Uzlabot dzīves kvalitāti pilsētās,</a:t>
            </a:r>
          </a:p>
          <a:p>
            <a:pPr marL="285750" indent="-285750">
              <a:buFont typeface="Arial" panose="020B0604020202020204" pitchFamily="34" charset="0"/>
              <a:buChar char="•"/>
            </a:pPr>
            <a:r>
              <a:rPr lang="lv-LV" sz="1600" b="1" dirty="0" smtClean="0">
                <a:solidFill>
                  <a:schemeClr val="tx1"/>
                </a:solidFill>
              </a:rPr>
              <a:t>Pretojoties pilsētu homogenizācijai un globalizācijai visā pasaulē, </a:t>
            </a:r>
          </a:p>
          <a:p>
            <a:pPr marL="285750" indent="-285750">
              <a:buFont typeface="Arial" panose="020B0604020202020204" pitchFamily="34" charset="0"/>
              <a:buChar char="•"/>
            </a:pPr>
            <a:r>
              <a:rPr lang="lv-LV" sz="1600" b="1" dirty="0" smtClean="0">
                <a:solidFill>
                  <a:schemeClr val="tx1"/>
                </a:solidFill>
              </a:rPr>
              <a:t>Aizsargāt vidi,</a:t>
            </a:r>
          </a:p>
          <a:p>
            <a:pPr marL="285750" indent="-285750">
              <a:buFont typeface="Arial" panose="020B0604020202020204" pitchFamily="34" charset="0"/>
              <a:buChar char="•"/>
            </a:pPr>
            <a:r>
              <a:rPr lang="lv-LV" sz="1600" b="1" dirty="0" smtClean="0">
                <a:solidFill>
                  <a:schemeClr val="tx1"/>
                </a:solidFill>
              </a:rPr>
              <a:t>Veicināt kultūras daudzveidību atsevišķās pilsētās, </a:t>
            </a:r>
          </a:p>
          <a:p>
            <a:pPr marL="285750" indent="-285750">
              <a:buFont typeface="Arial" panose="020B0604020202020204" pitchFamily="34" charset="0"/>
              <a:buChar char="•"/>
            </a:pPr>
            <a:r>
              <a:rPr lang="lv-LV" sz="1600" b="1" dirty="0" smtClean="0">
                <a:solidFill>
                  <a:schemeClr val="tx1"/>
                </a:solidFill>
              </a:rPr>
              <a:t>Radīt iedvesmu par veselīgāku dzīvesveidu</a:t>
            </a:r>
            <a:endParaRPr lang="lv-LV" sz="1600" b="1" dirty="0">
              <a:solidFill>
                <a:schemeClr val="tx1"/>
              </a:solidFill>
            </a:endParaRPr>
          </a:p>
        </p:txBody>
      </p:sp>
    </p:spTree>
    <p:extLst>
      <p:ext uri="{BB962C8B-B14F-4D97-AF65-F5344CB8AC3E}">
        <p14:creationId xmlns:p14="http://schemas.microsoft.com/office/powerpoint/2010/main" xmlns="" val="25884037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7" name="Title 1"/>
          <p:cNvSpPr txBox="1">
            <a:spLocks/>
          </p:cNvSpPr>
          <p:nvPr/>
        </p:nvSpPr>
        <p:spPr>
          <a:xfrm>
            <a:off x="993321" y="824166"/>
            <a:ext cx="10205357" cy="152714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Daži cilvēki pārvietojās, lai veidotu jaunas kopienas un īstenotu alternatīvās ekonomikas un vides </a:t>
            </a:r>
            <a:r>
              <a:rPr lang="lv-LV" sz="2400" dirty="0" smtClean="0"/>
              <a:t>principus – </a:t>
            </a:r>
            <a:r>
              <a:rPr lang="lv-LV" sz="2400" b="1" dirty="0" smtClean="0"/>
              <a:t>«</a:t>
            </a:r>
            <a:r>
              <a:rPr lang="lv-LV" sz="2400" b="1" dirty="0" err="1" smtClean="0"/>
              <a:t>Eco-ciemati»</a:t>
            </a:r>
            <a:r>
              <a:rPr lang="lv-LV" sz="2400" b="1" dirty="0" smtClean="0"/>
              <a:t> </a:t>
            </a:r>
            <a:r>
              <a:rPr lang="lv-LV" sz="2400" dirty="0"/>
              <a:t>parasti ir maza mēroga apmetnes, kas tika izveidotas industriālās sabiedrības </a:t>
            </a:r>
            <a:r>
              <a:rPr lang="lv-LV" sz="2400" dirty="0" err="1"/>
              <a:t>robežteritorijās</a:t>
            </a:r>
            <a:r>
              <a:rPr lang="lv-LV" sz="2400" dirty="0"/>
              <a:t> </a:t>
            </a:r>
            <a:r>
              <a:rPr lang="lv-LV" sz="2400" dirty="0" smtClean="0"/>
              <a:t>– </a:t>
            </a:r>
            <a:r>
              <a:rPr lang="lv-LV" sz="2400" dirty="0"/>
              <a:t>pamestās rūpnieciskās zonās, ārpilsētās vai lauku rajonos</a:t>
            </a:r>
          </a:p>
        </p:txBody>
      </p:sp>
      <p:sp>
        <p:nvSpPr>
          <p:cNvPr id="8" name="Rounded Rectangle 7"/>
          <p:cNvSpPr/>
          <p:nvPr/>
        </p:nvSpPr>
        <p:spPr>
          <a:xfrm>
            <a:off x="5303520" y="3112603"/>
            <a:ext cx="6492240" cy="127651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Eko-ciematos locekļus vieno kopīgas ekoloģiskās, sociālās, ekonomiskās, kultūras un garīgās vērtības. Tur bieži dzīvo cilvēki, kuri izvēlējušies alternatīvu centralizēto elektrisko, ūdens un kanalizācijas sistēmu</a:t>
            </a:r>
          </a:p>
        </p:txBody>
      </p:sp>
      <p:sp>
        <p:nvSpPr>
          <p:cNvPr id="9" name="Rounded Rectangle 8"/>
          <p:cNvSpPr/>
          <p:nvPr/>
        </p:nvSpPr>
        <p:spPr>
          <a:xfrm>
            <a:off x="5303520" y="4767232"/>
            <a:ext cx="6492240" cy="113717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Optimistiskā pieeja piedāvā cerību, ka spēsim nodrošināt apmierinošu dzīvi visiem un varēsim izvairīties no kļūdām, kas var gadīties ceļā uz ilgtspējīgu nākotni</a:t>
            </a:r>
          </a:p>
        </p:txBody>
      </p:sp>
      <p:pic>
        <p:nvPicPr>
          <p:cNvPr id="11266" name="Picture 2" descr="https://thepeoplescaravan.files.wordpress.com/2014/08/ecovillage-catalyst.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599" y="2929092"/>
            <a:ext cx="4884633" cy="316309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574228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E:\2016_NEW prezentacijas\New folder\3085307050_6594900f9b_o.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3933"/>
          <a:stretch/>
        </p:blipFill>
        <p:spPr bwMode="auto">
          <a:xfrm>
            <a:off x="6332220" y="3499318"/>
            <a:ext cx="5859780" cy="305007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822552" y="275526"/>
            <a:ext cx="5211536" cy="127421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Pašlaik visām pasaules lielākajām ekonomikas sistēmām ir kopīga atkarība no izaugsmes</a:t>
            </a:r>
          </a:p>
        </p:txBody>
      </p:sp>
      <p:sp>
        <p:nvSpPr>
          <p:cNvPr id="4" name="Rounded Rectangle 3"/>
          <p:cNvSpPr/>
          <p:nvPr/>
        </p:nvSpPr>
        <p:spPr>
          <a:xfrm>
            <a:off x="284390" y="1815016"/>
            <a:ext cx="6287860" cy="100872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Katras </a:t>
            </a:r>
            <a:r>
              <a:rPr lang="lv-LV" b="1" dirty="0">
                <a:solidFill>
                  <a:schemeClr val="tx1"/>
                </a:solidFill>
              </a:rPr>
              <a:t>valsts ekonomiskā veiksme pasaulē tiek mērīta ar to cik ātri katra valsts patērē resursus, nodrošina preču ražošanu un pakalpojumus un rezultātā paplašina naudas plūsmu</a:t>
            </a:r>
          </a:p>
        </p:txBody>
      </p:sp>
      <p:sp>
        <p:nvSpPr>
          <p:cNvPr id="5" name="Rounded Rectangle 4"/>
          <p:cNvSpPr/>
          <p:nvPr/>
        </p:nvSpPr>
        <p:spPr>
          <a:xfrm>
            <a:off x="284390" y="3089020"/>
            <a:ext cx="6287860" cy="100872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Straujš pieaugums ir labāks nekā lēna izaugsme, ne-augsme ir slikta, bet lejupslīde jau tiek uzskatīts par katastrofālu, ja tā turpinās ilgāk nekā dažus mēnešus</a:t>
            </a:r>
          </a:p>
        </p:txBody>
      </p:sp>
      <p:sp>
        <p:nvSpPr>
          <p:cNvPr id="6" name="Rounded Rectangle 5"/>
          <p:cNvSpPr/>
          <p:nvPr/>
        </p:nvSpPr>
        <p:spPr>
          <a:xfrm>
            <a:off x="284390" y="4363024"/>
            <a:ext cx="6287860" cy="81483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Pētnieki spriež, cik desmitgades (ne gadsimtus) vēl būs pieejami naftas </a:t>
            </a:r>
            <a:r>
              <a:rPr lang="lv-LV" b="1" dirty="0" smtClean="0">
                <a:solidFill>
                  <a:schemeClr val="tx1"/>
                </a:solidFill>
              </a:rPr>
              <a:t>produkti un citi resursi...</a:t>
            </a:r>
            <a:endParaRPr lang="lv-LV" b="1" dirty="0">
              <a:solidFill>
                <a:schemeClr val="tx1"/>
              </a:solidFill>
            </a:endParaRPr>
          </a:p>
        </p:txBody>
      </p:sp>
      <p:sp>
        <p:nvSpPr>
          <p:cNvPr id="7" name="Title 1"/>
          <p:cNvSpPr txBox="1">
            <a:spLocks/>
          </p:cNvSpPr>
          <p:nvPr/>
        </p:nvSpPr>
        <p:spPr>
          <a:xfrm>
            <a:off x="822552" y="5443130"/>
            <a:ext cx="5211536" cy="107300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Šādos apstākļos uzskats, ka augsme var turpināties bezgalīgi, ir maldīgs</a:t>
            </a:r>
          </a:p>
        </p:txBody>
      </p:sp>
      <p:sp>
        <p:nvSpPr>
          <p:cNvPr id="8" name="Title 1"/>
          <p:cNvSpPr txBox="1">
            <a:spLocks/>
          </p:cNvSpPr>
          <p:nvPr/>
        </p:nvSpPr>
        <p:spPr>
          <a:xfrm>
            <a:off x="7276012" y="1221161"/>
            <a:ext cx="4558938" cy="192208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Ja izaugsme vēl pirms tam nav pārtraukta vai arī ekonomika nav pietuvinājusies dabas sistēmu iespējām, tad sabrukums ir neizbēgams</a:t>
            </a:r>
          </a:p>
        </p:txBody>
      </p:sp>
    </p:spTree>
    <p:extLst>
      <p:ext uri="{BB962C8B-B14F-4D97-AF65-F5344CB8AC3E}">
        <p14:creationId xmlns:p14="http://schemas.microsoft.com/office/powerpoint/2010/main" xmlns="" val="5758589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www.blog.makeeverywomancount.org/wp-content/uploads/2014/08/Rio+20_the_future_we_really_want.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05890" y="267558"/>
            <a:ext cx="2494914" cy="1835880"/>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p:cNvPicPr>
            <a:picLocks noChangeAspect="1" noChangeArrowheads="1"/>
          </p:cNvPicPr>
          <p:nvPr/>
        </p:nvPicPr>
        <p:blipFill>
          <a:blip r:embed="rId3" cstate="print"/>
          <a:srcRect/>
          <a:stretch>
            <a:fillRect/>
          </a:stretch>
        </p:blipFill>
        <p:spPr bwMode="auto">
          <a:xfrm>
            <a:off x="7492225" y="1887907"/>
            <a:ext cx="4489706" cy="4650053"/>
          </a:xfrm>
          <a:prstGeom prst="rect">
            <a:avLst/>
          </a:prstGeom>
          <a:noFill/>
        </p:spPr>
      </p:pic>
      <p:sp>
        <p:nvSpPr>
          <p:cNvPr id="5" name="Title 1"/>
          <p:cNvSpPr txBox="1">
            <a:spLocks noChangeAspect="1"/>
          </p:cNvSpPr>
          <p:nvPr/>
        </p:nvSpPr>
        <p:spPr>
          <a:xfrm>
            <a:off x="5381898" y="381502"/>
            <a:ext cx="6417152" cy="1412377"/>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600" dirty="0"/>
              <a:t>ILGTSPĒJĪGAS ATTĪSTĪBAS ĪSTENOŠANA</a:t>
            </a:r>
          </a:p>
        </p:txBody>
      </p:sp>
      <p:sp>
        <p:nvSpPr>
          <p:cNvPr id="6" name="Title 1"/>
          <p:cNvSpPr txBox="1">
            <a:spLocks/>
          </p:cNvSpPr>
          <p:nvPr/>
        </p:nvSpPr>
        <p:spPr>
          <a:xfrm>
            <a:off x="394088" y="1951019"/>
            <a:ext cx="7221558" cy="123297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ANO konference </a:t>
            </a:r>
            <a:r>
              <a:rPr lang="lv-LV" sz="2400" b="1" dirty="0" smtClean="0"/>
              <a:t>«Rio+20» </a:t>
            </a:r>
            <a:r>
              <a:rPr lang="lv-LV" sz="2400" dirty="0" smtClean="0"/>
              <a:t>par </a:t>
            </a:r>
            <a:r>
              <a:rPr lang="lv-LV" sz="2400" dirty="0"/>
              <a:t>ilgtspējīgu </a:t>
            </a:r>
            <a:r>
              <a:rPr lang="lv-LV" sz="2400" dirty="0" smtClean="0"/>
              <a:t>attīstību, kas </a:t>
            </a:r>
            <a:r>
              <a:rPr lang="lv-LV" sz="2400" dirty="0"/>
              <a:t>notika </a:t>
            </a:r>
            <a:r>
              <a:rPr lang="lv-LV" sz="2400" dirty="0" smtClean="0"/>
              <a:t>2012.g. </a:t>
            </a:r>
            <a:r>
              <a:rPr lang="lv-LV" sz="2400" dirty="0"/>
              <a:t>Riodežaneiro, noteikti kalpos kā liels vēstures pagrieziena punkts ilgtspējas veicināšanā</a:t>
            </a:r>
          </a:p>
        </p:txBody>
      </p:sp>
      <p:sp>
        <p:nvSpPr>
          <p:cNvPr id="8" name="Rounded Rectangle 7"/>
          <p:cNvSpPr/>
          <p:nvPr/>
        </p:nvSpPr>
        <p:spPr>
          <a:xfrm>
            <a:off x="715167" y="3638633"/>
            <a:ext cx="6351839" cy="101174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Kopumā šajā pasākumā bija iesaistīti apmēram 50 000 </a:t>
            </a:r>
            <a:r>
              <a:rPr lang="lv-LV" b="1" dirty="0" smtClean="0">
                <a:solidFill>
                  <a:schemeClr val="tx1"/>
                </a:solidFill>
              </a:rPr>
              <a:t>cilvēku – konferences </a:t>
            </a:r>
            <a:r>
              <a:rPr lang="lv-LV" b="1" dirty="0">
                <a:solidFill>
                  <a:schemeClr val="tx1"/>
                </a:solidFill>
              </a:rPr>
              <a:t>divi galvenie temati bija </a:t>
            </a:r>
            <a:r>
              <a:rPr lang="lv-LV" b="1" dirty="0" smtClean="0">
                <a:solidFill>
                  <a:schemeClr val="tx1"/>
                </a:solidFill>
              </a:rPr>
              <a:t>«Zaļā ekonomika» </a:t>
            </a:r>
            <a:r>
              <a:rPr lang="lv-LV" b="1" dirty="0">
                <a:solidFill>
                  <a:schemeClr val="tx1"/>
                </a:solidFill>
              </a:rPr>
              <a:t>un </a:t>
            </a:r>
            <a:r>
              <a:rPr lang="lv-LV" b="1" dirty="0" smtClean="0">
                <a:solidFill>
                  <a:schemeClr val="tx1"/>
                </a:solidFill>
              </a:rPr>
              <a:t>«Ilgtspējīgas </a:t>
            </a:r>
            <a:r>
              <a:rPr lang="lv-LV" b="1" dirty="0">
                <a:solidFill>
                  <a:schemeClr val="tx1"/>
                </a:solidFill>
              </a:rPr>
              <a:t>attīstības institucionālais </a:t>
            </a:r>
            <a:r>
              <a:rPr lang="lv-LV" b="1" dirty="0" smtClean="0">
                <a:solidFill>
                  <a:schemeClr val="tx1"/>
                </a:solidFill>
              </a:rPr>
              <a:t>ietvars»</a:t>
            </a:r>
            <a:endParaRPr lang="lv-LV" b="1" dirty="0">
              <a:solidFill>
                <a:schemeClr val="tx1"/>
              </a:solidFill>
            </a:endParaRPr>
          </a:p>
        </p:txBody>
      </p:sp>
      <p:sp>
        <p:nvSpPr>
          <p:cNvPr id="9" name="Rounded Rectangle 8"/>
          <p:cNvSpPr/>
          <p:nvPr/>
        </p:nvSpPr>
        <p:spPr>
          <a:xfrm>
            <a:off x="715167" y="4910549"/>
            <a:ext cx="6351839" cy="132043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Balstoties </a:t>
            </a:r>
            <a:r>
              <a:rPr lang="lv-LV" b="1" dirty="0">
                <a:solidFill>
                  <a:schemeClr val="tx1"/>
                </a:solidFill>
              </a:rPr>
              <a:t>uz iepriekšējās konferencēs nolemto, priekšplānā bija izvirzītas </a:t>
            </a:r>
            <a:r>
              <a:rPr lang="lv-LV" b="1" u="sng" dirty="0" smtClean="0">
                <a:solidFill>
                  <a:schemeClr val="tx1"/>
                </a:solidFill>
              </a:rPr>
              <a:t>7 </a:t>
            </a:r>
            <a:r>
              <a:rPr lang="lv-LV" b="1" u="sng" dirty="0">
                <a:solidFill>
                  <a:schemeClr val="tx1"/>
                </a:solidFill>
              </a:rPr>
              <a:t>svarīgākās jomas</a:t>
            </a:r>
            <a:r>
              <a:rPr lang="lv-LV" b="1" dirty="0">
                <a:solidFill>
                  <a:schemeClr val="tx1"/>
                </a:solidFill>
              </a:rPr>
              <a:t> – bezdarbs, enerģētika, pilsētu attīstība, nodrošinājums ar pārtiku, ūdens, okeānu aizsardzība </a:t>
            </a:r>
            <a:endParaRPr lang="lv-LV" b="1" dirty="0" smtClean="0">
              <a:solidFill>
                <a:schemeClr val="tx1"/>
              </a:solidFill>
            </a:endParaRPr>
          </a:p>
          <a:p>
            <a:pPr algn="ctr"/>
            <a:r>
              <a:rPr lang="lv-LV" b="1" dirty="0" smtClean="0">
                <a:solidFill>
                  <a:schemeClr val="tx1"/>
                </a:solidFill>
              </a:rPr>
              <a:t>un </a:t>
            </a:r>
            <a:r>
              <a:rPr lang="lv-LV" b="1" dirty="0">
                <a:solidFill>
                  <a:schemeClr val="tx1"/>
                </a:solidFill>
              </a:rPr>
              <a:t>dabas </a:t>
            </a:r>
            <a:r>
              <a:rPr lang="lv-LV" b="1" dirty="0" smtClean="0">
                <a:solidFill>
                  <a:schemeClr val="tx1"/>
                </a:solidFill>
              </a:rPr>
              <a:t>katastrofas</a:t>
            </a:r>
            <a:endParaRPr lang="lv-LV" b="1" dirty="0">
              <a:solidFill>
                <a:schemeClr val="tx1"/>
              </a:solidFill>
            </a:endParaRPr>
          </a:p>
        </p:txBody>
      </p:sp>
    </p:spTree>
    <p:extLst>
      <p:ext uri="{BB962C8B-B14F-4D97-AF65-F5344CB8AC3E}">
        <p14:creationId xmlns:p14="http://schemas.microsoft.com/office/powerpoint/2010/main" xmlns="" val="1185690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descr="http://www.greenafricadirectory.org/wp-content/uploads/2013/02/green-economy_s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328522"/>
            <a:ext cx="5004707" cy="3479836"/>
          </a:xfrm>
          <a:prstGeom prst="rect">
            <a:avLst/>
          </a:prstGeom>
          <a:noFill/>
          <a:extLst>
            <a:ext uri="{909E8E84-426E-40DD-AFC4-6F175D3DCCD1}">
              <a14:hiddenFill xmlns:a14="http://schemas.microsoft.com/office/drawing/2010/main" xmlns="">
                <a:solidFill>
                  <a:srgbClr val="FFFFFF"/>
                </a:solidFill>
              </a14:hiddenFill>
            </a:ext>
          </a:extLst>
        </p:spPr>
      </p:pic>
      <p:pic>
        <p:nvPicPr>
          <p:cNvPr id="14338" name="Picture 2" descr="http://thenewpioneers.biz/wp-content/uploads/2011/12/timeforchange.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441940" y="4400551"/>
            <a:ext cx="3523944" cy="220599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Oval 12"/>
          <p:cNvSpPr/>
          <p:nvPr/>
        </p:nvSpPr>
        <p:spPr>
          <a:xfrm>
            <a:off x="5674179" y="1630790"/>
            <a:ext cx="3600000" cy="3600000"/>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itle 1"/>
          <p:cNvSpPr txBox="1">
            <a:spLocks/>
          </p:cNvSpPr>
          <p:nvPr/>
        </p:nvSpPr>
        <p:spPr>
          <a:xfrm>
            <a:off x="3507922" y="531274"/>
            <a:ext cx="8399416" cy="123297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Konferences svarīgākajam </a:t>
            </a:r>
            <a:r>
              <a:rPr lang="lv-LV" sz="2400" b="1" dirty="0"/>
              <a:t>dokumentam </a:t>
            </a:r>
            <a:r>
              <a:rPr lang="lv-LV" sz="2400" b="1" dirty="0" smtClean="0"/>
              <a:t>«Nākotne</a:t>
            </a:r>
            <a:r>
              <a:rPr lang="lv-LV" sz="2400" b="1" dirty="0"/>
              <a:t>, ko </a:t>
            </a:r>
            <a:r>
              <a:rPr lang="lv-LV" sz="2400" b="1" dirty="0" smtClean="0"/>
              <a:t>vēlamies»</a:t>
            </a:r>
            <a:r>
              <a:rPr lang="lv-LV" sz="2400" dirty="0" smtClean="0"/>
              <a:t> </a:t>
            </a:r>
            <a:r>
              <a:rPr lang="lv-LV" sz="2400" dirty="0"/>
              <a:t>(</a:t>
            </a:r>
            <a:r>
              <a:rPr lang="lv-LV" sz="2400" b="1" dirty="0" err="1"/>
              <a:t>The</a:t>
            </a:r>
            <a:r>
              <a:rPr lang="lv-LV" sz="2400" b="1" dirty="0"/>
              <a:t> </a:t>
            </a:r>
            <a:r>
              <a:rPr lang="lv-LV" sz="2400" b="1" dirty="0" err="1"/>
              <a:t>Future</a:t>
            </a:r>
            <a:r>
              <a:rPr lang="lv-LV" sz="2400" b="1" dirty="0"/>
              <a:t> </a:t>
            </a:r>
            <a:r>
              <a:rPr lang="lv-LV" sz="2400" b="1" dirty="0" err="1"/>
              <a:t>We</a:t>
            </a:r>
            <a:r>
              <a:rPr lang="lv-LV" sz="2400" b="1" dirty="0"/>
              <a:t> </a:t>
            </a:r>
            <a:r>
              <a:rPr lang="lv-LV" sz="2400" b="1" dirty="0" err="1"/>
              <a:t>Want</a:t>
            </a:r>
            <a:r>
              <a:rPr lang="lv-LV" sz="2400" dirty="0"/>
              <a:t>) ir sešas galvenās nodaļas</a:t>
            </a:r>
          </a:p>
        </p:txBody>
      </p:sp>
      <p:sp>
        <p:nvSpPr>
          <p:cNvPr id="5" name="Rounded Rectangle 4"/>
          <p:cNvSpPr/>
          <p:nvPr/>
        </p:nvSpPr>
        <p:spPr>
          <a:xfrm>
            <a:off x="5527539" y="2015623"/>
            <a:ext cx="2164832" cy="62696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I. Mūsu kopējais redzējums</a:t>
            </a:r>
          </a:p>
        </p:txBody>
      </p:sp>
      <p:sp>
        <p:nvSpPr>
          <p:cNvPr id="8" name="Rounded Rectangle 7"/>
          <p:cNvSpPr/>
          <p:nvPr/>
        </p:nvSpPr>
        <p:spPr>
          <a:xfrm>
            <a:off x="4771588" y="2893969"/>
            <a:ext cx="2447253" cy="62696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II. Politisko saistību atjaunošana</a:t>
            </a:r>
          </a:p>
        </p:txBody>
      </p:sp>
      <p:sp>
        <p:nvSpPr>
          <p:cNvPr id="9" name="Rounded Rectangle 8"/>
          <p:cNvSpPr/>
          <p:nvPr/>
        </p:nvSpPr>
        <p:spPr>
          <a:xfrm>
            <a:off x="4490357" y="3772314"/>
            <a:ext cx="3200400" cy="104286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III. Zaļā ekonomika ilgtspējīgas attīstības un nabadzības izskaušanas kontekstā</a:t>
            </a:r>
          </a:p>
        </p:txBody>
      </p:sp>
      <p:sp>
        <p:nvSpPr>
          <p:cNvPr id="10" name="Rounded Rectangle 9"/>
          <p:cNvSpPr/>
          <p:nvPr/>
        </p:nvSpPr>
        <p:spPr>
          <a:xfrm>
            <a:off x="5935436" y="5066559"/>
            <a:ext cx="2675708" cy="104286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IV. Ilgtspējīgas attīstības institucionālais ietvars</a:t>
            </a:r>
          </a:p>
        </p:txBody>
      </p:sp>
      <p:sp>
        <p:nvSpPr>
          <p:cNvPr id="11" name="Rounded Rectangle 10"/>
          <p:cNvSpPr/>
          <p:nvPr/>
        </p:nvSpPr>
        <p:spPr>
          <a:xfrm>
            <a:off x="7974427" y="3479874"/>
            <a:ext cx="2838354" cy="104286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 Svarīgākie pasākumi un mērķu sasniegšana</a:t>
            </a:r>
          </a:p>
        </p:txBody>
      </p:sp>
      <p:sp>
        <p:nvSpPr>
          <p:cNvPr id="12" name="Rounded Rectangle 11"/>
          <p:cNvSpPr/>
          <p:nvPr/>
        </p:nvSpPr>
        <p:spPr>
          <a:xfrm>
            <a:off x="8410941" y="2468081"/>
            <a:ext cx="2813319" cy="62799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VI. Īstenošanas veidi</a:t>
            </a:r>
          </a:p>
        </p:txBody>
      </p:sp>
    </p:spTree>
    <p:extLst>
      <p:ext uri="{BB962C8B-B14F-4D97-AF65-F5344CB8AC3E}">
        <p14:creationId xmlns:p14="http://schemas.microsoft.com/office/powerpoint/2010/main" xmlns="" val="5190280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862943" y="502318"/>
            <a:ext cx="6492240" cy="113093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200" dirty="0"/>
              <a:t>ANO Tūkstošgades attīstības mērķi</a:t>
            </a:r>
          </a:p>
        </p:txBody>
      </p:sp>
      <p:pic>
        <p:nvPicPr>
          <p:cNvPr id="14" name="Picture 1"/>
          <p:cNvPicPr>
            <a:picLocks noChangeAspect="1" noChangeArrowheads="1"/>
          </p:cNvPicPr>
          <p:nvPr/>
        </p:nvPicPr>
        <p:blipFill>
          <a:blip r:embed="rId2" cstate="print"/>
          <a:srcRect/>
          <a:stretch>
            <a:fillRect/>
          </a:stretch>
        </p:blipFill>
        <p:spPr bwMode="auto">
          <a:xfrm>
            <a:off x="5348267" y="3329635"/>
            <a:ext cx="1495466" cy="1298389"/>
          </a:xfrm>
          <a:prstGeom prst="rect">
            <a:avLst/>
          </a:prstGeom>
          <a:noFill/>
        </p:spPr>
      </p:pic>
      <p:sp>
        <p:nvSpPr>
          <p:cNvPr id="19" name="Title 1"/>
          <p:cNvSpPr txBox="1">
            <a:spLocks/>
          </p:cNvSpPr>
          <p:nvPr/>
        </p:nvSpPr>
        <p:spPr>
          <a:xfrm>
            <a:off x="1621971" y="1822907"/>
            <a:ext cx="8982439" cy="123297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ANO Tūkstošgades Deklarācija un attīstības mērķi </a:t>
            </a:r>
            <a:r>
              <a:rPr lang="lv-LV" sz="2400" dirty="0"/>
              <a:t>tika apstiprināti </a:t>
            </a:r>
            <a:r>
              <a:rPr lang="lv-LV" sz="2400" dirty="0" smtClean="0"/>
              <a:t>2000.g. </a:t>
            </a:r>
            <a:r>
              <a:rPr lang="lv-LV" sz="2400" dirty="0"/>
              <a:t>un  ietvēra bezprecedenta uzdevumus </a:t>
            </a:r>
            <a:r>
              <a:rPr lang="lv-LV" sz="2400" b="1" dirty="0"/>
              <a:t>padarīt pasauli pieņemamāku un labāku visām </a:t>
            </a:r>
            <a:r>
              <a:rPr lang="lv-LV" sz="2400" b="1" dirty="0" smtClean="0"/>
              <a:t>tautām</a:t>
            </a:r>
            <a:endParaRPr lang="lv-LV" sz="2400" b="1" dirty="0"/>
          </a:p>
        </p:txBody>
      </p:sp>
      <p:pic>
        <p:nvPicPr>
          <p:cNvPr id="20" name="Picture 3" descr="ERADICATE EXTREME POVERTY AND HUNGER"/>
          <p:cNvPicPr>
            <a:picLocks noChangeAspect="1" noChangeArrowheads="1"/>
          </p:cNvPicPr>
          <p:nvPr/>
        </p:nvPicPr>
        <p:blipFill>
          <a:blip r:embed="rId3" r:link="rId4" cstate="print"/>
          <a:srcRect/>
          <a:stretch>
            <a:fillRect/>
          </a:stretch>
        </p:blipFill>
        <p:spPr bwMode="auto">
          <a:xfrm>
            <a:off x="301849" y="3391001"/>
            <a:ext cx="1296000" cy="1296000"/>
          </a:xfrm>
          <a:prstGeom prst="rect">
            <a:avLst/>
          </a:prstGeom>
          <a:noFill/>
        </p:spPr>
      </p:pic>
      <p:pic>
        <p:nvPicPr>
          <p:cNvPr id="21" name="Picture 2" descr="ACHIEVE UNIVERSAL PRIMARY EDUCATION"/>
          <p:cNvPicPr>
            <a:picLocks noChangeAspect="1" noChangeArrowheads="1"/>
          </p:cNvPicPr>
          <p:nvPr/>
        </p:nvPicPr>
        <p:blipFill>
          <a:blip r:embed="rId5" r:link="rId6" cstate="print"/>
          <a:srcRect/>
          <a:stretch>
            <a:fillRect/>
          </a:stretch>
        </p:blipFill>
        <p:spPr bwMode="auto">
          <a:xfrm>
            <a:off x="1779242" y="3888584"/>
            <a:ext cx="1296000" cy="1296000"/>
          </a:xfrm>
          <a:prstGeom prst="rect">
            <a:avLst/>
          </a:prstGeom>
          <a:noFill/>
        </p:spPr>
      </p:pic>
      <p:pic>
        <p:nvPicPr>
          <p:cNvPr id="22" name="Picture 7" descr="PROMOTE GENDER EQUALITY AND EMPOWER WOMEN"/>
          <p:cNvPicPr>
            <a:picLocks noChangeAspect="1" noChangeArrowheads="1"/>
          </p:cNvPicPr>
          <p:nvPr/>
        </p:nvPicPr>
        <p:blipFill>
          <a:blip r:embed="rId7" r:link="rId8" cstate="print"/>
          <a:srcRect/>
          <a:stretch>
            <a:fillRect/>
          </a:stretch>
        </p:blipFill>
        <p:spPr bwMode="auto">
          <a:xfrm>
            <a:off x="3241669" y="4265475"/>
            <a:ext cx="1296000" cy="1296000"/>
          </a:xfrm>
          <a:prstGeom prst="rect">
            <a:avLst/>
          </a:prstGeom>
          <a:noFill/>
        </p:spPr>
      </p:pic>
      <p:pic>
        <p:nvPicPr>
          <p:cNvPr id="23" name="Picture 2" descr="REDUCE CHILD MORTALITY"/>
          <p:cNvPicPr>
            <a:picLocks noChangeAspect="1" noChangeArrowheads="1"/>
          </p:cNvPicPr>
          <p:nvPr/>
        </p:nvPicPr>
        <p:blipFill>
          <a:blip r:embed="rId9" r:link="rId10" cstate="print"/>
          <a:srcRect/>
          <a:stretch>
            <a:fillRect/>
          </a:stretch>
        </p:blipFill>
        <p:spPr bwMode="auto">
          <a:xfrm>
            <a:off x="4734028" y="4901782"/>
            <a:ext cx="1296000" cy="1296000"/>
          </a:xfrm>
          <a:prstGeom prst="rect">
            <a:avLst/>
          </a:prstGeom>
          <a:noFill/>
        </p:spPr>
      </p:pic>
      <p:pic>
        <p:nvPicPr>
          <p:cNvPr id="24" name="Picture 2" descr="IMPROVE MATERNAL HEALTH"/>
          <p:cNvPicPr>
            <a:picLocks noChangeAspect="1" noChangeArrowheads="1"/>
          </p:cNvPicPr>
          <p:nvPr/>
        </p:nvPicPr>
        <p:blipFill>
          <a:blip r:embed="rId11" r:link="rId12" cstate="print"/>
          <a:srcRect/>
          <a:stretch>
            <a:fillRect/>
          </a:stretch>
        </p:blipFill>
        <p:spPr bwMode="auto">
          <a:xfrm>
            <a:off x="6227109" y="4901782"/>
            <a:ext cx="1296000" cy="1296000"/>
          </a:xfrm>
          <a:prstGeom prst="rect">
            <a:avLst/>
          </a:prstGeom>
          <a:noFill/>
        </p:spPr>
      </p:pic>
      <p:pic>
        <p:nvPicPr>
          <p:cNvPr id="25" name="Picture 2" descr="COMBAT HIV/AIDS, MALARIA AND OTHER DISEASES"/>
          <p:cNvPicPr>
            <a:picLocks noChangeAspect="1" noChangeArrowheads="1"/>
          </p:cNvPicPr>
          <p:nvPr/>
        </p:nvPicPr>
        <p:blipFill>
          <a:blip r:embed="rId13" r:link="rId14" cstate="print"/>
          <a:srcRect/>
          <a:stretch>
            <a:fillRect/>
          </a:stretch>
        </p:blipFill>
        <p:spPr bwMode="auto">
          <a:xfrm>
            <a:off x="7688814" y="4301571"/>
            <a:ext cx="1296000" cy="1296000"/>
          </a:xfrm>
          <a:prstGeom prst="rect">
            <a:avLst/>
          </a:prstGeom>
          <a:noFill/>
        </p:spPr>
      </p:pic>
      <p:pic>
        <p:nvPicPr>
          <p:cNvPr id="26" name="Picture 2" descr="ENSURE ENVIRONMENTAL SUSTAINABILITY"/>
          <p:cNvPicPr>
            <a:picLocks noChangeAspect="1" noChangeArrowheads="1"/>
          </p:cNvPicPr>
          <p:nvPr/>
        </p:nvPicPr>
        <p:blipFill>
          <a:blip r:embed="rId15" r:link="rId16" cstate="print"/>
          <a:srcRect/>
          <a:stretch>
            <a:fillRect/>
          </a:stretch>
        </p:blipFill>
        <p:spPr bwMode="auto">
          <a:xfrm>
            <a:off x="9156402" y="3888584"/>
            <a:ext cx="1296000" cy="1296000"/>
          </a:xfrm>
          <a:prstGeom prst="rect">
            <a:avLst/>
          </a:prstGeom>
          <a:noFill/>
        </p:spPr>
      </p:pic>
      <p:pic>
        <p:nvPicPr>
          <p:cNvPr id="27" name="Picture 2" descr="DEVELOP A GLOBAL PARTNERSHIP FOR DEVELOPMENT"/>
          <p:cNvPicPr>
            <a:picLocks noChangeAspect="1" noChangeArrowheads="1"/>
          </p:cNvPicPr>
          <p:nvPr/>
        </p:nvPicPr>
        <p:blipFill>
          <a:blip r:embed="rId17" r:link="rId18" cstate="print"/>
          <a:srcRect/>
          <a:stretch>
            <a:fillRect/>
          </a:stretch>
        </p:blipFill>
        <p:spPr bwMode="auto">
          <a:xfrm>
            <a:off x="10643600" y="3391001"/>
            <a:ext cx="1296000" cy="1296000"/>
          </a:xfrm>
          <a:prstGeom prst="rect">
            <a:avLst/>
          </a:prstGeom>
          <a:noFill/>
        </p:spPr>
      </p:pic>
    </p:spTree>
    <p:extLst>
      <p:ext uri="{BB962C8B-B14F-4D97-AF65-F5344CB8AC3E}">
        <p14:creationId xmlns:p14="http://schemas.microsoft.com/office/powerpoint/2010/main" xmlns="" val="37146507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p:cNvPicPr>
            <a:picLocks noChangeAspect="1" noChangeArrowheads="1"/>
          </p:cNvPicPr>
          <p:nvPr/>
        </p:nvPicPr>
        <p:blipFill>
          <a:blip r:embed="rId2" cstate="print"/>
          <a:srcRect/>
          <a:stretch>
            <a:fillRect/>
          </a:stretch>
        </p:blipFill>
        <p:spPr bwMode="auto">
          <a:xfrm>
            <a:off x="7027816" y="999230"/>
            <a:ext cx="4219303" cy="4015142"/>
          </a:xfrm>
          <a:prstGeom prst="rect">
            <a:avLst/>
          </a:prstGeom>
          <a:noFill/>
        </p:spPr>
      </p:pic>
      <p:pic>
        <p:nvPicPr>
          <p:cNvPr id="5122" name="Picture 2"/>
          <p:cNvPicPr>
            <a:picLocks noChangeAspect="1" noChangeArrowheads="1"/>
          </p:cNvPicPr>
          <p:nvPr/>
        </p:nvPicPr>
        <p:blipFill>
          <a:blip r:embed="rId3" cstate="print"/>
          <a:srcRect/>
          <a:stretch>
            <a:fillRect/>
          </a:stretch>
        </p:blipFill>
        <p:spPr bwMode="auto">
          <a:xfrm>
            <a:off x="1554480" y="2045970"/>
            <a:ext cx="3781172" cy="4368539"/>
          </a:xfrm>
          <a:prstGeom prst="rect">
            <a:avLst/>
          </a:prstGeom>
          <a:noFill/>
        </p:spPr>
      </p:pic>
      <p:sp>
        <p:nvSpPr>
          <p:cNvPr id="11" name="Title 1"/>
          <p:cNvSpPr txBox="1">
            <a:spLocks/>
          </p:cNvSpPr>
          <p:nvPr/>
        </p:nvSpPr>
        <p:spPr>
          <a:xfrm>
            <a:off x="435567" y="526324"/>
            <a:ext cx="5965233" cy="157323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lv-LV" sz="2400" b="1" dirty="0"/>
              <a:t> Izskaust galēju nabadzību un badu</a:t>
            </a:r>
          </a:p>
        </p:txBody>
      </p:sp>
      <p:pic>
        <p:nvPicPr>
          <p:cNvPr id="10" name="Picture 3" descr="ERADICATE EXTREME POVERTY AND HUNGER"/>
          <p:cNvPicPr>
            <a:picLocks noChangeAspect="1" noChangeArrowheads="1"/>
          </p:cNvPicPr>
          <p:nvPr/>
        </p:nvPicPr>
        <p:blipFill>
          <a:blip r:embed="rId4" r:link="rId5" cstate="print"/>
          <a:srcRect/>
          <a:stretch>
            <a:fillRect/>
          </a:stretch>
        </p:blipFill>
        <p:spPr bwMode="auto">
          <a:xfrm>
            <a:off x="662008" y="664939"/>
            <a:ext cx="1296000" cy="1296000"/>
          </a:xfrm>
          <a:prstGeom prst="rect">
            <a:avLst/>
          </a:prstGeom>
          <a:noFill/>
        </p:spPr>
      </p:pic>
      <p:sp>
        <p:nvSpPr>
          <p:cNvPr id="12" name="Title 1"/>
          <p:cNvSpPr txBox="1">
            <a:spLocks/>
          </p:cNvSpPr>
          <p:nvPr/>
        </p:nvSpPr>
        <p:spPr>
          <a:xfrm>
            <a:off x="6204857" y="4964101"/>
            <a:ext cx="5822767" cy="157323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400" b="1" dirty="0" smtClean="0"/>
              <a:t>Nodrošināt </a:t>
            </a:r>
            <a:r>
              <a:rPr lang="lv-LV" sz="2400" b="1" dirty="0"/>
              <a:t>visiem iedzīvotājiem </a:t>
            </a:r>
            <a:endParaRPr lang="lv-LV" sz="2400" b="1" dirty="0" smtClean="0"/>
          </a:p>
          <a:p>
            <a:r>
              <a:rPr lang="lv-LV" sz="2400" b="1" dirty="0" smtClean="0"/>
              <a:t>pamatizglītību</a:t>
            </a:r>
            <a:endParaRPr lang="lv-LV" sz="2400" b="1" dirty="0"/>
          </a:p>
        </p:txBody>
      </p:sp>
      <p:pic>
        <p:nvPicPr>
          <p:cNvPr id="13" name="Picture 2" descr="ACHIEVE UNIVERSAL PRIMARY EDUCATION"/>
          <p:cNvPicPr>
            <a:picLocks noChangeAspect="1" noChangeArrowheads="1"/>
          </p:cNvPicPr>
          <p:nvPr/>
        </p:nvPicPr>
        <p:blipFill>
          <a:blip r:embed="rId6" r:link="rId7" cstate="print"/>
          <a:srcRect/>
          <a:stretch>
            <a:fillRect/>
          </a:stretch>
        </p:blipFill>
        <p:spPr bwMode="auto">
          <a:xfrm>
            <a:off x="10583608" y="5102716"/>
            <a:ext cx="1296000" cy="1296000"/>
          </a:xfrm>
          <a:prstGeom prst="rect">
            <a:avLst/>
          </a:prstGeom>
          <a:noFill/>
        </p:spPr>
      </p:pic>
    </p:spTree>
    <p:extLst>
      <p:ext uri="{BB962C8B-B14F-4D97-AF65-F5344CB8AC3E}">
        <p14:creationId xmlns:p14="http://schemas.microsoft.com/office/powerpoint/2010/main" xmlns="" val="8795497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E:\2016_NEW prezentacijas\New folder\13064498234_9431fd154c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49595" y="2058768"/>
            <a:ext cx="5308306" cy="3538764"/>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1"/>
          <p:cNvPicPr>
            <a:picLocks noChangeAspect="1" noChangeArrowheads="1"/>
          </p:cNvPicPr>
          <p:nvPr/>
        </p:nvPicPr>
        <p:blipFill>
          <a:blip r:embed="rId3" cstate="print"/>
          <a:srcRect/>
          <a:stretch>
            <a:fillRect/>
          </a:stretch>
        </p:blipFill>
        <p:spPr bwMode="auto">
          <a:xfrm>
            <a:off x="6853511" y="2266549"/>
            <a:ext cx="4525458" cy="2766860"/>
          </a:xfrm>
          <a:prstGeom prst="rect">
            <a:avLst/>
          </a:prstGeom>
          <a:noFill/>
        </p:spPr>
      </p:pic>
      <p:sp>
        <p:nvSpPr>
          <p:cNvPr id="12" name="Title 1"/>
          <p:cNvSpPr txBox="1">
            <a:spLocks/>
          </p:cNvSpPr>
          <p:nvPr/>
        </p:nvSpPr>
        <p:spPr>
          <a:xfrm>
            <a:off x="435567" y="526324"/>
            <a:ext cx="5965233" cy="157323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lv-LV" sz="2400" b="1" dirty="0"/>
              <a:t>Nodrošināt vienādas iespējas </a:t>
            </a:r>
            <a:endParaRPr lang="lv-LV" sz="2400" b="1" dirty="0" smtClean="0"/>
          </a:p>
          <a:p>
            <a:pPr algn="r"/>
            <a:r>
              <a:rPr lang="lv-LV" sz="2400" b="1" dirty="0" smtClean="0"/>
              <a:t>sievietēm </a:t>
            </a:r>
            <a:r>
              <a:rPr lang="lv-LV" sz="2400" b="1" dirty="0"/>
              <a:t>un vīriešiem</a:t>
            </a:r>
          </a:p>
        </p:txBody>
      </p:sp>
      <p:sp>
        <p:nvSpPr>
          <p:cNvPr id="13" name="Title 1"/>
          <p:cNvSpPr txBox="1">
            <a:spLocks/>
          </p:cNvSpPr>
          <p:nvPr/>
        </p:nvSpPr>
        <p:spPr>
          <a:xfrm>
            <a:off x="6204857" y="4964101"/>
            <a:ext cx="5822767" cy="157323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400" b="1" dirty="0"/>
              <a:t>Mazināt bērnu mirstību</a:t>
            </a:r>
          </a:p>
        </p:txBody>
      </p:sp>
      <p:pic>
        <p:nvPicPr>
          <p:cNvPr id="14" name="Picture 7" descr="PROMOTE GENDER EQUALITY AND EMPOWER WOMEN"/>
          <p:cNvPicPr>
            <a:picLocks noChangeAspect="1" noChangeArrowheads="1"/>
          </p:cNvPicPr>
          <p:nvPr/>
        </p:nvPicPr>
        <p:blipFill>
          <a:blip r:embed="rId4" r:link="rId5" cstate="print"/>
          <a:srcRect/>
          <a:stretch>
            <a:fillRect/>
          </a:stretch>
        </p:blipFill>
        <p:spPr bwMode="auto">
          <a:xfrm>
            <a:off x="616035" y="664939"/>
            <a:ext cx="1296000" cy="1296000"/>
          </a:xfrm>
          <a:prstGeom prst="rect">
            <a:avLst/>
          </a:prstGeom>
          <a:noFill/>
        </p:spPr>
      </p:pic>
      <p:pic>
        <p:nvPicPr>
          <p:cNvPr id="15" name="Picture 2" descr="REDUCE CHILD MORTALITY"/>
          <p:cNvPicPr>
            <a:picLocks noChangeAspect="1" noChangeArrowheads="1"/>
          </p:cNvPicPr>
          <p:nvPr/>
        </p:nvPicPr>
        <p:blipFill>
          <a:blip r:embed="rId6" r:link="rId7" cstate="print"/>
          <a:srcRect/>
          <a:stretch>
            <a:fillRect/>
          </a:stretch>
        </p:blipFill>
        <p:spPr bwMode="auto">
          <a:xfrm>
            <a:off x="10586188" y="5102716"/>
            <a:ext cx="1296000" cy="1296000"/>
          </a:xfrm>
          <a:prstGeom prst="rect">
            <a:avLst/>
          </a:prstGeom>
          <a:noFill/>
        </p:spPr>
      </p:pic>
    </p:spTree>
    <p:extLst>
      <p:ext uri="{BB962C8B-B14F-4D97-AF65-F5344CB8AC3E}">
        <p14:creationId xmlns:p14="http://schemas.microsoft.com/office/powerpoint/2010/main" xmlns="" val="20997698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283234" y="1982124"/>
            <a:ext cx="5716572" cy="105769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Īpaši nozīmīgi ir protokoli un konvencijas saistībā </a:t>
            </a:r>
            <a:r>
              <a:rPr lang="lv-LV" b="1" dirty="0">
                <a:solidFill>
                  <a:schemeClr val="tx1"/>
                </a:solidFill>
              </a:rPr>
              <a:t>ar ozona slāņa degradāciju, bioloģiskās daudzveidības samazināšanos </a:t>
            </a:r>
            <a:r>
              <a:rPr lang="lv-LV" b="1" dirty="0" smtClean="0">
                <a:solidFill>
                  <a:schemeClr val="tx1"/>
                </a:solidFill>
              </a:rPr>
              <a:t>un </a:t>
            </a:r>
            <a:r>
              <a:rPr lang="lv-LV" b="1" dirty="0">
                <a:solidFill>
                  <a:schemeClr val="tx1"/>
                </a:solidFill>
              </a:rPr>
              <a:t>klimata </a:t>
            </a:r>
            <a:r>
              <a:rPr lang="lv-LV" b="1" dirty="0" smtClean="0">
                <a:solidFill>
                  <a:schemeClr val="tx1"/>
                </a:solidFill>
              </a:rPr>
              <a:t>pārmaiņām</a:t>
            </a:r>
            <a:endParaRPr lang="lv-LV" b="1" dirty="0">
              <a:solidFill>
                <a:schemeClr val="tx1"/>
              </a:solidFill>
            </a:endParaRPr>
          </a:p>
        </p:txBody>
      </p:sp>
      <p:sp>
        <p:nvSpPr>
          <p:cNvPr id="5" name="Title 1"/>
          <p:cNvSpPr txBox="1">
            <a:spLocks/>
          </p:cNvSpPr>
          <p:nvPr/>
        </p:nvSpPr>
        <p:spPr>
          <a:xfrm>
            <a:off x="1359626" y="503570"/>
            <a:ext cx="9472748" cy="125541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Kopš </a:t>
            </a:r>
            <a:r>
              <a:rPr lang="lv-LV" sz="2400" dirty="0" smtClean="0"/>
              <a:t>1920.g. </a:t>
            </a:r>
            <a:r>
              <a:rPr lang="lv-LV" sz="2400" dirty="0"/>
              <a:t>ir parakstīti, ratificēti un stājušies spēkā ap </a:t>
            </a:r>
            <a:r>
              <a:rPr lang="lv-LV" sz="2400" b="1" dirty="0"/>
              <a:t>140 starptautiskie līgumi</a:t>
            </a:r>
            <a:r>
              <a:rPr lang="lv-LV" sz="2400" dirty="0"/>
              <a:t>, bet tos papildinošo dokumentu, piemēram, protokolu </a:t>
            </a:r>
            <a:endParaRPr lang="lv-LV" sz="2400" dirty="0" smtClean="0"/>
          </a:p>
          <a:p>
            <a:pPr algn="ctr"/>
            <a:r>
              <a:rPr lang="lv-LV" sz="2400" dirty="0" smtClean="0"/>
              <a:t>un </a:t>
            </a:r>
            <a:r>
              <a:rPr lang="lv-LV" sz="2400" dirty="0"/>
              <a:t>grozījumu, skaits ir daudzkārt lielāks</a:t>
            </a:r>
          </a:p>
        </p:txBody>
      </p:sp>
      <p:sp>
        <p:nvSpPr>
          <p:cNvPr id="6" name="Rounded Rectangle 5"/>
          <p:cNvSpPr/>
          <p:nvPr/>
        </p:nvSpPr>
        <p:spPr>
          <a:xfrm>
            <a:off x="6283234" y="3486099"/>
            <a:ext cx="5716572" cy="138552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Starptautisko vides līgumu izstrādē piedalās ne tikai politiķi, bet arī zinātnieki, piemēram, Starpvaldību </a:t>
            </a:r>
            <a:r>
              <a:rPr lang="lv-LV" b="1" dirty="0">
                <a:solidFill>
                  <a:schemeClr val="tx1"/>
                </a:solidFill>
              </a:rPr>
              <a:t>klimata pārmaiņu speciālistu grupu </a:t>
            </a:r>
            <a:r>
              <a:rPr lang="lv-LV" b="1" dirty="0" smtClean="0">
                <a:solidFill>
                  <a:schemeClr val="tx1"/>
                </a:solidFill>
              </a:rPr>
              <a:t>(</a:t>
            </a:r>
            <a:r>
              <a:rPr lang="lv-LV" b="1" dirty="0" err="1" smtClean="0">
                <a:solidFill>
                  <a:schemeClr val="tx1"/>
                </a:solidFill>
              </a:rPr>
              <a:t>Intergovernment</a:t>
            </a:r>
            <a:r>
              <a:rPr lang="lv-LV" b="1" dirty="0" smtClean="0">
                <a:solidFill>
                  <a:schemeClr val="tx1"/>
                </a:solidFill>
              </a:rPr>
              <a:t> </a:t>
            </a:r>
            <a:r>
              <a:rPr lang="lv-LV" b="1" dirty="0" err="1">
                <a:solidFill>
                  <a:schemeClr val="tx1"/>
                </a:solidFill>
              </a:rPr>
              <a:t>Panel</a:t>
            </a:r>
            <a:r>
              <a:rPr lang="lv-LV" b="1" dirty="0">
                <a:solidFill>
                  <a:schemeClr val="tx1"/>
                </a:solidFill>
              </a:rPr>
              <a:t> </a:t>
            </a:r>
            <a:r>
              <a:rPr lang="lv-LV" b="1" dirty="0" err="1">
                <a:solidFill>
                  <a:schemeClr val="tx1"/>
                </a:solidFill>
              </a:rPr>
              <a:t>on</a:t>
            </a:r>
            <a:r>
              <a:rPr lang="lv-LV" b="1" dirty="0">
                <a:solidFill>
                  <a:schemeClr val="tx1"/>
                </a:solidFill>
              </a:rPr>
              <a:t> </a:t>
            </a:r>
            <a:r>
              <a:rPr lang="lv-LV" b="1" dirty="0" err="1">
                <a:solidFill>
                  <a:schemeClr val="tx1"/>
                </a:solidFill>
              </a:rPr>
              <a:t>Climate</a:t>
            </a:r>
            <a:r>
              <a:rPr lang="lv-LV" b="1" dirty="0">
                <a:solidFill>
                  <a:schemeClr val="tx1"/>
                </a:solidFill>
              </a:rPr>
              <a:t> </a:t>
            </a:r>
            <a:r>
              <a:rPr lang="lv-LV" b="1" dirty="0" err="1">
                <a:solidFill>
                  <a:schemeClr val="tx1"/>
                </a:solidFill>
              </a:rPr>
              <a:t>Change</a:t>
            </a:r>
            <a:r>
              <a:rPr lang="lv-LV" b="1" dirty="0">
                <a:solidFill>
                  <a:schemeClr val="tx1"/>
                </a:solidFill>
              </a:rPr>
              <a:t> – IPPC)</a:t>
            </a:r>
          </a:p>
        </p:txBody>
      </p:sp>
      <p:sp>
        <p:nvSpPr>
          <p:cNvPr id="7" name="Rounded Rectangle 6"/>
          <p:cNvSpPr/>
          <p:nvPr/>
        </p:nvSpPr>
        <p:spPr>
          <a:xfrm>
            <a:off x="440743" y="1982123"/>
            <a:ext cx="5460274" cy="105769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Konvencijas faktiski ir starptautiski likumi, par kuriem ir vienojušās neatkarīgas valstis</a:t>
            </a:r>
          </a:p>
        </p:txBody>
      </p:sp>
      <p:sp>
        <p:nvSpPr>
          <p:cNvPr id="8" name="Rounded Rectangle 7"/>
          <p:cNvSpPr/>
          <p:nvPr/>
        </p:nvSpPr>
        <p:spPr>
          <a:xfrm>
            <a:off x="6283234" y="5291774"/>
            <a:ext cx="5716572" cy="12265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IPPC ir </a:t>
            </a:r>
            <a:r>
              <a:rPr lang="lv-LV" b="1" dirty="0">
                <a:solidFill>
                  <a:schemeClr val="tx1"/>
                </a:solidFill>
              </a:rPr>
              <a:t>veicinājusi pasaules sabiedrības izpratni par pašlaik aktuālāko vides problēmu, kā arī palīdzējusi veidot vienotu klimata izmaiņu negatīvo seku mazināšanas </a:t>
            </a:r>
            <a:r>
              <a:rPr lang="lv-LV" b="1" dirty="0" smtClean="0">
                <a:solidFill>
                  <a:schemeClr val="tx1"/>
                </a:solidFill>
              </a:rPr>
              <a:t>politiku</a:t>
            </a:r>
            <a:endParaRPr lang="lv-LV" b="1" dirty="0">
              <a:solidFill>
                <a:schemeClr val="tx1"/>
              </a:solidFill>
            </a:endParaRPr>
          </a:p>
        </p:txBody>
      </p:sp>
      <p:pic>
        <p:nvPicPr>
          <p:cNvPr id="9" name="Picture 2"/>
          <p:cNvPicPr>
            <a:picLocks noChangeAspect="1" noChangeArrowheads="1"/>
          </p:cNvPicPr>
          <p:nvPr/>
        </p:nvPicPr>
        <p:blipFill>
          <a:blip r:embed="rId2" cstate="print"/>
          <a:srcRect/>
          <a:stretch>
            <a:fillRect/>
          </a:stretch>
        </p:blipFill>
        <p:spPr bwMode="auto">
          <a:xfrm>
            <a:off x="653143" y="3486099"/>
            <a:ext cx="3390900" cy="2571750"/>
          </a:xfrm>
          <a:prstGeom prst="rect">
            <a:avLst/>
          </a:prstGeom>
          <a:noFill/>
        </p:spPr>
      </p:pic>
      <p:pic>
        <p:nvPicPr>
          <p:cNvPr id="10" name="Picture 1"/>
          <p:cNvPicPr>
            <a:picLocks noChangeAspect="1" noChangeArrowheads="1"/>
          </p:cNvPicPr>
          <p:nvPr/>
        </p:nvPicPr>
        <p:blipFill>
          <a:blip r:embed="rId3" cstate="print"/>
          <a:srcRect/>
          <a:stretch>
            <a:fillRect/>
          </a:stretch>
        </p:blipFill>
        <p:spPr bwMode="auto">
          <a:xfrm>
            <a:off x="4188823" y="4095699"/>
            <a:ext cx="1712194" cy="1688414"/>
          </a:xfrm>
          <a:prstGeom prst="rect">
            <a:avLst/>
          </a:prstGeom>
          <a:noFill/>
        </p:spPr>
      </p:pic>
      <p:sp>
        <p:nvSpPr>
          <p:cNvPr id="11" name="Rectangle 10"/>
          <p:cNvSpPr/>
          <p:nvPr/>
        </p:nvSpPr>
        <p:spPr>
          <a:xfrm>
            <a:off x="653143" y="6057849"/>
            <a:ext cx="3988121" cy="584775"/>
          </a:xfrm>
          <a:prstGeom prst="rect">
            <a:avLst/>
          </a:prstGeom>
        </p:spPr>
        <p:txBody>
          <a:bodyPr wrap="square">
            <a:spAutoFit/>
          </a:bodyPr>
          <a:lstStyle/>
          <a:p>
            <a:r>
              <a:rPr lang="lv-LV" sz="1600" b="1" dirty="0" smtClean="0"/>
              <a:t>IPPC speciālistu </a:t>
            </a:r>
            <a:r>
              <a:rPr lang="lv-LV" sz="1600" b="1" dirty="0"/>
              <a:t>grupas apbalvojums – </a:t>
            </a:r>
            <a:r>
              <a:rPr lang="lv-LV" sz="1600" b="1" dirty="0" smtClean="0"/>
              <a:t>2007.g. </a:t>
            </a:r>
            <a:r>
              <a:rPr lang="lv-LV" sz="1600" b="1" dirty="0"/>
              <a:t>Nobela Miera prēmija</a:t>
            </a:r>
          </a:p>
        </p:txBody>
      </p:sp>
    </p:spTree>
    <p:extLst>
      <p:ext uri="{BB962C8B-B14F-4D97-AF65-F5344CB8AC3E}">
        <p14:creationId xmlns:p14="http://schemas.microsoft.com/office/powerpoint/2010/main" xmlns="" val="15347038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 descr="https://upload.wikimedia.org/wikipedia/commons/thumb/4/46/Saving_Lives_with_SMS_for_Life.jpg/800px-Saving_Lives_with_SMS_for_Life.jpg"/>
          <p:cNvPicPr>
            <a:picLocks noChangeAspect="1" noChangeArrowheads="1"/>
          </p:cNvPicPr>
          <p:nvPr/>
        </p:nvPicPr>
        <p:blipFill>
          <a:blip r:embed="rId2" r:link="rId3" cstate="print"/>
          <a:srcRect/>
          <a:stretch>
            <a:fillRect/>
          </a:stretch>
        </p:blipFill>
        <p:spPr bwMode="auto">
          <a:xfrm>
            <a:off x="6834561" y="1440362"/>
            <a:ext cx="4778499" cy="3591484"/>
          </a:xfrm>
          <a:prstGeom prst="rect">
            <a:avLst/>
          </a:prstGeom>
          <a:noFill/>
        </p:spPr>
      </p:pic>
      <p:pic>
        <p:nvPicPr>
          <p:cNvPr id="14" name="Picture 1"/>
          <p:cNvPicPr>
            <a:picLocks noChangeAspect="1" noChangeArrowheads="1"/>
          </p:cNvPicPr>
          <p:nvPr/>
        </p:nvPicPr>
        <p:blipFill>
          <a:blip r:embed="rId4" cstate="print"/>
          <a:srcRect/>
          <a:stretch>
            <a:fillRect/>
          </a:stretch>
        </p:blipFill>
        <p:spPr bwMode="auto">
          <a:xfrm>
            <a:off x="748111" y="2031810"/>
            <a:ext cx="5309789" cy="2785853"/>
          </a:xfrm>
          <a:prstGeom prst="rect">
            <a:avLst/>
          </a:prstGeom>
          <a:noFill/>
        </p:spPr>
      </p:pic>
      <p:sp>
        <p:nvSpPr>
          <p:cNvPr id="8" name="Title 1"/>
          <p:cNvSpPr txBox="1">
            <a:spLocks/>
          </p:cNvSpPr>
          <p:nvPr/>
        </p:nvSpPr>
        <p:spPr>
          <a:xfrm>
            <a:off x="435567" y="526324"/>
            <a:ext cx="5965233" cy="157323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lv-LV" sz="2400" b="1" dirty="0"/>
              <a:t>Uzlabot māšu veselību</a:t>
            </a:r>
          </a:p>
        </p:txBody>
      </p:sp>
      <p:sp>
        <p:nvSpPr>
          <p:cNvPr id="9" name="Title 1"/>
          <p:cNvSpPr txBox="1">
            <a:spLocks/>
          </p:cNvSpPr>
          <p:nvPr/>
        </p:nvSpPr>
        <p:spPr>
          <a:xfrm>
            <a:off x="6204857" y="4964101"/>
            <a:ext cx="5822767" cy="157323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400" b="1" dirty="0" smtClean="0"/>
              <a:t>Ierobežot </a:t>
            </a:r>
            <a:r>
              <a:rPr lang="fr-FR" sz="2400" b="1" dirty="0"/>
              <a:t>HIV/AIDS, </a:t>
            </a:r>
            <a:r>
              <a:rPr lang="fr-FR" sz="2400" b="1" dirty="0" err="1"/>
              <a:t>malāriju</a:t>
            </a:r>
            <a:r>
              <a:rPr lang="fr-FR" sz="2400" b="1" dirty="0"/>
              <a:t> </a:t>
            </a:r>
            <a:endParaRPr lang="lv-LV" sz="2400" b="1" dirty="0" smtClean="0"/>
          </a:p>
          <a:p>
            <a:r>
              <a:rPr lang="fr-FR" sz="2400" b="1" dirty="0" smtClean="0"/>
              <a:t>un </a:t>
            </a:r>
            <a:r>
              <a:rPr lang="fr-FR" sz="2400" b="1" dirty="0"/>
              <a:t>citas </a:t>
            </a:r>
            <a:r>
              <a:rPr lang="fr-FR" sz="2400" b="1" dirty="0" err="1"/>
              <a:t>slimības</a:t>
            </a:r>
            <a:r>
              <a:rPr lang="fr-FR" sz="2400" b="1" dirty="0"/>
              <a:t> </a:t>
            </a:r>
          </a:p>
        </p:txBody>
      </p:sp>
      <p:pic>
        <p:nvPicPr>
          <p:cNvPr id="10" name="Picture 2" descr="IMPROVE MATERNAL HEALTH"/>
          <p:cNvPicPr>
            <a:picLocks noChangeAspect="1" noChangeArrowheads="1"/>
          </p:cNvPicPr>
          <p:nvPr/>
        </p:nvPicPr>
        <p:blipFill>
          <a:blip r:embed="rId5" r:link="rId6" cstate="print"/>
          <a:srcRect/>
          <a:stretch>
            <a:fillRect/>
          </a:stretch>
        </p:blipFill>
        <p:spPr bwMode="auto">
          <a:xfrm>
            <a:off x="597017" y="664939"/>
            <a:ext cx="1296000" cy="1296000"/>
          </a:xfrm>
          <a:prstGeom prst="rect">
            <a:avLst/>
          </a:prstGeom>
          <a:noFill/>
        </p:spPr>
      </p:pic>
      <p:pic>
        <p:nvPicPr>
          <p:cNvPr id="11" name="Picture 2" descr="COMBAT HIV/AIDS, MALARIA AND OTHER DISEASES"/>
          <p:cNvPicPr>
            <a:picLocks noChangeAspect="1" noChangeArrowheads="1"/>
          </p:cNvPicPr>
          <p:nvPr/>
        </p:nvPicPr>
        <p:blipFill>
          <a:blip r:embed="rId7" r:link="rId8" cstate="print"/>
          <a:srcRect/>
          <a:stretch>
            <a:fillRect/>
          </a:stretch>
        </p:blipFill>
        <p:spPr bwMode="auto">
          <a:xfrm>
            <a:off x="10592013" y="5102716"/>
            <a:ext cx="1296000" cy="1296000"/>
          </a:xfrm>
          <a:prstGeom prst="rect">
            <a:avLst/>
          </a:prstGeom>
          <a:noFill/>
        </p:spPr>
      </p:pic>
    </p:spTree>
    <p:extLst>
      <p:ext uri="{BB962C8B-B14F-4D97-AF65-F5344CB8AC3E}">
        <p14:creationId xmlns:p14="http://schemas.microsoft.com/office/powerpoint/2010/main" xmlns="" val="26412151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descr="E:\2016_NEW prezentacijas\New folder\3690459271_44280186d2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212330" y="408203"/>
            <a:ext cx="4012564" cy="6041594"/>
          </a:xfrm>
          <a:prstGeom prst="rect">
            <a:avLst/>
          </a:prstGeom>
          <a:noFill/>
          <a:extLst>
            <a:ext uri="{909E8E84-426E-40DD-AFC4-6F175D3DCCD1}">
              <a14:hiddenFill xmlns:a14="http://schemas.microsoft.com/office/drawing/2010/main" xmlns="">
                <a:solidFill>
                  <a:srgbClr val="FFFFFF"/>
                </a:solidFill>
              </a14:hiddenFill>
            </a:ext>
          </a:extLst>
        </p:spPr>
      </p:pic>
      <p:pic>
        <p:nvPicPr>
          <p:cNvPr id="16386" name="Picture 2" descr="E:\2016_NEW prezentacijas\New folder\7879349414_da40c20468_o.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20140" y="1984546"/>
            <a:ext cx="4304348" cy="440990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p:cNvSpPr txBox="1">
            <a:spLocks/>
          </p:cNvSpPr>
          <p:nvPr/>
        </p:nvSpPr>
        <p:spPr>
          <a:xfrm>
            <a:off x="435567" y="537754"/>
            <a:ext cx="5965233" cy="157323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lv-LV" sz="2400" b="1" dirty="0"/>
              <a:t>Nodrošināt vides ilgtspēju</a:t>
            </a:r>
          </a:p>
        </p:txBody>
      </p:sp>
      <p:sp>
        <p:nvSpPr>
          <p:cNvPr id="8" name="Title 1"/>
          <p:cNvSpPr txBox="1">
            <a:spLocks/>
          </p:cNvSpPr>
          <p:nvPr/>
        </p:nvSpPr>
        <p:spPr>
          <a:xfrm>
            <a:off x="6204857" y="4964101"/>
            <a:ext cx="5822767" cy="157323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400" b="1" dirty="0" err="1"/>
              <a:t>Palīdzēt</a:t>
            </a:r>
            <a:r>
              <a:rPr lang="fr-FR" sz="2400" b="1" dirty="0"/>
              <a:t> </a:t>
            </a:r>
            <a:r>
              <a:rPr lang="fr-FR" sz="2400" b="1" dirty="0" err="1"/>
              <a:t>cilvēkiem</a:t>
            </a:r>
            <a:r>
              <a:rPr lang="fr-FR" sz="2400" b="1" dirty="0"/>
              <a:t> </a:t>
            </a:r>
            <a:r>
              <a:rPr lang="fr-FR" sz="2400" b="1" dirty="0" err="1"/>
              <a:t>mazāk</a:t>
            </a:r>
            <a:r>
              <a:rPr lang="fr-FR" sz="2400" b="1" dirty="0"/>
              <a:t> </a:t>
            </a:r>
            <a:endParaRPr lang="lv-LV" sz="2400" b="1" dirty="0" smtClean="0"/>
          </a:p>
          <a:p>
            <a:r>
              <a:rPr lang="fr-FR" sz="2400" b="1" dirty="0" err="1" smtClean="0"/>
              <a:t>attīstītajās</a:t>
            </a:r>
            <a:r>
              <a:rPr lang="fr-FR" sz="2400" b="1" dirty="0" smtClean="0"/>
              <a:t> </a:t>
            </a:r>
            <a:r>
              <a:rPr lang="fr-FR" sz="2400" b="1" dirty="0" err="1"/>
              <a:t>valstīs</a:t>
            </a:r>
            <a:r>
              <a:rPr lang="fr-FR" sz="2400" b="1" dirty="0"/>
              <a:t>, </a:t>
            </a:r>
            <a:r>
              <a:rPr lang="fr-FR" sz="2400" b="1" dirty="0" err="1"/>
              <a:t>attīstot</a:t>
            </a:r>
            <a:r>
              <a:rPr lang="fr-FR" sz="2400" b="1" dirty="0"/>
              <a:t> </a:t>
            </a:r>
            <a:endParaRPr lang="lv-LV" sz="2400" b="1" dirty="0" smtClean="0"/>
          </a:p>
          <a:p>
            <a:r>
              <a:rPr lang="fr-FR" sz="2400" b="1" dirty="0" err="1" smtClean="0"/>
              <a:t>sadarbību</a:t>
            </a:r>
            <a:endParaRPr lang="fr-FR" sz="2400" b="1" dirty="0"/>
          </a:p>
        </p:txBody>
      </p:sp>
      <p:pic>
        <p:nvPicPr>
          <p:cNvPr id="9" name="Picture 2" descr="ENSURE ENVIRONMENTAL SUSTAINABILITY"/>
          <p:cNvPicPr>
            <a:picLocks noChangeAspect="1" noChangeArrowheads="1"/>
          </p:cNvPicPr>
          <p:nvPr/>
        </p:nvPicPr>
        <p:blipFill>
          <a:blip r:embed="rId4" r:link="rId5" cstate="print"/>
          <a:srcRect/>
          <a:stretch>
            <a:fillRect/>
          </a:stretch>
        </p:blipFill>
        <p:spPr bwMode="auto">
          <a:xfrm>
            <a:off x="588686" y="676369"/>
            <a:ext cx="1296000" cy="1296000"/>
          </a:xfrm>
          <a:prstGeom prst="rect">
            <a:avLst/>
          </a:prstGeom>
          <a:noFill/>
        </p:spPr>
      </p:pic>
      <p:pic>
        <p:nvPicPr>
          <p:cNvPr id="10" name="Picture 2" descr="DEVELOP A GLOBAL PARTNERSHIP FOR DEVELOPMENT"/>
          <p:cNvPicPr>
            <a:picLocks noChangeAspect="1" noChangeArrowheads="1"/>
          </p:cNvPicPr>
          <p:nvPr/>
        </p:nvPicPr>
        <p:blipFill>
          <a:blip r:embed="rId6" r:link="rId7" cstate="print"/>
          <a:srcRect/>
          <a:stretch>
            <a:fillRect/>
          </a:stretch>
        </p:blipFill>
        <p:spPr bwMode="auto">
          <a:xfrm>
            <a:off x="10591110" y="5102716"/>
            <a:ext cx="1296000" cy="12960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p:cNvSpPr/>
          <p:nvPr/>
        </p:nvSpPr>
        <p:spPr>
          <a:xfrm>
            <a:off x="1012768" y="5897296"/>
            <a:ext cx="4210592" cy="62696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lv-LV" b="1" dirty="0">
                <a:solidFill>
                  <a:schemeClr val="tx1"/>
                </a:solidFill>
              </a:rPr>
              <a:t>4. Kvalitatīva izglītība</a:t>
            </a:r>
          </a:p>
        </p:txBody>
      </p:sp>
      <p:sp>
        <p:nvSpPr>
          <p:cNvPr id="26" name="Rounded Rectangle 25"/>
          <p:cNvSpPr/>
          <p:nvPr/>
        </p:nvSpPr>
        <p:spPr>
          <a:xfrm>
            <a:off x="1012768" y="3768824"/>
            <a:ext cx="4210592" cy="62696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lv-LV" b="1" dirty="0" smtClean="0">
                <a:solidFill>
                  <a:schemeClr val="tx1"/>
                </a:solidFill>
              </a:rPr>
              <a:t>2</a:t>
            </a:r>
            <a:r>
              <a:rPr lang="lv-LV" b="1" dirty="0">
                <a:solidFill>
                  <a:schemeClr val="tx1"/>
                </a:solidFill>
              </a:rPr>
              <a:t>. Bada </a:t>
            </a:r>
            <a:r>
              <a:rPr lang="lv-LV" b="1" dirty="0" smtClean="0">
                <a:solidFill>
                  <a:schemeClr val="tx1"/>
                </a:solidFill>
              </a:rPr>
              <a:t>izbeigšana</a:t>
            </a:r>
            <a:endParaRPr lang="lv-LV" b="1" dirty="0">
              <a:solidFill>
                <a:schemeClr val="tx1"/>
              </a:solidFill>
            </a:endParaRPr>
          </a:p>
        </p:txBody>
      </p:sp>
      <p:sp>
        <p:nvSpPr>
          <p:cNvPr id="25" name="Rounded Rectangle 24"/>
          <p:cNvSpPr/>
          <p:nvPr/>
        </p:nvSpPr>
        <p:spPr>
          <a:xfrm>
            <a:off x="346567" y="2680515"/>
            <a:ext cx="4210592" cy="62696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lv-LV" b="1" dirty="0">
                <a:solidFill>
                  <a:schemeClr val="tx1"/>
                </a:solidFill>
              </a:rPr>
              <a:t>1. Nabadzības </a:t>
            </a:r>
            <a:r>
              <a:rPr lang="lv-LV" b="1" dirty="0" smtClean="0">
                <a:solidFill>
                  <a:schemeClr val="tx1"/>
                </a:solidFill>
              </a:rPr>
              <a:t>izbeigšana</a:t>
            </a:r>
            <a:endParaRPr lang="lv-LV" b="1" dirty="0">
              <a:solidFill>
                <a:schemeClr val="tx1"/>
              </a:solidFill>
            </a:endParaRPr>
          </a:p>
        </p:txBody>
      </p:sp>
      <p:pic>
        <p:nvPicPr>
          <p:cNvPr id="70666" name="Picture 1" descr="http://www.undp.org/content/dam/undp/img/sdg/icons100/E_SDG_Icons_NoText-01.jpg"/>
          <p:cNvPicPr>
            <a:picLocks noChangeAspect="1" noChangeArrowheads="1"/>
          </p:cNvPicPr>
          <p:nvPr/>
        </p:nvPicPr>
        <p:blipFill>
          <a:blip r:embed="rId2" cstate="print"/>
          <a:srcRect/>
          <a:stretch>
            <a:fillRect/>
          </a:stretch>
        </p:blipFill>
        <p:spPr bwMode="auto">
          <a:xfrm>
            <a:off x="565495" y="2543998"/>
            <a:ext cx="900000" cy="900000"/>
          </a:xfrm>
          <a:prstGeom prst="rect">
            <a:avLst/>
          </a:prstGeom>
          <a:noFill/>
        </p:spPr>
      </p:pic>
      <p:pic>
        <p:nvPicPr>
          <p:cNvPr id="70665" name="Picture 4" descr="http://www.undp.org/content/dam/undp/img/sdg/icons100/E_SDG_Icons_NoText-02.jpg"/>
          <p:cNvPicPr>
            <a:picLocks noChangeAspect="1" noChangeArrowheads="1"/>
          </p:cNvPicPr>
          <p:nvPr/>
        </p:nvPicPr>
        <p:blipFill>
          <a:blip r:embed="rId3" cstate="print"/>
          <a:srcRect/>
          <a:stretch>
            <a:fillRect/>
          </a:stretch>
        </p:blipFill>
        <p:spPr bwMode="auto">
          <a:xfrm>
            <a:off x="1231696" y="3632307"/>
            <a:ext cx="900000" cy="900000"/>
          </a:xfrm>
          <a:prstGeom prst="rect">
            <a:avLst/>
          </a:prstGeom>
          <a:noFill/>
        </p:spPr>
      </p:pic>
      <p:pic>
        <p:nvPicPr>
          <p:cNvPr id="70663" name="Picture 10" descr="http://www.undp.org/content/dam/undp/img/sdg/icons100/E_SDG_Icons_NoText-04.jpg"/>
          <p:cNvPicPr>
            <a:picLocks noChangeAspect="1" noChangeArrowheads="1"/>
          </p:cNvPicPr>
          <p:nvPr/>
        </p:nvPicPr>
        <p:blipFill>
          <a:blip r:embed="rId4" cstate="print"/>
          <a:srcRect/>
          <a:stretch>
            <a:fillRect/>
          </a:stretch>
        </p:blipFill>
        <p:spPr bwMode="auto">
          <a:xfrm>
            <a:off x="1236050" y="5760779"/>
            <a:ext cx="900000" cy="900000"/>
          </a:xfrm>
          <a:prstGeom prst="rect">
            <a:avLst/>
          </a:prstGeom>
          <a:noFill/>
        </p:spPr>
      </p:pic>
      <p:sp>
        <p:nvSpPr>
          <p:cNvPr id="70674" name="Rectangle 18"/>
          <p:cNvSpPr>
            <a:spLocks noChangeArrowheads="1"/>
          </p:cNvSpPr>
          <p:nvPr/>
        </p:nvSpPr>
        <p:spPr bwMode="auto">
          <a:xfrm>
            <a:off x="0" y="63627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v-LV" sz="10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lv-LV" sz="1800" b="0" i="0" u="none" strike="noStrike" cap="none" normalizeH="0" baseline="0" smtClean="0">
              <a:ln>
                <a:noFill/>
              </a:ln>
              <a:solidFill>
                <a:schemeClr val="tx1"/>
              </a:solidFill>
              <a:effectLst/>
              <a:latin typeface="Arial" pitchFamily="34" charset="0"/>
              <a:cs typeface="Arial" pitchFamily="34" charset="0"/>
            </a:endParaRPr>
          </a:p>
        </p:txBody>
      </p:sp>
      <p:sp>
        <p:nvSpPr>
          <p:cNvPr id="70675" name="Rectangle 19"/>
          <p:cNvSpPr>
            <a:spLocks noChangeArrowheads="1"/>
          </p:cNvSpPr>
          <p:nvPr/>
        </p:nvSpPr>
        <p:spPr bwMode="auto">
          <a:xfrm>
            <a:off x="0" y="721042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v-LV" sz="10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lv-LV" sz="1800" b="0" i="0" u="none" strike="noStrike" cap="none" normalizeH="0" baseline="0" smtClean="0">
              <a:ln>
                <a:noFill/>
              </a:ln>
              <a:solidFill>
                <a:schemeClr val="tx1"/>
              </a:solidFill>
              <a:effectLst/>
              <a:latin typeface="Arial" pitchFamily="34" charset="0"/>
              <a:cs typeface="Arial" pitchFamily="34" charset="0"/>
            </a:endParaRPr>
          </a:p>
        </p:txBody>
      </p:sp>
      <p:sp>
        <p:nvSpPr>
          <p:cNvPr id="70676" name="Rectangle 20"/>
          <p:cNvSpPr>
            <a:spLocks noChangeArrowheads="1"/>
          </p:cNvSpPr>
          <p:nvPr/>
        </p:nvSpPr>
        <p:spPr bwMode="auto">
          <a:xfrm>
            <a:off x="0" y="80581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v-LV" sz="10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lv-LV" sz="1800" b="0" i="0" u="none" strike="noStrike" cap="none" normalizeH="0" baseline="0" smtClean="0">
              <a:ln>
                <a:noFill/>
              </a:ln>
              <a:solidFill>
                <a:schemeClr val="tx1"/>
              </a:solidFill>
              <a:effectLst/>
              <a:latin typeface="Arial" pitchFamily="34" charset="0"/>
              <a:cs typeface="Arial" pitchFamily="34" charset="0"/>
            </a:endParaRPr>
          </a:p>
        </p:txBody>
      </p:sp>
      <p:sp>
        <p:nvSpPr>
          <p:cNvPr id="24" name="Title 1"/>
          <p:cNvSpPr txBox="1">
            <a:spLocks/>
          </p:cNvSpPr>
          <p:nvPr/>
        </p:nvSpPr>
        <p:spPr>
          <a:xfrm>
            <a:off x="994954" y="621071"/>
            <a:ext cx="10228217" cy="166029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2015.g. </a:t>
            </a:r>
            <a:r>
              <a:rPr lang="lv-LV" sz="2400" dirty="0"/>
              <a:t>notika ANO Ģenerālā Asambleja, kura lēma par </a:t>
            </a:r>
            <a:r>
              <a:rPr lang="lv-LV" sz="2400" b="1" dirty="0"/>
              <a:t>Tūkstošgades </a:t>
            </a:r>
            <a:endParaRPr lang="lv-LV" sz="2400" b="1" dirty="0" smtClean="0"/>
          </a:p>
          <a:p>
            <a:pPr algn="ctr"/>
            <a:r>
              <a:rPr lang="lv-LV" sz="2400" b="1" dirty="0" smtClean="0"/>
              <a:t>mērķu </a:t>
            </a:r>
            <a:r>
              <a:rPr lang="lv-LV" sz="2400" b="1" dirty="0"/>
              <a:t>īstenošanas rezultātiem</a:t>
            </a:r>
            <a:r>
              <a:rPr lang="lv-LV" sz="2400" dirty="0"/>
              <a:t> un izvirzīja</a:t>
            </a:r>
            <a:r>
              <a:rPr lang="lv-LV" sz="2400" b="1" dirty="0"/>
              <a:t> </a:t>
            </a:r>
            <a:r>
              <a:rPr lang="lv-LV" sz="2400" dirty="0" smtClean="0"/>
              <a:t>jaunus mērķus </a:t>
            </a:r>
          </a:p>
          <a:p>
            <a:pPr algn="ctr"/>
            <a:r>
              <a:rPr lang="lv-LV" sz="2400" b="1" dirty="0" smtClean="0"/>
              <a:t>«Mūsu </a:t>
            </a:r>
            <a:r>
              <a:rPr lang="lv-LV" sz="2400" b="1" dirty="0"/>
              <a:t>pasaules pārveidošana: ilgtspējīgas attīstības īstenošana līdz </a:t>
            </a:r>
            <a:r>
              <a:rPr lang="lv-LV" sz="2400" b="1" dirty="0" smtClean="0"/>
              <a:t>2030.g.» (</a:t>
            </a:r>
            <a:r>
              <a:rPr lang="lv-LV" sz="2400" b="1" dirty="0" err="1" smtClean="0"/>
              <a:t>Transforming</a:t>
            </a:r>
            <a:r>
              <a:rPr lang="lv-LV" sz="2400" b="1" dirty="0" smtClean="0"/>
              <a:t> </a:t>
            </a:r>
            <a:r>
              <a:rPr lang="lv-LV" sz="2400" b="1" dirty="0" err="1"/>
              <a:t>our</a:t>
            </a:r>
            <a:r>
              <a:rPr lang="lv-LV" sz="2400" b="1" dirty="0"/>
              <a:t> </a:t>
            </a:r>
            <a:r>
              <a:rPr lang="lv-LV" sz="2400" b="1" dirty="0" err="1"/>
              <a:t>world</a:t>
            </a:r>
            <a:r>
              <a:rPr lang="lv-LV" sz="2400" b="1" dirty="0"/>
              <a:t>: </a:t>
            </a:r>
            <a:r>
              <a:rPr lang="lv-LV" sz="2400" b="1" dirty="0" err="1" smtClean="0"/>
              <a:t>The</a:t>
            </a:r>
            <a:r>
              <a:rPr lang="lv-LV" sz="2400" b="1" dirty="0" smtClean="0"/>
              <a:t> </a:t>
            </a:r>
            <a:r>
              <a:rPr lang="lv-LV" sz="2400" b="1" dirty="0"/>
              <a:t>2030 </a:t>
            </a:r>
            <a:r>
              <a:rPr lang="lv-LV" sz="2400" b="1" dirty="0" err="1"/>
              <a:t>Agenda</a:t>
            </a:r>
            <a:r>
              <a:rPr lang="lv-LV" sz="2400" b="1" dirty="0"/>
              <a:t> </a:t>
            </a:r>
            <a:r>
              <a:rPr lang="lv-LV" sz="2400" b="1" dirty="0" err="1"/>
              <a:t>for</a:t>
            </a:r>
            <a:r>
              <a:rPr lang="lv-LV" sz="2400" b="1" dirty="0"/>
              <a:t> </a:t>
            </a:r>
            <a:r>
              <a:rPr lang="lv-LV" sz="2400" b="1" dirty="0" err="1"/>
              <a:t>Sustainable</a:t>
            </a:r>
            <a:r>
              <a:rPr lang="lv-LV" sz="2400" b="1" dirty="0"/>
              <a:t> </a:t>
            </a:r>
            <a:r>
              <a:rPr lang="lv-LV" sz="2400" b="1" dirty="0" err="1" smtClean="0"/>
              <a:t>Development</a:t>
            </a:r>
            <a:r>
              <a:rPr lang="lv-LV" sz="2400" b="1" dirty="0" smtClean="0"/>
              <a:t>)</a:t>
            </a:r>
            <a:endParaRPr lang="lv-LV" sz="2400" b="1" dirty="0"/>
          </a:p>
        </p:txBody>
      </p:sp>
      <p:sp>
        <p:nvSpPr>
          <p:cNvPr id="27" name="Rounded Rectangle 26"/>
          <p:cNvSpPr/>
          <p:nvPr/>
        </p:nvSpPr>
        <p:spPr>
          <a:xfrm>
            <a:off x="346567" y="4835179"/>
            <a:ext cx="4210592" cy="62696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b="1" dirty="0" smtClean="0">
                <a:solidFill>
                  <a:schemeClr val="tx1"/>
                </a:solidFill>
              </a:rPr>
              <a:t>3</a:t>
            </a:r>
            <a:r>
              <a:rPr lang="es-ES" b="1" dirty="0">
                <a:solidFill>
                  <a:schemeClr val="tx1"/>
                </a:solidFill>
              </a:rPr>
              <a:t>. </a:t>
            </a:r>
            <a:r>
              <a:rPr lang="es-ES" b="1" dirty="0" err="1">
                <a:solidFill>
                  <a:schemeClr val="tx1"/>
                </a:solidFill>
              </a:rPr>
              <a:t>Laba</a:t>
            </a:r>
            <a:r>
              <a:rPr lang="es-ES" b="1" dirty="0">
                <a:solidFill>
                  <a:schemeClr val="tx1"/>
                </a:solidFill>
              </a:rPr>
              <a:t> </a:t>
            </a:r>
            <a:r>
              <a:rPr lang="es-ES" b="1" dirty="0" err="1">
                <a:solidFill>
                  <a:schemeClr val="tx1"/>
                </a:solidFill>
              </a:rPr>
              <a:t>veselība</a:t>
            </a:r>
            <a:r>
              <a:rPr lang="es-ES" b="1" dirty="0">
                <a:solidFill>
                  <a:schemeClr val="tx1"/>
                </a:solidFill>
              </a:rPr>
              <a:t> un </a:t>
            </a:r>
            <a:r>
              <a:rPr lang="es-ES" b="1" dirty="0" err="1">
                <a:solidFill>
                  <a:schemeClr val="tx1"/>
                </a:solidFill>
              </a:rPr>
              <a:t>labklājība</a:t>
            </a:r>
            <a:endParaRPr lang="lv-LV" b="1" dirty="0">
              <a:solidFill>
                <a:schemeClr val="tx1"/>
              </a:solidFill>
            </a:endParaRPr>
          </a:p>
        </p:txBody>
      </p:sp>
      <p:pic>
        <p:nvPicPr>
          <p:cNvPr id="70664" name="Picture 7" descr="http://www.undp.org/content/dam/undp/img/sdg/icons100/E_SDG_Icons_NoText-03.jpg"/>
          <p:cNvPicPr>
            <a:picLocks noChangeAspect="1" noChangeArrowheads="1"/>
          </p:cNvPicPr>
          <p:nvPr/>
        </p:nvPicPr>
        <p:blipFill>
          <a:blip r:embed="rId5" cstate="print"/>
          <a:srcRect/>
          <a:stretch>
            <a:fillRect/>
          </a:stretch>
        </p:blipFill>
        <p:spPr bwMode="auto">
          <a:xfrm>
            <a:off x="569849" y="4698662"/>
            <a:ext cx="900000" cy="900000"/>
          </a:xfrm>
          <a:prstGeom prst="rect">
            <a:avLst/>
          </a:prstGeom>
          <a:noFill/>
        </p:spPr>
      </p:pic>
      <p:sp>
        <p:nvSpPr>
          <p:cNvPr id="29" name="Rounded Rectangle 28"/>
          <p:cNvSpPr/>
          <p:nvPr/>
        </p:nvSpPr>
        <p:spPr>
          <a:xfrm>
            <a:off x="6612397" y="5897296"/>
            <a:ext cx="5340112" cy="62696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lv-LV" b="1" dirty="0">
                <a:solidFill>
                  <a:schemeClr val="tx1"/>
                </a:solidFill>
              </a:rPr>
              <a:t>8. Atbilstošs darbs un ekonomiskā augsme</a:t>
            </a:r>
          </a:p>
        </p:txBody>
      </p:sp>
      <p:sp>
        <p:nvSpPr>
          <p:cNvPr id="30" name="Rounded Rectangle 29"/>
          <p:cNvSpPr/>
          <p:nvPr/>
        </p:nvSpPr>
        <p:spPr>
          <a:xfrm>
            <a:off x="6612397" y="3777531"/>
            <a:ext cx="5340112" cy="62696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lv-LV" b="1" dirty="0">
                <a:solidFill>
                  <a:schemeClr val="tx1"/>
                </a:solidFill>
              </a:rPr>
              <a:t>6. Tīrs ūdens un sanitārie apstākļi</a:t>
            </a:r>
          </a:p>
        </p:txBody>
      </p:sp>
      <p:sp>
        <p:nvSpPr>
          <p:cNvPr id="31" name="Rounded Rectangle 30"/>
          <p:cNvSpPr/>
          <p:nvPr/>
        </p:nvSpPr>
        <p:spPr>
          <a:xfrm>
            <a:off x="5946201" y="2689878"/>
            <a:ext cx="4210592" cy="62696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lv-LV" b="1" dirty="0" smtClean="0">
                <a:solidFill>
                  <a:schemeClr val="tx1"/>
                </a:solidFill>
              </a:rPr>
              <a:t>5</a:t>
            </a:r>
            <a:r>
              <a:rPr lang="lv-LV" b="1" dirty="0">
                <a:solidFill>
                  <a:schemeClr val="tx1"/>
                </a:solidFill>
              </a:rPr>
              <a:t>. Dzimumu </a:t>
            </a:r>
            <a:r>
              <a:rPr lang="lv-LV" b="1" dirty="0" smtClean="0">
                <a:solidFill>
                  <a:schemeClr val="tx1"/>
                </a:solidFill>
              </a:rPr>
              <a:t>līdztiesība </a:t>
            </a:r>
            <a:endParaRPr lang="lv-LV" b="1" dirty="0">
              <a:solidFill>
                <a:schemeClr val="tx1"/>
              </a:solidFill>
            </a:endParaRPr>
          </a:p>
        </p:txBody>
      </p:sp>
      <p:sp>
        <p:nvSpPr>
          <p:cNvPr id="32" name="Rounded Rectangle 31"/>
          <p:cNvSpPr/>
          <p:nvPr/>
        </p:nvSpPr>
        <p:spPr>
          <a:xfrm>
            <a:off x="5946201" y="4869681"/>
            <a:ext cx="4210592" cy="62696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lv-LV" b="1" dirty="0">
                <a:solidFill>
                  <a:schemeClr val="tx1"/>
                </a:solidFill>
              </a:rPr>
              <a:t>7. Pieejama un tīra enerģija</a:t>
            </a:r>
          </a:p>
        </p:txBody>
      </p:sp>
      <p:pic>
        <p:nvPicPr>
          <p:cNvPr id="33" name="Picture 13" descr="http://www.undp.org/content/dam/undp/img/sdg/icons100/E_SDG_Icons_NoText-05.jpg"/>
          <p:cNvPicPr>
            <a:picLocks noChangeAspect="1" noChangeArrowheads="1"/>
          </p:cNvPicPr>
          <p:nvPr/>
        </p:nvPicPr>
        <p:blipFill>
          <a:blip r:embed="rId6" cstate="print"/>
          <a:srcRect/>
          <a:stretch>
            <a:fillRect/>
          </a:stretch>
        </p:blipFill>
        <p:spPr bwMode="auto">
          <a:xfrm>
            <a:off x="6113725" y="2544654"/>
            <a:ext cx="900000" cy="900000"/>
          </a:xfrm>
          <a:prstGeom prst="rect">
            <a:avLst/>
          </a:prstGeom>
          <a:noFill/>
        </p:spPr>
      </p:pic>
      <p:pic>
        <p:nvPicPr>
          <p:cNvPr id="35" name="Picture 19" descr="http://www.undp.org/content/dam/undp/img/sdg/icons100/E_SDG_Icons_NoText-06.jpg"/>
          <p:cNvPicPr>
            <a:picLocks noChangeAspect="1" noChangeArrowheads="1"/>
          </p:cNvPicPr>
          <p:nvPr/>
        </p:nvPicPr>
        <p:blipFill>
          <a:blip r:embed="rId7" cstate="print"/>
          <a:srcRect/>
          <a:stretch>
            <a:fillRect/>
          </a:stretch>
        </p:blipFill>
        <p:spPr bwMode="auto">
          <a:xfrm>
            <a:off x="6779921" y="3647322"/>
            <a:ext cx="900000" cy="900000"/>
          </a:xfrm>
          <a:prstGeom prst="rect">
            <a:avLst/>
          </a:prstGeom>
          <a:noFill/>
        </p:spPr>
      </p:pic>
      <p:pic>
        <p:nvPicPr>
          <p:cNvPr id="36" name="Picture 22" descr="http://www.undp.org/content/dam/undp/img/sdg/icons100/E_SDG_Icons_NoText-07.jpg"/>
          <p:cNvPicPr>
            <a:picLocks noChangeAspect="1" noChangeArrowheads="1"/>
          </p:cNvPicPr>
          <p:nvPr/>
        </p:nvPicPr>
        <p:blipFill>
          <a:blip r:embed="rId8" cstate="print"/>
          <a:srcRect/>
          <a:stretch>
            <a:fillRect/>
          </a:stretch>
        </p:blipFill>
        <p:spPr bwMode="auto">
          <a:xfrm>
            <a:off x="6119914" y="4733164"/>
            <a:ext cx="900000" cy="900000"/>
          </a:xfrm>
          <a:prstGeom prst="rect">
            <a:avLst/>
          </a:prstGeom>
          <a:noFill/>
        </p:spPr>
      </p:pic>
      <p:pic>
        <p:nvPicPr>
          <p:cNvPr id="37" name="Picture 25" descr="http://www.undp.org/content/dam/undp/img/sdg/icons100/E_SDG_Icons_NoText-08.jpg"/>
          <p:cNvPicPr>
            <a:picLocks noChangeAspect="1" noChangeArrowheads="1"/>
          </p:cNvPicPr>
          <p:nvPr/>
        </p:nvPicPr>
        <p:blipFill>
          <a:blip r:embed="rId9" cstate="print"/>
          <a:srcRect/>
          <a:stretch>
            <a:fillRect/>
          </a:stretch>
        </p:blipFill>
        <p:spPr bwMode="auto">
          <a:xfrm>
            <a:off x="6779921" y="5760780"/>
            <a:ext cx="900000" cy="90000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p:cNvSpPr/>
          <p:nvPr/>
        </p:nvSpPr>
        <p:spPr>
          <a:xfrm>
            <a:off x="7027817" y="5239255"/>
            <a:ext cx="4885504" cy="62696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lv-LV" b="1" dirty="0">
                <a:solidFill>
                  <a:schemeClr val="tx1"/>
                </a:solidFill>
              </a:rPr>
              <a:t>17. Globāla sadarbība mērķu </a:t>
            </a:r>
            <a:endParaRPr lang="lv-LV" b="1" dirty="0" smtClean="0">
              <a:solidFill>
                <a:schemeClr val="tx1"/>
              </a:solidFill>
            </a:endParaRPr>
          </a:p>
          <a:p>
            <a:pPr algn="r"/>
            <a:r>
              <a:rPr lang="lv-LV" b="1" dirty="0" smtClean="0">
                <a:solidFill>
                  <a:schemeClr val="tx1"/>
                </a:solidFill>
              </a:rPr>
              <a:t>ilgtspējīgas </a:t>
            </a:r>
            <a:r>
              <a:rPr lang="lv-LV" b="1" dirty="0">
                <a:solidFill>
                  <a:schemeClr val="tx1"/>
                </a:solidFill>
              </a:rPr>
              <a:t>attīstības sasniegšanai</a:t>
            </a:r>
          </a:p>
        </p:txBody>
      </p:sp>
      <p:sp>
        <p:nvSpPr>
          <p:cNvPr id="31" name="Rounded Rectangle 30"/>
          <p:cNvSpPr/>
          <p:nvPr/>
        </p:nvSpPr>
        <p:spPr>
          <a:xfrm>
            <a:off x="7027817" y="3105516"/>
            <a:ext cx="4885504" cy="62696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lv-LV" b="1" dirty="0">
                <a:solidFill>
                  <a:schemeClr val="tx1"/>
                </a:solidFill>
              </a:rPr>
              <a:t>15. Sauszemes dzīvības saglabāšana</a:t>
            </a:r>
          </a:p>
        </p:txBody>
      </p:sp>
      <p:sp>
        <p:nvSpPr>
          <p:cNvPr id="32" name="Rounded Rectangle 31"/>
          <p:cNvSpPr/>
          <p:nvPr/>
        </p:nvSpPr>
        <p:spPr>
          <a:xfrm>
            <a:off x="6414427" y="1949095"/>
            <a:ext cx="4937187" cy="62696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lv-LV" b="1" dirty="0">
                <a:solidFill>
                  <a:schemeClr val="tx1"/>
                </a:solidFill>
              </a:rPr>
              <a:t>14. Ūdens dzīvības saglabāšana</a:t>
            </a:r>
          </a:p>
        </p:txBody>
      </p:sp>
      <p:sp>
        <p:nvSpPr>
          <p:cNvPr id="33" name="Rounded Rectangle 32"/>
          <p:cNvSpPr/>
          <p:nvPr/>
        </p:nvSpPr>
        <p:spPr>
          <a:xfrm>
            <a:off x="6413863" y="4204183"/>
            <a:ext cx="4930259" cy="62696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lv-LV" b="1" dirty="0">
                <a:solidFill>
                  <a:schemeClr val="tx1"/>
                </a:solidFill>
              </a:rPr>
              <a:t>16. Miers, taisnīgums un spēcīgas </a:t>
            </a:r>
            <a:endParaRPr lang="lv-LV" b="1" dirty="0" smtClean="0">
              <a:solidFill>
                <a:schemeClr val="tx1"/>
              </a:solidFill>
            </a:endParaRPr>
          </a:p>
          <a:p>
            <a:pPr algn="r"/>
            <a:r>
              <a:rPr lang="lv-LV" b="1" dirty="0" smtClean="0">
                <a:solidFill>
                  <a:schemeClr val="tx1"/>
                </a:solidFill>
              </a:rPr>
              <a:t>institūcijas</a:t>
            </a:r>
            <a:endParaRPr lang="lv-LV" b="1" dirty="0">
              <a:solidFill>
                <a:schemeClr val="tx1"/>
              </a:solidFill>
            </a:endParaRPr>
          </a:p>
        </p:txBody>
      </p:sp>
      <p:sp>
        <p:nvSpPr>
          <p:cNvPr id="23" name="Rounded Rectangle 22"/>
          <p:cNvSpPr/>
          <p:nvPr/>
        </p:nvSpPr>
        <p:spPr>
          <a:xfrm>
            <a:off x="992777" y="866230"/>
            <a:ext cx="5086769" cy="62696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lv-LV" b="1" dirty="0" smtClean="0">
                <a:solidFill>
                  <a:schemeClr val="tx1"/>
                </a:solidFill>
              </a:rPr>
              <a:t>9</a:t>
            </a:r>
            <a:r>
              <a:rPr lang="lv-LV" b="1" dirty="0">
                <a:solidFill>
                  <a:schemeClr val="tx1"/>
                </a:solidFill>
              </a:rPr>
              <a:t>. Rūpniecība, inovācijas, infrastruktūra</a:t>
            </a:r>
          </a:p>
        </p:txBody>
      </p:sp>
      <p:sp>
        <p:nvSpPr>
          <p:cNvPr id="26" name="Rounded Rectangle 25"/>
          <p:cNvSpPr/>
          <p:nvPr/>
        </p:nvSpPr>
        <p:spPr>
          <a:xfrm>
            <a:off x="992777" y="5239255"/>
            <a:ext cx="5086769" cy="62696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lv-LV" b="1" dirty="0">
                <a:solidFill>
                  <a:schemeClr val="tx1"/>
                </a:solidFill>
              </a:rPr>
              <a:t>13. Klimata pārmaiņu rīcības</a:t>
            </a:r>
          </a:p>
        </p:txBody>
      </p:sp>
      <p:sp>
        <p:nvSpPr>
          <p:cNvPr id="27" name="Rounded Rectangle 26"/>
          <p:cNvSpPr/>
          <p:nvPr/>
        </p:nvSpPr>
        <p:spPr>
          <a:xfrm>
            <a:off x="992777" y="3121317"/>
            <a:ext cx="5086769" cy="62696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lv-LV" b="1" dirty="0">
                <a:solidFill>
                  <a:schemeClr val="tx1"/>
                </a:solidFill>
              </a:rPr>
              <a:t>11. Ilgtspējīgas pilsētas un kopienas</a:t>
            </a:r>
          </a:p>
        </p:txBody>
      </p:sp>
      <p:sp>
        <p:nvSpPr>
          <p:cNvPr id="28" name="Rounded Rectangle 27"/>
          <p:cNvSpPr/>
          <p:nvPr/>
        </p:nvSpPr>
        <p:spPr>
          <a:xfrm>
            <a:off x="248193" y="2022650"/>
            <a:ext cx="5086769" cy="62696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lv-LV" b="1" dirty="0">
                <a:solidFill>
                  <a:schemeClr val="tx1"/>
                </a:solidFill>
              </a:rPr>
              <a:t>10. Mazināta nevienlīdzība</a:t>
            </a:r>
          </a:p>
        </p:txBody>
      </p:sp>
      <p:sp>
        <p:nvSpPr>
          <p:cNvPr id="29" name="Rounded Rectangle 28"/>
          <p:cNvSpPr/>
          <p:nvPr/>
        </p:nvSpPr>
        <p:spPr>
          <a:xfrm>
            <a:off x="248193" y="4155340"/>
            <a:ext cx="5086769" cy="62696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lv-LV" b="1" dirty="0">
                <a:solidFill>
                  <a:schemeClr val="tx1"/>
                </a:solidFill>
              </a:rPr>
              <a:t>12. Atbildīgs patēriņš un ražošana</a:t>
            </a:r>
          </a:p>
        </p:txBody>
      </p:sp>
      <p:pic>
        <p:nvPicPr>
          <p:cNvPr id="69639" name="Picture 34" descr="http://www.undp.org/content/dam/undp/img/sdg/icons100/E_SDG_Icons_NoText-11.jpg"/>
          <p:cNvPicPr>
            <a:picLocks noChangeAspect="1" noChangeArrowheads="1"/>
          </p:cNvPicPr>
          <p:nvPr/>
        </p:nvPicPr>
        <p:blipFill>
          <a:blip r:embed="rId2" cstate="print"/>
          <a:srcRect/>
          <a:stretch>
            <a:fillRect/>
          </a:stretch>
        </p:blipFill>
        <p:spPr bwMode="auto">
          <a:xfrm>
            <a:off x="1183134" y="2984800"/>
            <a:ext cx="900000" cy="900000"/>
          </a:xfrm>
          <a:prstGeom prst="rect">
            <a:avLst/>
          </a:prstGeom>
          <a:noFill/>
        </p:spPr>
      </p:pic>
      <p:pic>
        <p:nvPicPr>
          <p:cNvPr id="69638" name="Picture 37" descr="http://www.undp.org/content/dam/undp/img/sdg/icons100/E_SDG_Icons_NoText-12.jpg"/>
          <p:cNvPicPr>
            <a:picLocks noChangeAspect="1" noChangeArrowheads="1"/>
          </p:cNvPicPr>
          <p:nvPr/>
        </p:nvPicPr>
        <p:blipFill>
          <a:blip r:embed="rId3" cstate="print"/>
          <a:srcRect/>
          <a:stretch>
            <a:fillRect/>
          </a:stretch>
        </p:blipFill>
        <p:spPr bwMode="auto">
          <a:xfrm>
            <a:off x="438550" y="4021317"/>
            <a:ext cx="900000" cy="900000"/>
          </a:xfrm>
          <a:prstGeom prst="rect">
            <a:avLst/>
          </a:prstGeom>
          <a:noFill/>
        </p:spPr>
      </p:pic>
      <p:pic>
        <p:nvPicPr>
          <p:cNvPr id="69637" name="Picture 40" descr="http://www.undp.org/content/dam/undp/img/sdg/icons100/E_SDG_Icons_NoText-13.jpg"/>
          <p:cNvPicPr>
            <a:picLocks noChangeAspect="1" noChangeArrowheads="1"/>
          </p:cNvPicPr>
          <p:nvPr/>
        </p:nvPicPr>
        <p:blipFill>
          <a:blip r:embed="rId4" cstate="print"/>
          <a:srcRect/>
          <a:stretch>
            <a:fillRect/>
          </a:stretch>
        </p:blipFill>
        <p:spPr bwMode="auto">
          <a:xfrm>
            <a:off x="1183134" y="5102738"/>
            <a:ext cx="900000" cy="900000"/>
          </a:xfrm>
          <a:prstGeom prst="rect">
            <a:avLst/>
          </a:prstGeom>
          <a:noFill/>
        </p:spPr>
      </p:pic>
      <p:pic>
        <p:nvPicPr>
          <p:cNvPr id="69636" name="Picture 43" descr="http://www.undp.org/content/dam/undp/img/sdg/icons100/E_SDG_Icons_NoText-14.jpg"/>
          <p:cNvPicPr>
            <a:picLocks noChangeAspect="1" noChangeArrowheads="1"/>
          </p:cNvPicPr>
          <p:nvPr/>
        </p:nvPicPr>
        <p:blipFill>
          <a:blip r:embed="rId5" cstate="print"/>
          <a:srcRect/>
          <a:stretch>
            <a:fillRect/>
          </a:stretch>
        </p:blipFill>
        <p:spPr bwMode="auto">
          <a:xfrm>
            <a:off x="6601202" y="1812578"/>
            <a:ext cx="900000" cy="900000"/>
          </a:xfrm>
          <a:prstGeom prst="rect">
            <a:avLst/>
          </a:prstGeom>
          <a:noFill/>
        </p:spPr>
      </p:pic>
      <p:pic>
        <p:nvPicPr>
          <p:cNvPr id="69635" name="Picture 46" descr="http://www.undp.org/content/dam/undp/img/sdg/icons100/E_SDG_Icons_NoText-15.jpg"/>
          <p:cNvPicPr>
            <a:picLocks noChangeAspect="1" noChangeArrowheads="1"/>
          </p:cNvPicPr>
          <p:nvPr/>
        </p:nvPicPr>
        <p:blipFill>
          <a:blip r:embed="rId6" cstate="print"/>
          <a:srcRect/>
          <a:stretch>
            <a:fillRect/>
          </a:stretch>
        </p:blipFill>
        <p:spPr bwMode="auto">
          <a:xfrm>
            <a:off x="7228219" y="2968999"/>
            <a:ext cx="900000" cy="900000"/>
          </a:xfrm>
          <a:prstGeom prst="rect">
            <a:avLst/>
          </a:prstGeom>
          <a:noFill/>
        </p:spPr>
      </p:pic>
      <p:pic>
        <p:nvPicPr>
          <p:cNvPr id="69634" name="Picture 49" descr="http://www.undp.org/content/dam/undp/img/sdg/icons100/E_SDG_Icons_NoText-16.jpg"/>
          <p:cNvPicPr>
            <a:picLocks noChangeAspect="1" noChangeArrowheads="1"/>
          </p:cNvPicPr>
          <p:nvPr/>
        </p:nvPicPr>
        <p:blipFill>
          <a:blip r:embed="rId7" cstate="print"/>
          <a:srcRect/>
          <a:stretch>
            <a:fillRect/>
          </a:stretch>
        </p:blipFill>
        <p:spPr bwMode="auto">
          <a:xfrm>
            <a:off x="6601202" y="4067666"/>
            <a:ext cx="900000" cy="900000"/>
          </a:xfrm>
          <a:prstGeom prst="rect">
            <a:avLst/>
          </a:prstGeom>
          <a:noFill/>
        </p:spPr>
      </p:pic>
      <p:pic>
        <p:nvPicPr>
          <p:cNvPr id="69633" name="Picture 52" descr="http://www.undp.org/content/dam/undp/img/sdg/icons100/E_SDG_Icons_NoText-17.jpg"/>
          <p:cNvPicPr>
            <a:picLocks noChangeAspect="1" noChangeArrowheads="1"/>
          </p:cNvPicPr>
          <p:nvPr/>
        </p:nvPicPr>
        <p:blipFill>
          <a:blip r:embed="rId8" cstate="print"/>
          <a:srcRect/>
          <a:stretch>
            <a:fillRect/>
          </a:stretch>
        </p:blipFill>
        <p:spPr bwMode="auto">
          <a:xfrm>
            <a:off x="7228219" y="5101689"/>
            <a:ext cx="900000" cy="900000"/>
          </a:xfrm>
          <a:prstGeom prst="rect">
            <a:avLst/>
          </a:prstGeom>
          <a:noFill/>
        </p:spPr>
      </p:pic>
      <p:pic>
        <p:nvPicPr>
          <p:cNvPr id="20" name="Picture 28" descr="http://www.undp.org/content/dam/undp/img/sdg/icons100/E_SDG_Icons_NoText-09.jpg"/>
          <p:cNvPicPr>
            <a:picLocks noChangeAspect="1" noChangeArrowheads="1"/>
          </p:cNvPicPr>
          <p:nvPr/>
        </p:nvPicPr>
        <p:blipFill>
          <a:blip r:embed="rId9" cstate="print"/>
          <a:srcRect/>
          <a:stretch>
            <a:fillRect/>
          </a:stretch>
        </p:blipFill>
        <p:spPr bwMode="auto">
          <a:xfrm>
            <a:off x="1183134" y="729713"/>
            <a:ext cx="900000" cy="900000"/>
          </a:xfrm>
          <a:prstGeom prst="rect">
            <a:avLst/>
          </a:prstGeom>
          <a:noFill/>
        </p:spPr>
      </p:pic>
      <p:pic>
        <p:nvPicPr>
          <p:cNvPr id="21" name="Picture 31" descr="http://www.undp.org/content/dam/undp/img/sdg/icons100/E_SDG_Icons_NoText-10.jpg"/>
          <p:cNvPicPr>
            <a:picLocks noChangeAspect="1" noChangeArrowheads="1"/>
          </p:cNvPicPr>
          <p:nvPr/>
        </p:nvPicPr>
        <p:blipFill>
          <a:blip r:embed="rId10" cstate="print"/>
          <a:srcRect/>
          <a:stretch>
            <a:fillRect/>
          </a:stretch>
        </p:blipFill>
        <p:spPr bwMode="auto">
          <a:xfrm>
            <a:off x="438550" y="1886133"/>
            <a:ext cx="900000" cy="90000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E:\2016_NEW prezentacijas\New folder\8519006666_b9fb220216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34190" y="1211580"/>
            <a:ext cx="5357810" cy="5357811"/>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1"/>
          <p:cNvSpPr txBox="1">
            <a:spLocks noChangeAspect="1"/>
          </p:cNvSpPr>
          <p:nvPr/>
        </p:nvSpPr>
        <p:spPr>
          <a:xfrm>
            <a:off x="2890158" y="347212"/>
            <a:ext cx="6417152" cy="1412377"/>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600" dirty="0"/>
              <a:t>LATVIJAS ILGTSPĒJĪGA ATTĪSTĪBA</a:t>
            </a:r>
          </a:p>
        </p:txBody>
      </p:sp>
      <p:sp>
        <p:nvSpPr>
          <p:cNvPr id="6" name="Title 1"/>
          <p:cNvSpPr txBox="1">
            <a:spLocks/>
          </p:cNvSpPr>
          <p:nvPr/>
        </p:nvSpPr>
        <p:spPr>
          <a:xfrm>
            <a:off x="256928" y="1951019"/>
            <a:ext cx="7561192" cy="142744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Latvijā koordinētā un sistemātiskā veidā ilgtspējīgas attīstības īstenošana ir pašos pirmsākumos, jo vēl nav izveidota atbilstoša </a:t>
            </a:r>
            <a:r>
              <a:rPr lang="lv-LV" sz="2400" dirty="0" smtClean="0"/>
              <a:t>institūcija</a:t>
            </a:r>
            <a:r>
              <a:rPr lang="lv-LV" sz="2400" dirty="0"/>
              <a:t> </a:t>
            </a:r>
            <a:r>
              <a:rPr lang="lv-LV" sz="2400" dirty="0" smtClean="0"/>
              <a:t>–</a:t>
            </a:r>
          </a:p>
        </p:txBody>
      </p:sp>
      <p:sp>
        <p:nvSpPr>
          <p:cNvPr id="8" name="Rounded Rectangle 7"/>
          <p:cNvSpPr/>
          <p:nvPr/>
        </p:nvSpPr>
        <p:spPr>
          <a:xfrm>
            <a:off x="861604" y="3221463"/>
            <a:ext cx="6351839" cy="101174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Tāpēc </a:t>
            </a:r>
            <a:r>
              <a:rPr lang="lv-LV" b="1" dirty="0">
                <a:solidFill>
                  <a:schemeClr val="tx1"/>
                </a:solidFill>
              </a:rPr>
              <a:t>lielais funkciju apjoms un to izpildei pieejamo resursu nepietiekamība ir skaidrojums lēnajam ilgtspējīgas </a:t>
            </a:r>
            <a:endParaRPr lang="lv-LV" b="1" dirty="0" smtClean="0">
              <a:solidFill>
                <a:schemeClr val="tx1"/>
              </a:solidFill>
            </a:endParaRPr>
          </a:p>
          <a:p>
            <a:pPr algn="ctr"/>
            <a:r>
              <a:rPr lang="lv-LV" b="1" dirty="0" smtClean="0">
                <a:solidFill>
                  <a:schemeClr val="tx1"/>
                </a:solidFill>
              </a:rPr>
              <a:t>attīstības </a:t>
            </a:r>
            <a:r>
              <a:rPr lang="lv-LV" b="1" dirty="0">
                <a:solidFill>
                  <a:schemeClr val="tx1"/>
                </a:solidFill>
              </a:rPr>
              <a:t>procesam Latvijā</a:t>
            </a:r>
          </a:p>
        </p:txBody>
      </p:sp>
      <p:sp>
        <p:nvSpPr>
          <p:cNvPr id="9" name="Rounded Rectangle 8"/>
          <p:cNvSpPr/>
          <p:nvPr/>
        </p:nvSpPr>
        <p:spPr>
          <a:xfrm>
            <a:off x="861603" y="4444861"/>
            <a:ext cx="6351839" cy="92397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Ilgtspējīgas attīstības jautājumu iekļaušanu politiskajā diskusijā galvenokārt motivēja ārējais faktori, </a:t>
            </a:r>
            <a:r>
              <a:rPr lang="lv-LV" b="1" dirty="0" smtClean="0">
                <a:solidFill>
                  <a:schemeClr val="tx1"/>
                </a:solidFill>
              </a:rPr>
              <a:t>- </a:t>
            </a:r>
            <a:r>
              <a:rPr lang="lv-LV" b="1" dirty="0">
                <a:solidFill>
                  <a:schemeClr val="tx1"/>
                </a:solidFill>
              </a:rPr>
              <a:t>šo jautājumu augstā prioritāte Eiropas Savienības un ANO </a:t>
            </a:r>
            <a:r>
              <a:rPr lang="lv-LV" b="1" dirty="0" smtClean="0">
                <a:solidFill>
                  <a:schemeClr val="tx1"/>
                </a:solidFill>
              </a:rPr>
              <a:t>līmenī</a:t>
            </a:r>
            <a:endParaRPr lang="lv-LV" b="1" dirty="0">
              <a:solidFill>
                <a:schemeClr val="tx1"/>
              </a:solidFill>
            </a:endParaRPr>
          </a:p>
        </p:txBody>
      </p:sp>
      <p:sp>
        <p:nvSpPr>
          <p:cNvPr id="12" name="Rounded Rectangle 11"/>
          <p:cNvSpPr/>
          <p:nvPr/>
        </p:nvSpPr>
        <p:spPr>
          <a:xfrm>
            <a:off x="861603" y="5580488"/>
            <a:ext cx="6351839" cy="80570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Diemžēl </a:t>
            </a:r>
            <a:r>
              <a:rPr lang="lv-LV" b="1" dirty="0">
                <a:solidFill>
                  <a:schemeClr val="tx1"/>
                </a:solidFill>
              </a:rPr>
              <a:t>Latvijas valsts pārvaldes institūciju, politiskie spēku un sabiedrības iesaistīšanās ir bijusi nenozīmīga</a:t>
            </a:r>
          </a:p>
        </p:txBody>
      </p:sp>
    </p:spTree>
    <p:extLst>
      <p:ext uri="{BB962C8B-B14F-4D97-AF65-F5344CB8AC3E}">
        <p14:creationId xmlns:p14="http://schemas.microsoft.com/office/powerpoint/2010/main" xmlns="" val="37379587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descr="E:\2016_NEW prezentacijas\New folder\2764204675_5fd668a2b7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36193" y="2605382"/>
            <a:ext cx="2651760" cy="3993238"/>
          </a:xfrm>
          <a:prstGeom prst="rect">
            <a:avLst/>
          </a:prstGeom>
          <a:noFill/>
          <a:extLst>
            <a:ext uri="{909E8E84-426E-40DD-AFC4-6F175D3DCCD1}">
              <a14:hiddenFill xmlns:a14="http://schemas.microsoft.com/office/drawing/2010/main" xmlns="">
                <a:solidFill>
                  <a:srgbClr val="FFFFFF"/>
                </a:solidFill>
              </a14:hiddenFill>
            </a:ext>
          </a:extLst>
        </p:spPr>
      </p:pic>
      <p:pic>
        <p:nvPicPr>
          <p:cNvPr id="17410" name="Picture 2" descr="E:\2016_NEW prezentacijas\New folder\6949699288_edb4907584_o.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4494" y="2674620"/>
            <a:ext cx="2943128" cy="39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17412" name="Picture 4" descr="E:\2016_NEW prezentacijas\New folder\8923768596_3d9c939caf_o.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092021" y="2674620"/>
            <a:ext cx="2896287" cy="39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17414" name="Picture 6" descr="E:\2016_NEW prezentacijas\New folder\13973372786_9531c5abfe_o.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206524" y="2641000"/>
            <a:ext cx="2666927" cy="395762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itle 1"/>
          <p:cNvSpPr txBox="1">
            <a:spLocks/>
          </p:cNvSpPr>
          <p:nvPr/>
        </p:nvSpPr>
        <p:spPr>
          <a:xfrm>
            <a:off x="1710645" y="504825"/>
            <a:ext cx="8712926" cy="137160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000" dirty="0"/>
              <a:t>Valsts ilgtspējīgas attīstības virzieni galveno problēmu risināšanai, kā arī politikas mērķi atsevišķu nozaru politikās sākotnēji tika noteikti Latvijas ilgtspējīgas attīstības pamatnostādnēs jau </a:t>
            </a:r>
            <a:r>
              <a:rPr lang="lv-LV" sz="2000" dirty="0" smtClean="0"/>
              <a:t>2002.gadā.</a:t>
            </a:r>
            <a:endParaRPr lang="lv-LV" sz="2400" dirty="0" smtClean="0"/>
          </a:p>
        </p:txBody>
      </p:sp>
      <p:sp>
        <p:nvSpPr>
          <p:cNvPr id="5" name="Rounded Rectangle 4"/>
          <p:cNvSpPr/>
          <p:nvPr/>
        </p:nvSpPr>
        <p:spPr>
          <a:xfrm>
            <a:off x="2919763" y="1970694"/>
            <a:ext cx="6351839" cy="82802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Tomēr pamatnostādnes neietvēra noteikto mērķu un darbību konkrētus izpildes termiņus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E:\2016_NEW prezentacijas\New folder\22880583822_eaa8716c38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933264" y="1009809"/>
            <a:ext cx="4258736" cy="568420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ounded Rectangle 2"/>
          <p:cNvSpPr/>
          <p:nvPr/>
        </p:nvSpPr>
        <p:spPr>
          <a:xfrm>
            <a:off x="328459" y="2014122"/>
            <a:ext cx="6415241" cy="82802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lv-LV" b="1" dirty="0" smtClean="0">
                <a:solidFill>
                  <a:schemeClr val="tx1"/>
                </a:solidFill>
              </a:rPr>
              <a:t>Jāveido labklājības sabiedrība, kura augstu vērtē un attīsta demokrātiju, līdztiesību, godīgumu un kultūras mantojumu</a:t>
            </a:r>
            <a:endParaRPr lang="lv-LV" b="1" dirty="0">
              <a:solidFill>
                <a:schemeClr val="tx1"/>
              </a:solidFill>
            </a:endParaRPr>
          </a:p>
        </p:txBody>
      </p:sp>
      <p:sp>
        <p:nvSpPr>
          <p:cNvPr id="4" name="Title 1"/>
          <p:cNvSpPr txBox="1">
            <a:spLocks/>
          </p:cNvSpPr>
          <p:nvPr/>
        </p:nvSpPr>
        <p:spPr>
          <a:xfrm>
            <a:off x="1739537" y="450669"/>
            <a:ext cx="8712926" cy="125744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Ņemot vērā Latvijas ģeopolitisko vietu pasaulē, dabas īpatnības, sociālās un ekonomiskās attīstības iespējas un sasniegto </a:t>
            </a:r>
            <a:endParaRPr lang="lv-LV" sz="2400" dirty="0" smtClean="0"/>
          </a:p>
          <a:p>
            <a:pPr algn="ctr"/>
            <a:r>
              <a:rPr lang="lv-LV" sz="2400" dirty="0" smtClean="0"/>
              <a:t>stāvokli </a:t>
            </a:r>
            <a:r>
              <a:rPr lang="lv-LV" sz="2400" dirty="0"/>
              <a:t>tika izvirzīti </a:t>
            </a:r>
            <a:r>
              <a:rPr lang="lv-LV" sz="2400" b="1" dirty="0"/>
              <a:t>nākotnes uzstādījumi</a:t>
            </a:r>
            <a:r>
              <a:rPr lang="lv-LV" sz="2400" dirty="0"/>
              <a:t>:</a:t>
            </a:r>
          </a:p>
        </p:txBody>
      </p:sp>
      <p:sp>
        <p:nvSpPr>
          <p:cNvPr id="5" name="Rounded Rectangle 4"/>
          <p:cNvSpPr/>
          <p:nvPr/>
        </p:nvSpPr>
        <p:spPr>
          <a:xfrm>
            <a:off x="1273630" y="3148150"/>
            <a:ext cx="6784520" cy="99866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lv-LV" b="1" dirty="0" smtClean="0">
                <a:solidFill>
                  <a:schemeClr val="tx1"/>
                </a:solidFill>
              </a:rPr>
              <a:t>Jāveido stabila tautsaimniecība, kas nodrošina sabiedrības vajadzības, vienlaikus panākot, lai ekonomiskās izaugsmes tempi pārsniegtu vides piesārņojuma un resursu patēriņa tempus</a:t>
            </a:r>
            <a:endParaRPr lang="lv-LV" b="1" dirty="0">
              <a:solidFill>
                <a:schemeClr val="tx1"/>
              </a:solidFill>
            </a:endParaRPr>
          </a:p>
        </p:txBody>
      </p:sp>
      <p:sp>
        <p:nvSpPr>
          <p:cNvPr id="6" name="Rounded Rectangle 5"/>
          <p:cNvSpPr/>
          <p:nvPr/>
        </p:nvSpPr>
        <p:spPr>
          <a:xfrm>
            <a:off x="328459" y="4452822"/>
            <a:ext cx="6426671" cy="82802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lv-LV" b="1" dirty="0" smtClean="0">
                <a:solidFill>
                  <a:schemeClr val="tx1"/>
                </a:solidFill>
              </a:rPr>
              <a:t>Jāveicina droša un veselību neapdraudoša vide pašreizējai un nākamajām paaudzēm</a:t>
            </a:r>
            <a:endParaRPr lang="lv-LV" b="1" dirty="0">
              <a:solidFill>
                <a:schemeClr val="tx1"/>
              </a:solidFill>
            </a:endParaRPr>
          </a:p>
        </p:txBody>
      </p:sp>
      <p:sp>
        <p:nvSpPr>
          <p:cNvPr id="7" name="Rounded Rectangle 6"/>
          <p:cNvSpPr/>
          <p:nvPr/>
        </p:nvSpPr>
        <p:spPr>
          <a:xfrm>
            <a:off x="1273630" y="5586850"/>
            <a:ext cx="6784520" cy="82802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lv-LV" b="1" dirty="0">
                <a:solidFill>
                  <a:schemeClr val="tx1"/>
                </a:solidFill>
              </a:rPr>
              <a:t>Jāveic pasākumi bioloģiskās daudzveidības saglabāšanai un ekosistēmu aizsardzībai</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E:\2016_NEW prezentacijas\New folder\14428374642_ec5bcafa9f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51460"/>
            <a:ext cx="4240530" cy="636079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ounded Rectangle 2"/>
          <p:cNvSpPr/>
          <p:nvPr/>
        </p:nvSpPr>
        <p:spPr>
          <a:xfrm>
            <a:off x="3931919" y="455173"/>
            <a:ext cx="5607485" cy="82802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lv-LV" b="1" dirty="0">
                <a:solidFill>
                  <a:schemeClr val="tx1"/>
                </a:solidFill>
              </a:rPr>
              <a:t>Jāattīsta sabiedrības atbildīga attieksme pret dabas resursiem un nepārtraukti jāpaaugstina resursu izmantošanas efektivitāte</a:t>
            </a:r>
          </a:p>
        </p:txBody>
      </p:sp>
      <p:sp>
        <p:nvSpPr>
          <p:cNvPr id="5" name="Rounded Rectangle 4"/>
          <p:cNvSpPr/>
          <p:nvPr/>
        </p:nvSpPr>
        <p:spPr>
          <a:xfrm>
            <a:off x="4869180" y="1504781"/>
            <a:ext cx="6678386" cy="91293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lv-LV" b="1" dirty="0">
                <a:solidFill>
                  <a:schemeClr val="tx1"/>
                </a:solidFill>
              </a:rPr>
              <a:t>No starptautiskas palīdzības saņēmējas valsts pakāpeniski jākļūst par valsti, kas spēj pati nodrošināt savas vajadzības un nepieciešamības gadījumā sniegt palīdzību citām valstīm</a:t>
            </a:r>
          </a:p>
        </p:txBody>
      </p:sp>
      <p:sp>
        <p:nvSpPr>
          <p:cNvPr id="6" name="Rounded Rectangle 5"/>
          <p:cNvSpPr/>
          <p:nvPr/>
        </p:nvSpPr>
        <p:spPr>
          <a:xfrm>
            <a:off x="3931919" y="2639303"/>
            <a:ext cx="5607485" cy="82802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nl" b="1" dirty="0">
                <a:solidFill>
                  <a:schemeClr val="tx1"/>
                </a:solidFill>
              </a:rPr>
              <a:t>Jānodrošina vides jautājumu integrācĳa un jāattīsta plašs vides politikas līdzekļu izmantojums citu nozaru politikā</a:t>
            </a:r>
            <a:endParaRPr lang="lv-LV" b="1" dirty="0">
              <a:solidFill>
                <a:schemeClr val="tx1"/>
              </a:solidFill>
            </a:endParaRPr>
          </a:p>
        </p:txBody>
      </p:sp>
      <p:sp>
        <p:nvSpPr>
          <p:cNvPr id="7" name="Rounded Rectangle 6"/>
          <p:cNvSpPr/>
          <p:nvPr/>
        </p:nvSpPr>
        <p:spPr>
          <a:xfrm>
            <a:off x="4869180" y="3688911"/>
            <a:ext cx="6678386" cy="82802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lv-LV" b="1" dirty="0">
                <a:solidFill>
                  <a:schemeClr val="tx1"/>
                </a:solidFill>
              </a:rPr>
              <a:t>Jānodrošina, lai tirgus ekonomikas mehānismi kalpotu ilgtspējīgai attīstībai</a:t>
            </a:r>
          </a:p>
        </p:txBody>
      </p:sp>
      <p:sp>
        <p:nvSpPr>
          <p:cNvPr id="8" name="Rounded Rectangle 7"/>
          <p:cNvSpPr/>
          <p:nvPr/>
        </p:nvSpPr>
        <p:spPr>
          <a:xfrm>
            <a:off x="3931919" y="4738519"/>
            <a:ext cx="5607485" cy="82802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lv-LV" b="1" dirty="0">
                <a:solidFill>
                  <a:schemeClr val="tx1"/>
                </a:solidFill>
              </a:rPr>
              <a:t>Jānodrošina sabiedrības līdzdalība ilgtspējīgas attīstības procesos</a:t>
            </a:r>
          </a:p>
        </p:txBody>
      </p:sp>
      <p:sp>
        <p:nvSpPr>
          <p:cNvPr id="9" name="Rounded Rectangle 8"/>
          <p:cNvSpPr/>
          <p:nvPr/>
        </p:nvSpPr>
        <p:spPr>
          <a:xfrm>
            <a:off x="4869180" y="5788126"/>
            <a:ext cx="6678386" cy="82802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lv-LV" b="1" dirty="0">
                <a:solidFill>
                  <a:schemeClr val="tx1"/>
                </a:solidFill>
              </a:rPr>
              <a:t>Nepārtraukti jānovērtē valsts progress noteikto ilgtspējīgas attīstības mērķu sasniegšanā</a:t>
            </a:r>
          </a:p>
        </p:txBody>
      </p:sp>
    </p:spTree>
    <p:extLst>
      <p:ext uri="{BB962C8B-B14F-4D97-AF65-F5344CB8AC3E}">
        <p14:creationId xmlns:p14="http://schemas.microsoft.com/office/powerpoint/2010/main" xmlns="" val="29109152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E:\2016_NEW prezentacijas\New folder\6921158092_4bdaab3a9f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023860" y="302894"/>
            <a:ext cx="4168140" cy="625221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308610" y="871677"/>
            <a:ext cx="7989570" cy="119715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Apliecinājums</a:t>
            </a:r>
            <a:r>
              <a:rPr lang="lv-LV" sz="2400" b="1" dirty="0"/>
              <a:t> līdzšinējās politikas daļējai neefektivitātei ilgtspējīgas attīstības jomā </a:t>
            </a:r>
            <a:r>
              <a:rPr lang="lv-LV" sz="2400" dirty="0"/>
              <a:t>ir tas, ka, attīstoties valsts ekonomikai un palielinoties iedzīvotāju </a:t>
            </a:r>
            <a:r>
              <a:rPr lang="lv-LV" sz="2400" dirty="0" smtClean="0"/>
              <a:t>ienākumiem</a:t>
            </a:r>
            <a:r>
              <a:rPr lang="lv-LV" sz="2400" dirty="0"/>
              <a:t> </a:t>
            </a:r>
            <a:r>
              <a:rPr lang="lv-LV" sz="2400" dirty="0" smtClean="0"/>
              <a:t>–</a:t>
            </a:r>
          </a:p>
        </p:txBody>
      </p:sp>
      <p:sp>
        <p:nvSpPr>
          <p:cNvPr id="4" name="Rounded Rectangle 3"/>
          <p:cNvSpPr/>
          <p:nvPr/>
        </p:nvSpPr>
        <p:spPr>
          <a:xfrm>
            <a:off x="285750" y="4799701"/>
            <a:ext cx="7989839" cy="115532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Pēc neatkarības atgūšanas un iestāšanās Eiropas Savienībā Latvijai nav tālejoša stratēģiska mērķa, bet, ņemot vērā ilgtspējīgas attīstības koncepcijas nozīmīgo lomu mūsdienu pasaules un ES attīstībā, tas ir nepieciešams</a:t>
            </a:r>
          </a:p>
        </p:txBody>
      </p:sp>
      <p:sp>
        <p:nvSpPr>
          <p:cNvPr id="5" name="Title 1"/>
          <p:cNvSpPr txBox="1">
            <a:spLocks/>
          </p:cNvSpPr>
          <p:nvPr/>
        </p:nvSpPr>
        <p:spPr>
          <a:xfrm>
            <a:off x="571501" y="2828476"/>
            <a:ext cx="7143750" cy="121158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000" dirty="0" smtClean="0"/>
              <a:t>Latvijā </a:t>
            </a:r>
            <a:r>
              <a:rPr lang="lv-LV" sz="2000" dirty="0"/>
              <a:t>ir strauji pieaudzis privātais patēriņš, kā arī palielinājusies plaisa starp bagātajiem un nabadzīgajiem iedzīvotājiem, kas būtībā ir pretēja tendence </a:t>
            </a:r>
            <a:r>
              <a:rPr lang="lv-LV" sz="2000" dirty="0" smtClean="0"/>
              <a:t>ilgtspējīgas </a:t>
            </a:r>
            <a:r>
              <a:rPr lang="lv-LV" sz="2000" dirty="0"/>
              <a:t>attīstības izvirzītajiem mērķiem</a:t>
            </a:r>
            <a:endParaRPr lang="lv-LV" sz="2000" dirty="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http://genheration.com/wp-content/uploads/2015/09/earth.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487305" y="3429000"/>
            <a:ext cx="3704695" cy="295912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2174699" y="334032"/>
            <a:ext cx="8018417" cy="125757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Perspektīvs politisks un praktisks stratēģiskais mērķis ir vajadzīgs arī </a:t>
            </a:r>
            <a:r>
              <a:rPr lang="lv-LV" sz="2400" b="1" dirty="0"/>
              <a:t>Latvijas vietēja mēroga </a:t>
            </a:r>
            <a:r>
              <a:rPr lang="lv-LV" sz="2400" b="1" dirty="0" smtClean="0"/>
              <a:t>attīstībā</a:t>
            </a:r>
          </a:p>
        </p:txBody>
      </p:sp>
      <p:sp>
        <p:nvSpPr>
          <p:cNvPr id="4" name="Rounded Rectangle 3"/>
          <p:cNvSpPr/>
          <p:nvPr/>
        </p:nvSpPr>
        <p:spPr>
          <a:xfrm>
            <a:off x="211183" y="3761487"/>
            <a:ext cx="5236028" cy="94114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Ilgtspējīgas attīstības modeļa izmantošanu Latvijas apstākļos ietekmē vairāki specifiski faktori:</a:t>
            </a:r>
          </a:p>
        </p:txBody>
      </p:sp>
      <p:sp>
        <p:nvSpPr>
          <p:cNvPr id="6" name="Title 1"/>
          <p:cNvSpPr txBox="1">
            <a:spLocks/>
          </p:cNvSpPr>
          <p:nvPr/>
        </p:nvSpPr>
        <p:spPr>
          <a:xfrm>
            <a:off x="1255123" y="1918120"/>
            <a:ext cx="9681754" cy="132141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Izšķirošais </a:t>
            </a:r>
            <a:r>
              <a:rPr lang="lv-LV" sz="2400" dirty="0"/>
              <a:t>apstāklis Latvijas ilgtspējīgai attīstībai ir pārvaldes sistēmas spēja </a:t>
            </a:r>
            <a:r>
              <a:rPr lang="lv-LV" sz="2400" b="1" dirty="0"/>
              <a:t>dažādu līmeņu un teritoriju izmantošanas plānus un stratēģijas</a:t>
            </a:r>
            <a:r>
              <a:rPr lang="lv-LV" sz="2400" dirty="0"/>
              <a:t> </a:t>
            </a:r>
            <a:r>
              <a:rPr lang="lv-LV" sz="2400" b="1" dirty="0"/>
              <a:t>pakārtot vienotam ilgtermiņa un ilgtspējīgam ietvaram</a:t>
            </a:r>
            <a:endParaRPr lang="lv-LV" sz="2400" b="1" dirty="0" smtClean="0"/>
          </a:p>
        </p:txBody>
      </p:sp>
      <p:sp>
        <p:nvSpPr>
          <p:cNvPr id="8" name="Rounded Rectangle 7"/>
          <p:cNvSpPr/>
          <p:nvPr/>
        </p:nvSpPr>
        <p:spPr>
          <a:xfrm>
            <a:off x="887182" y="4552405"/>
            <a:ext cx="7877991" cy="2057401"/>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smtClean="0">
                <a:solidFill>
                  <a:schemeClr val="tx1"/>
                </a:solidFill>
              </a:rPr>
              <a:t>Relatīvi zemais vides piesārņojuma līmenis un zemā vides degradācijas pakāpe (salīdzinājumā ar Rietumeiropas valstīm);</a:t>
            </a:r>
          </a:p>
          <a:p>
            <a:pPr marL="285750" indent="-285750">
              <a:buFont typeface="Arial" panose="020B0604020202020204" pitchFamily="34" charset="0"/>
              <a:buChar char="•"/>
            </a:pPr>
            <a:r>
              <a:rPr lang="lv-LV" b="1" dirty="0" smtClean="0">
                <a:solidFill>
                  <a:schemeClr val="tx1"/>
                </a:solidFill>
              </a:rPr>
              <a:t>Ierobežotā resursu pieejamība un relatīvi vāji attīstītā rūpnieciskā ražošana;</a:t>
            </a:r>
          </a:p>
          <a:p>
            <a:pPr marL="285750" indent="-285750">
              <a:buFont typeface="Arial" panose="020B0604020202020204" pitchFamily="34" charset="0"/>
              <a:buChar char="•"/>
            </a:pPr>
            <a:r>
              <a:rPr lang="lv-LV" b="1" dirty="0" smtClean="0">
                <a:solidFill>
                  <a:schemeClr val="tx1"/>
                </a:solidFill>
              </a:rPr>
              <a:t>Atkarība no ievestiem resursiem;</a:t>
            </a:r>
          </a:p>
          <a:p>
            <a:pPr marL="285750" indent="-285750">
              <a:buFont typeface="Arial" panose="020B0604020202020204" pitchFamily="34" charset="0"/>
              <a:buChar char="•"/>
            </a:pPr>
            <a:r>
              <a:rPr lang="lv-LV" b="1" dirty="0" smtClean="0">
                <a:solidFill>
                  <a:schemeClr val="tx1"/>
                </a:solidFill>
              </a:rPr>
              <a:t>Nepieciešamība restrukturēt ekonomisko sistēmu;</a:t>
            </a:r>
          </a:p>
          <a:p>
            <a:pPr marL="285750" indent="-285750">
              <a:buFont typeface="Arial" panose="020B0604020202020204" pitchFamily="34" charset="0"/>
              <a:buChar char="•"/>
            </a:pPr>
            <a:r>
              <a:rPr lang="lv-LV" b="1" dirty="0" smtClean="0">
                <a:solidFill>
                  <a:schemeClr val="tx1"/>
                </a:solidFill>
              </a:rPr>
              <a:t>Sociālās vides problēmu pieaugums</a:t>
            </a:r>
            <a:endParaRPr lang="lv-LV" b="1" dirty="0">
              <a:solidFill>
                <a:schemeClr val="tx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econolosophy.com/wp-content/uploads/2014/03/growth.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2910" y="3849053"/>
            <a:ext cx="3783329" cy="283749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Oval 1"/>
          <p:cNvSpPr/>
          <p:nvPr/>
        </p:nvSpPr>
        <p:spPr>
          <a:xfrm>
            <a:off x="3555547" y="2041965"/>
            <a:ext cx="3240000" cy="3240000"/>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itle 1"/>
          <p:cNvSpPr txBox="1">
            <a:spLocks noChangeAspect="1"/>
          </p:cNvSpPr>
          <p:nvPr/>
        </p:nvSpPr>
        <p:spPr>
          <a:xfrm>
            <a:off x="3638557" y="247299"/>
            <a:ext cx="4954113" cy="1412377"/>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600" dirty="0"/>
              <a:t>ALTERNATĪVĀS ATTĪSTĪBAS IESPĒJAS</a:t>
            </a:r>
          </a:p>
        </p:txBody>
      </p:sp>
      <p:sp>
        <p:nvSpPr>
          <p:cNvPr id="5" name="Title 1"/>
          <p:cNvSpPr txBox="1">
            <a:spLocks/>
          </p:cNvSpPr>
          <p:nvPr/>
        </p:nvSpPr>
        <p:spPr>
          <a:xfrm>
            <a:off x="575320" y="2244338"/>
            <a:ext cx="4049486" cy="159580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200" dirty="0"/>
              <a:t>Ekonomiskās izaugsmes vēsturiskais pamats</a:t>
            </a:r>
          </a:p>
        </p:txBody>
      </p:sp>
      <p:sp>
        <p:nvSpPr>
          <p:cNvPr id="6" name="Rounded Rectangle 5"/>
          <p:cNvSpPr/>
          <p:nvPr/>
        </p:nvSpPr>
        <p:spPr>
          <a:xfrm>
            <a:off x="5175547" y="2233895"/>
            <a:ext cx="5716572" cy="105769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«Ekonomiskā </a:t>
            </a:r>
            <a:r>
              <a:rPr lang="lv-LV" b="1" dirty="0">
                <a:solidFill>
                  <a:schemeClr val="tx1"/>
                </a:solidFill>
              </a:rPr>
              <a:t>izaugsme notiek, ja cilvēki </a:t>
            </a:r>
            <a:r>
              <a:rPr lang="lv-LV" b="1" dirty="0" smtClean="0">
                <a:solidFill>
                  <a:schemeClr val="tx1"/>
                </a:solidFill>
              </a:rPr>
              <a:t>izmanto </a:t>
            </a:r>
            <a:r>
              <a:rPr lang="lv-LV" b="1" dirty="0">
                <a:solidFill>
                  <a:schemeClr val="tx1"/>
                </a:solidFill>
              </a:rPr>
              <a:t>resursus un pārkārto tos </a:t>
            </a:r>
            <a:r>
              <a:rPr lang="lv-LV" b="1" dirty="0" smtClean="0">
                <a:solidFill>
                  <a:schemeClr val="tx1"/>
                </a:solidFill>
              </a:rPr>
              <a:t>vērtīgākā, noderīgākā veidā»</a:t>
            </a:r>
          </a:p>
          <a:p>
            <a:pPr algn="ctr"/>
            <a:r>
              <a:rPr lang="lv-LV" b="1" i="1" dirty="0" smtClean="0">
                <a:solidFill>
                  <a:schemeClr val="tx1"/>
                </a:solidFill>
              </a:rPr>
              <a:t>Paul </a:t>
            </a:r>
            <a:r>
              <a:rPr lang="lv-LV" b="1" i="1" dirty="0" err="1" smtClean="0">
                <a:solidFill>
                  <a:schemeClr val="tx1"/>
                </a:solidFill>
              </a:rPr>
              <a:t>Romer</a:t>
            </a:r>
            <a:endParaRPr lang="lv-LV" b="1" i="1" dirty="0">
              <a:solidFill>
                <a:schemeClr val="tx1"/>
              </a:solidFill>
            </a:endParaRPr>
          </a:p>
        </p:txBody>
      </p:sp>
      <p:sp>
        <p:nvSpPr>
          <p:cNvPr id="7" name="Rounded Rectangle 6"/>
          <p:cNvSpPr/>
          <p:nvPr/>
        </p:nvSpPr>
        <p:spPr>
          <a:xfrm>
            <a:off x="6468035" y="3615456"/>
            <a:ext cx="4195484" cy="65977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Bet kā izmērīt šo pievienoto </a:t>
            </a:r>
            <a:r>
              <a:rPr lang="lv-LV" b="1" dirty="0" smtClean="0">
                <a:solidFill>
                  <a:schemeClr val="tx1"/>
                </a:solidFill>
              </a:rPr>
              <a:t>vērtību? </a:t>
            </a:r>
            <a:endParaRPr lang="lv-LV" b="1" i="1" dirty="0">
              <a:solidFill>
                <a:schemeClr val="tx1"/>
              </a:solidFill>
            </a:endParaRPr>
          </a:p>
        </p:txBody>
      </p:sp>
      <p:sp>
        <p:nvSpPr>
          <p:cNvPr id="8" name="Rounded Rectangle 7"/>
          <p:cNvSpPr/>
          <p:nvPr/>
        </p:nvSpPr>
        <p:spPr>
          <a:xfrm>
            <a:off x="5298141" y="4572001"/>
            <a:ext cx="6306671" cy="128418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Lai novērtētu «monetāru» </a:t>
            </a:r>
            <a:r>
              <a:rPr lang="lv-LV" b="1" dirty="0">
                <a:solidFill>
                  <a:schemeClr val="tx1"/>
                </a:solidFill>
              </a:rPr>
              <a:t>ekonomisko </a:t>
            </a:r>
            <a:r>
              <a:rPr lang="lv-LV" b="1" dirty="0" smtClean="0">
                <a:solidFill>
                  <a:schemeClr val="tx1"/>
                </a:solidFill>
              </a:rPr>
              <a:t>izaugsmi, tika izgudrots, kā apkopot </a:t>
            </a:r>
            <a:r>
              <a:rPr lang="lv-LV" b="1" dirty="0">
                <a:solidFill>
                  <a:schemeClr val="tx1"/>
                </a:solidFill>
              </a:rPr>
              <a:t>stāvokli par monetārās ekonomikas pieauguma līmenī valstīs </a:t>
            </a:r>
            <a:r>
              <a:rPr lang="lv-LV" b="1" dirty="0" smtClean="0">
                <a:solidFill>
                  <a:schemeClr val="tx1"/>
                </a:solidFill>
              </a:rPr>
              <a:t>– </a:t>
            </a:r>
            <a:r>
              <a:rPr lang="lv-LV" b="1" u="sng" dirty="0">
                <a:solidFill>
                  <a:schemeClr val="tx1"/>
                </a:solidFill>
              </a:rPr>
              <a:t>iekšzemes </a:t>
            </a:r>
            <a:r>
              <a:rPr lang="lv-LV" b="1" u="sng" dirty="0" smtClean="0">
                <a:solidFill>
                  <a:schemeClr val="tx1"/>
                </a:solidFill>
              </a:rPr>
              <a:t>kopprodukts </a:t>
            </a:r>
            <a:r>
              <a:rPr lang="lv-LV" b="1" u="sng" dirty="0">
                <a:solidFill>
                  <a:schemeClr val="tx1"/>
                </a:solidFill>
              </a:rPr>
              <a:t>(</a:t>
            </a:r>
            <a:r>
              <a:rPr lang="lv-LV" b="1" u="sng" dirty="0" smtClean="0">
                <a:solidFill>
                  <a:schemeClr val="tx1"/>
                </a:solidFill>
              </a:rPr>
              <a:t>IKP)</a:t>
            </a:r>
            <a:endParaRPr lang="lv-LV" b="1" u="sng" dirty="0">
              <a:solidFill>
                <a:schemeClr val="tx1"/>
              </a:solidFill>
            </a:endParaRPr>
          </a:p>
        </p:txBody>
      </p:sp>
      <p:sp>
        <p:nvSpPr>
          <p:cNvPr id="11" name="Rounded Rectangle 10"/>
          <p:cNvSpPr/>
          <p:nvPr/>
        </p:nvSpPr>
        <p:spPr>
          <a:xfrm>
            <a:off x="6497017" y="5731489"/>
            <a:ext cx="4191306" cy="758109"/>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IKP atspoguļo </a:t>
            </a:r>
            <a:r>
              <a:rPr lang="lv-LV" b="1" dirty="0">
                <a:solidFill>
                  <a:schemeClr val="tx1"/>
                </a:solidFill>
              </a:rPr>
              <a:t>arī darba efektivitāti un ekonomikas </a:t>
            </a:r>
            <a:r>
              <a:rPr lang="lv-LV" b="1" dirty="0" smtClean="0">
                <a:solidFill>
                  <a:schemeClr val="tx1"/>
                </a:solidFill>
              </a:rPr>
              <a:t>aktivitāti</a:t>
            </a:r>
            <a:endParaRPr lang="lv-LV" b="1" dirty="0">
              <a:solidFill>
                <a:schemeClr val="tx1"/>
              </a:solidFill>
            </a:endParaRPr>
          </a:p>
        </p:txBody>
      </p:sp>
    </p:spTree>
    <p:extLst>
      <p:ext uri="{BB962C8B-B14F-4D97-AF65-F5344CB8AC3E}">
        <p14:creationId xmlns:p14="http://schemas.microsoft.com/office/powerpoint/2010/main" xmlns="" val="24843320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http://www.occupy.com/sites/default/files/medialibrary/ipad-2-Nature.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9192"/>
          <a:stretch/>
        </p:blipFill>
        <p:spPr bwMode="auto">
          <a:xfrm>
            <a:off x="0" y="1520190"/>
            <a:ext cx="6554526" cy="4997603"/>
          </a:xfrm>
          <a:prstGeom prst="rect">
            <a:avLst/>
          </a:prstGeom>
          <a:noFill/>
          <a:extLst>
            <a:ext uri="{909E8E84-426E-40DD-AFC4-6F175D3DCCD1}">
              <a14:hiddenFill xmlns:a14="http://schemas.microsoft.com/office/drawing/2010/main" xmlns="">
                <a:solidFill>
                  <a:srgbClr val="FFFFFF"/>
                </a:solidFill>
              </a14:hiddenFill>
            </a:ext>
          </a:extLst>
        </p:spPr>
      </p:pic>
      <p:sp>
        <p:nvSpPr>
          <p:cNvPr id="6" name="Oval 5"/>
          <p:cNvSpPr/>
          <p:nvPr/>
        </p:nvSpPr>
        <p:spPr>
          <a:xfrm>
            <a:off x="6970620" y="2984428"/>
            <a:ext cx="2880000" cy="2880000"/>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itle 1"/>
          <p:cNvSpPr txBox="1">
            <a:spLocks/>
          </p:cNvSpPr>
          <p:nvPr/>
        </p:nvSpPr>
        <p:spPr>
          <a:xfrm>
            <a:off x="2809736" y="594141"/>
            <a:ext cx="9132848" cy="125757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Tomēr kopumā Latvijai ir labas iespējas izmantot Rietumvalstu pieredzi vides aizsardzības sistēmas pilnveidošanā un sabiedrības attīstības plānošanā, ņemot vērā risinājumus par ietekmes uz vidi samazināšanu</a:t>
            </a:r>
            <a:endParaRPr lang="lv-LV" sz="2400" b="1" dirty="0" smtClean="0"/>
          </a:p>
        </p:txBody>
      </p:sp>
      <p:sp>
        <p:nvSpPr>
          <p:cNvPr id="5" name="Rounded Rectangle 4"/>
          <p:cNvSpPr/>
          <p:nvPr/>
        </p:nvSpPr>
        <p:spPr>
          <a:xfrm>
            <a:off x="6272892" y="2228231"/>
            <a:ext cx="4265568" cy="94114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Diemžēl pastāv virkne šķēršļu ilgtspējīgas attīstības īstenošanai Latvijā:</a:t>
            </a:r>
          </a:p>
        </p:txBody>
      </p:sp>
      <p:sp>
        <p:nvSpPr>
          <p:cNvPr id="7" name="Rounded Rectangle 6"/>
          <p:cNvSpPr/>
          <p:nvPr/>
        </p:nvSpPr>
        <p:spPr>
          <a:xfrm>
            <a:off x="4994910" y="3484362"/>
            <a:ext cx="3417570" cy="63385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Orientācija uz Rietumvalstīs pastāvošo patēriņa modeli</a:t>
            </a:r>
          </a:p>
        </p:txBody>
      </p:sp>
      <p:sp>
        <p:nvSpPr>
          <p:cNvPr id="8" name="Rounded Rectangle 7"/>
          <p:cNvSpPr/>
          <p:nvPr/>
        </p:nvSpPr>
        <p:spPr>
          <a:xfrm>
            <a:off x="4994910" y="4444638"/>
            <a:ext cx="3417571" cy="63385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Demokrātisku tradīciju trūkums sabiedrībā</a:t>
            </a:r>
          </a:p>
        </p:txBody>
      </p:sp>
      <p:sp>
        <p:nvSpPr>
          <p:cNvPr id="9" name="Rounded Rectangle 8"/>
          <p:cNvSpPr/>
          <p:nvPr/>
        </p:nvSpPr>
        <p:spPr>
          <a:xfrm>
            <a:off x="4994910" y="5456802"/>
            <a:ext cx="3417570" cy="63385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Nesakārtota likumdošana un ierobežoti finanšu resursi</a:t>
            </a:r>
          </a:p>
        </p:txBody>
      </p:sp>
      <p:sp>
        <p:nvSpPr>
          <p:cNvPr id="10" name="Rounded Rectangle 9"/>
          <p:cNvSpPr/>
          <p:nvPr/>
        </p:nvSpPr>
        <p:spPr>
          <a:xfrm>
            <a:off x="8845196" y="3752461"/>
            <a:ext cx="3087725" cy="63385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Zems vides un sabiedrības problēmu izpratnes līmenis</a:t>
            </a:r>
          </a:p>
        </p:txBody>
      </p:sp>
      <p:sp>
        <p:nvSpPr>
          <p:cNvPr id="11" name="Rounded Rectangle 10"/>
          <p:cNvSpPr/>
          <p:nvPr/>
        </p:nvSpPr>
        <p:spPr>
          <a:xfrm>
            <a:off x="8856625" y="4771324"/>
            <a:ext cx="3087725" cy="63385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Zināšanu trūkums par ilgtspējīgu attīstību</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586578" y="478812"/>
            <a:ext cx="7018843" cy="85359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Latvijā ir izstrādāta un Saeimā apstiprināta (03.06.2010.) </a:t>
            </a:r>
            <a:r>
              <a:rPr lang="lv-LV" sz="2400" b="1" dirty="0"/>
              <a:t>Latvijas ilgtspējīgas attīstības </a:t>
            </a:r>
            <a:r>
              <a:rPr lang="lv-LV" sz="2400" b="1" dirty="0" smtClean="0"/>
              <a:t>stratēģija</a:t>
            </a:r>
          </a:p>
        </p:txBody>
      </p:sp>
      <p:sp>
        <p:nvSpPr>
          <p:cNvPr id="5" name="Rounded Rectangle 4"/>
          <p:cNvSpPr/>
          <p:nvPr/>
        </p:nvSpPr>
        <p:spPr>
          <a:xfrm>
            <a:off x="1018904" y="2862075"/>
            <a:ext cx="4713514" cy="69311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2030. gadā Latvija būs plaukstoša aktīvu un atbildīgu pilsoņu valsts</a:t>
            </a:r>
          </a:p>
        </p:txBody>
      </p:sp>
      <p:sp>
        <p:nvSpPr>
          <p:cNvPr id="7" name="Title 1"/>
          <p:cNvSpPr txBox="1">
            <a:spLocks/>
          </p:cNvSpPr>
          <p:nvPr/>
        </p:nvSpPr>
        <p:spPr>
          <a:xfrm>
            <a:off x="1018903" y="1536776"/>
            <a:ext cx="10175966" cy="110192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Stratēģijas </a:t>
            </a:r>
            <a:r>
              <a:rPr lang="lv-LV" sz="2400" dirty="0"/>
              <a:t>pamatmērķi ir laimīgs cilvēks labklājības valstī, ilgtspējīgs un veselīgs dzīvesveids, radoša, iecietīga un toleranta sabiedrība, sadarbībā radīta konkurētspēja un valsts kā uzticams partneris</a:t>
            </a:r>
            <a:endParaRPr lang="lv-LV" sz="2400" b="1" dirty="0" smtClean="0"/>
          </a:p>
        </p:txBody>
      </p:sp>
      <p:sp>
        <p:nvSpPr>
          <p:cNvPr id="8" name="Rounded Rectangle 7"/>
          <p:cNvSpPr/>
          <p:nvPr/>
        </p:nvSpPr>
        <p:spPr>
          <a:xfrm>
            <a:off x="1018903" y="3659931"/>
            <a:ext cx="4713514" cy="69311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Ikviens varēs justies drošs un piederīgs Latvijai, šeit katrs varēs īstenot savus mērķus</a:t>
            </a:r>
          </a:p>
        </p:txBody>
      </p:sp>
      <p:sp>
        <p:nvSpPr>
          <p:cNvPr id="9" name="Rounded Rectangle 8"/>
          <p:cNvSpPr/>
          <p:nvPr/>
        </p:nvSpPr>
        <p:spPr>
          <a:xfrm>
            <a:off x="1018903" y="4457787"/>
            <a:ext cx="4713514" cy="134421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Nācijas stiprums sakņosies mantotajās, iepazītajās un jaunradītajās kultūras un garīgajās vērtībās, latviešu valodas bagātībā un citu </a:t>
            </a:r>
            <a:r>
              <a:rPr lang="lv-LV" b="1" dirty="0" smtClean="0">
                <a:solidFill>
                  <a:schemeClr val="tx1"/>
                </a:solidFill>
              </a:rPr>
              <a:t>valodu zināšanās</a:t>
            </a:r>
            <a:endParaRPr lang="lv-LV" b="1" dirty="0">
              <a:solidFill>
                <a:schemeClr val="tx1"/>
              </a:solidFill>
            </a:endParaRPr>
          </a:p>
        </p:txBody>
      </p:sp>
      <p:sp>
        <p:nvSpPr>
          <p:cNvPr id="10" name="Rounded Rectangle 9"/>
          <p:cNvSpPr/>
          <p:nvPr/>
        </p:nvSpPr>
        <p:spPr>
          <a:xfrm>
            <a:off x="6481355" y="2862075"/>
            <a:ext cx="4713514" cy="124073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Tas vienos sabiedrību jaunu, daudzveidīgu un neatkārtojamu vērtību radīšanai ekonomikā, zinātnē un kultūrā, kuras novērtēs, pazīs un cienīs arī ārpus Latvijas</a:t>
            </a:r>
          </a:p>
        </p:txBody>
      </p:sp>
      <p:sp>
        <p:nvSpPr>
          <p:cNvPr id="11" name="Rounded Rectangle 10"/>
          <p:cNvSpPr/>
          <p:nvPr/>
        </p:nvSpPr>
        <p:spPr>
          <a:xfrm>
            <a:off x="6481355" y="4259290"/>
            <a:ext cx="4713514" cy="69311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Rīga būs nozīmīgs kultūras, tūrisma un biznesa centrs Eiropā</a:t>
            </a:r>
          </a:p>
        </p:txBody>
      </p:sp>
      <p:sp>
        <p:nvSpPr>
          <p:cNvPr id="12" name="Rounded Rectangle 11"/>
          <p:cNvSpPr/>
          <p:nvPr/>
        </p:nvSpPr>
        <p:spPr>
          <a:xfrm>
            <a:off x="6481355" y="5108887"/>
            <a:ext cx="4713514" cy="69311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Pilsētu un lauku partnerība nodrošinās augstu dzīves kvalitāti visā Latvijas teritorijā</a:t>
            </a:r>
          </a:p>
        </p:txBody>
      </p:sp>
      <p:sp>
        <p:nvSpPr>
          <p:cNvPr id="13" name="Rounded Rectangle 12"/>
          <p:cNvSpPr/>
          <p:nvPr/>
        </p:nvSpPr>
        <p:spPr>
          <a:xfrm>
            <a:off x="1008017" y="5906743"/>
            <a:ext cx="10175966" cy="69311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Latvija – mūsu mājas – zaļa un sakopta, radoša un ērti sasniedzama vieta pasaules telpā, par kuras ilgtspējīgu attīstību mēs esam atbildīgi nākamo paaudžu priekšā</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762716" y="478811"/>
            <a:ext cx="2241481" cy="7944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3631828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77827" name="Rectangle 3"/>
          <p:cNvSpPr>
            <a:spLocks noChangeArrowheads="1"/>
          </p:cNvSpPr>
          <p:nvPr/>
        </p:nvSpPr>
        <p:spPr bwMode="auto">
          <a:xfrm>
            <a:off x="6042207" y="6402295"/>
            <a:ext cx="290464" cy="24622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lv-LV"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lv-LV" sz="10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2" name="Group 1"/>
          <p:cNvGrpSpPr/>
          <p:nvPr/>
        </p:nvGrpSpPr>
        <p:grpSpPr>
          <a:xfrm>
            <a:off x="422910" y="381656"/>
            <a:ext cx="5580000" cy="6111185"/>
            <a:chOff x="308610" y="530246"/>
            <a:chExt cx="5580000" cy="6111185"/>
          </a:xfrm>
        </p:grpSpPr>
        <p:sp>
          <p:nvSpPr>
            <p:cNvPr id="5" name="Rectangle 4"/>
            <p:cNvSpPr/>
            <p:nvPr/>
          </p:nvSpPr>
          <p:spPr>
            <a:xfrm>
              <a:off x="308610" y="6056656"/>
              <a:ext cx="5580000" cy="584775"/>
            </a:xfrm>
            <a:prstGeom prst="rect">
              <a:avLst/>
            </a:prstGeom>
            <a:solidFill>
              <a:schemeClr val="bg1"/>
            </a:solidFill>
          </p:spPr>
          <p:txBody>
            <a:bodyPr wrap="square">
              <a:spAutoFit/>
            </a:bodyPr>
            <a:lstStyle/>
            <a:p>
              <a:pPr algn="r"/>
              <a:endParaRPr lang="lv-LV" sz="1600" b="1" dirty="0" smtClean="0"/>
            </a:p>
            <a:p>
              <a:pPr algn="r"/>
              <a:r>
                <a:rPr lang="lv-LV" sz="1600" b="1" dirty="0" smtClean="0"/>
                <a:t>Latvijas </a:t>
              </a:r>
              <a:r>
                <a:rPr lang="lv-LV" sz="1600" b="1" dirty="0"/>
                <a:t>attīstības centri un funkcionālie tīkli</a:t>
              </a:r>
            </a:p>
          </p:txBody>
        </p:sp>
        <p:pic>
          <p:nvPicPr>
            <p:cNvPr id="9218" name="Picture 2" descr="http://titania.saeima.lv/C2257356003E5465/259C22C9CF2A378AC2257737004D3E55/$file/image09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8610" y="530246"/>
              <a:ext cx="5578929" cy="5797508"/>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22530" name="Picture 2" descr="http://profizgl.lu.lv/pluginfile.php/31702/mod_book/chapter/4473/vides_zinibas/Sagatavotie_materiali/Vides_zinibas/14.11._att.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709852" y="417988"/>
            <a:ext cx="4725227" cy="6022023"/>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s://upload.wikimedia.org/wikipedia/commons/3/3c/Latvijas_novadi_(kr%C4%81s%C4%81s).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80256" y="2127184"/>
            <a:ext cx="7611744" cy="450221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1"/>
          <p:cNvSpPr txBox="1">
            <a:spLocks noChangeAspect="1"/>
          </p:cNvSpPr>
          <p:nvPr/>
        </p:nvSpPr>
        <p:spPr>
          <a:xfrm>
            <a:off x="2890158" y="335782"/>
            <a:ext cx="6417152" cy="1412377"/>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600" dirty="0"/>
              <a:t>PAŠVALDĪBAS UN ILGTSPĒJĪGA </a:t>
            </a:r>
            <a:r>
              <a:rPr lang="lv-LV" sz="3600" dirty="0" smtClean="0"/>
              <a:t>ATTĪSTĪBA</a:t>
            </a:r>
            <a:endParaRPr lang="lv-LV" sz="3600" dirty="0"/>
          </a:p>
        </p:txBody>
      </p:sp>
      <p:sp>
        <p:nvSpPr>
          <p:cNvPr id="6" name="Title 1"/>
          <p:cNvSpPr txBox="1">
            <a:spLocks/>
          </p:cNvSpPr>
          <p:nvPr/>
        </p:nvSpPr>
        <p:spPr>
          <a:xfrm>
            <a:off x="304061" y="1917976"/>
            <a:ext cx="4296816" cy="151102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Latvijā darbojas 119 pašvaldības – 110 novadi </a:t>
            </a:r>
            <a:r>
              <a:rPr lang="lv-LV" sz="2400" dirty="0" smtClean="0"/>
              <a:t>(ap 520 </a:t>
            </a:r>
            <a:r>
              <a:rPr lang="lv-LV" sz="2400" dirty="0"/>
              <a:t>pagasti) un </a:t>
            </a:r>
            <a:r>
              <a:rPr lang="lv-LV" sz="2400" b="1" dirty="0" smtClean="0"/>
              <a:t>9 </a:t>
            </a:r>
            <a:r>
              <a:rPr lang="lv-LV" sz="2400" b="1" dirty="0"/>
              <a:t>republikas pilsētas</a:t>
            </a:r>
            <a:r>
              <a:rPr lang="lv-LV" sz="2400" dirty="0" smtClean="0"/>
              <a:t>:</a:t>
            </a:r>
          </a:p>
        </p:txBody>
      </p:sp>
      <p:sp>
        <p:nvSpPr>
          <p:cNvPr id="10" name="Rounded Rectangle 9"/>
          <p:cNvSpPr/>
          <p:nvPr/>
        </p:nvSpPr>
        <p:spPr>
          <a:xfrm>
            <a:off x="127684" y="3226524"/>
            <a:ext cx="4637315" cy="114953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Rīga, Jūrmala, Valmiera, Liepāja, Ventspils, Rēzekne, Daugavpils, Jēkabpils </a:t>
            </a:r>
            <a:endParaRPr lang="lv-LV" b="1" dirty="0" smtClean="0">
              <a:solidFill>
                <a:schemeClr val="tx1"/>
              </a:solidFill>
            </a:endParaRPr>
          </a:p>
          <a:p>
            <a:pPr algn="ctr"/>
            <a:r>
              <a:rPr lang="lv-LV" b="1" dirty="0" smtClean="0">
                <a:solidFill>
                  <a:schemeClr val="tx1"/>
                </a:solidFill>
              </a:rPr>
              <a:t>un </a:t>
            </a:r>
            <a:r>
              <a:rPr lang="lv-LV" b="1" dirty="0">
                <a:solidFill>
                  <a:schemeClr val="tx1"/>
                </a:solidFill>
              </a:rPr>
              <a:t>Jelgava</a:t>
            </a:r>
          </a:p>
        </p:txBody>
      </p:sp>
    </p:spTree>
    <p:extLst>
      <p:ext uri="{BB962C8B-B14F-4D97-AF65-F5344CB8AC3E}">
        <p14:creationId xmlns:p14="http://schemas.microsoft.com/office/powerpoint/2010/main" xmlns="" val="31892092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16132" y="1100221"/>
            <a:ext cx="10959736" cy="121990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Vietējā pašvaldība </a:t>
            </a:r>
            <a:r>
              <a:rPr lang="lv-LV" sz="2400" dirty="0"/>
              <a:t>veido un uztur ekonomisko, sociālo un vides infrastruktūru, pārrauga plānošanas procesu, nosaka vides politiku pašvaldībā, kā arī atbalsta </a:t>
            </a:r>
            <a:endParaRPr lang="lv-LV" sz="2400" dirty="0" smtClean="0"/>
          </a:p>
          <a:p>
            <a:pPr algn="ctr"/>
            <a:r>
              <a:rPr lang="lv-LV" sz="2400" dirty="0" smtClean="0"/>
              <a:t>nacionālās </a:t>
            </a:r>
            <a:r>
              <a:rPr lang="lv-LV" sz="2400" dirty="0"/>
              <a:t>vides politikas īstenošanu</a:t>
            </a:r>
            <a:endParaRPr lang="lv-LV" sz="2400" dirty="0" smtClean="0"/>
          </a:p>
        </p:txBody>
      </p:sp>
      <p:sp>
        <p:nvSpPr>
          <p:cNvPr id="3" name="Rounded Rectangle 2"/>
          <p:cNvSpPr/>
          <p:nvPr/>
        </p:nvSpPr>
        <p:spPr>
          <a:xfrm>
            <a:off x="3801291" y="2701480"/>
            <a:ext cx="8134375" cy="11520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Daudzu ANO dokumentā «</a:t>
            </a:r>
            <a:r>
              <a:rPr lang="lv-LV" b="1" dirty="0" err="1" smtClean="0">
                <a:solidFill>
                  <a:schemeClr val="tx1"/>
                </a:solidFill>
              </a:rPr>
              <a:t>Agenda</a:t>
            </a:r>
            <a:r>
              <a:rPr lang="lv-LV" b="1" dirty="0" smtClean="0">
                <a:solidFill>
                  <a:schemeClr val="tx1"/>
                </a:solidFill>
              </a:rPr>
              <a:t> 21» </a:t>
            </a:r>
            <a:r>
              <a:rPr lang="lv-LV" b="1" dirty="0">
                <a:solidFill>
                  <a:schemeClr val="tx1"/>
                </a:solidFill>
              </a:rPr>
              <a:t>minēto problēmu un risinājumu saknes ir meklējamas pašvaldību līmenī, tieši tāpēc pašvaldībām savi attīstības plāni ir jāizstrādā, balstoties uz ilgtspējīgas attīstības </a:t>
            </a:r>
            <a:r>
              <a:rPr lang="lv-LV" b="1" dirty="0" smtClean="0">
                <a:solidFill>
                  <a:schemeClr val="tx1"/>
                </a:solidFill>
              </a:rPr>
              <a:t>principiem</a:t>
            </a:r>
            <a:endParaRPr lang="lv-LV" b="1" dirty="0">
              <a:solidFill>
                <a:schemeClr val="tx1"/>
              </a:solidFill>
            </a:endParaRPr>
          </a:p>
        </p:txBody>
      </p:sp>
      <p:pic>
        <p:nvPicPr>
          <p:cNvPr id="2050" name="Picture 1" descr="File:Agenda 21 Cover.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49087" y="3025635"/>
            <a:ext cx="2364376" cy="30716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ounded Rectangle 4"/>
          <p:cNvSpPr/>
          <p:nvPr/>
        </p:nvSpPr>
        <p:spPr>
          <a:xfrm>
            <a:off x="3801290" y="4094853"/>
            <a:ext cx="8134375" cy="109110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a:t>
            </a:r>
            <a:r>
              <a:rPr lang="lv-LV" b="1" dirty="0" err="1" smtClean="0">
                <a:solidFill>
                  <a:schemeClr val="tx1"/>
                </a:solidFill>
              </a:rPr>
              <a:t>Agenda</a:t>
            </a:r>
            <a:r>
              <a:rPr lang="lv-LV" b="1" dirty="0" smtClean="0">
                <a:solidFill>
                  <a:schemeClr val="tx1"/>
                </a:solidFill>
              </a:rPr>
              <a:t> 21» </a:t>
            </a:r>
            <a:r>
              <a:rPr lang="lv-LV" b="1" dirty="0">
                <a:solidFill>
                  <a:schemeClr val="tx1"/>
                </a:solidFill>
              </a:rPr>
              <a:t>mērķis ir iesaistīt gan pašvaldības iedzīvotājus, gan dažādas intereses pārstāvošas sabiedrības grupas, kā arī </a:t>
            </a:r>
            <a:r>
              <a:rPr lang="lv-LV" b="1" dirty="0" err="1">
                <a:solidFill>
                  <a:schemeClr val="tx1"/>
                </a:solidFill>
              </a:rPr>
              <a:t>komercuzņēmējus</a:t>
            </a:r>
            <a:r>
              <a:rPr lang="lv-LV" b="1" dirty="0">
                <a:solidFill>
                  <a:schemeClr val="tx1"/>
                </a:solidFill>
              </a:rPr>
              <a:t> </a:t>
            </a:r>
            <a:endParaRPr lang="lv-LV" b="1" dirty="0" smtClean="0">
              <a:solidFill>
                <a:schemeClr val="tx1"/>
              </a:solidFill>
            </a:endParaRPr>
          </a:p>
          <a:p>
            <a:pPr algn="ctr"/>
            <a:r>
              <a:rPr lang="lv-LV" b="1" dirty="0" smtClean="0">
                <a:solidFill>
                  <a:schemeClr val="tx1"/>
                </a:solidFill>
              </a:rPr>
              <a:t>kopējā </a:t>
            </a:r>
            <a:r>
              <a:rPr lang="lv-LV" b="1" dirty="0">
                <a:solidFill>
                  <a:schemeClr val="tx1"/>
                </a:solidFill>
              </a:rPr>
              <a:t>attīstības procesā</a:t>
            </a:r>
          </a:p>
        </p:txBody>
      </p:sp>
      <p:sp>
        <p:nvSpPr>
          <p:cNvPr id="6" name="Rounded Rectangle 5"/>
          <p:cNvSpPr/>
          <p:nvPr/>
        </p:nvSpPr>
        <p:spPr>
          <a:xfrm>
            <a:off x="3801289" y="5427265"/>
            <a:ext cx="8134375" cy="109110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Pirmās pašvaldības, kuras Latvijā izrādīja iniciatīvu saistībā ar vietējo </a:t>
            </a:r>
            <a:r>
              <a:rPr lang="lv-LV" b="1" dirty="0" smtClean="0">
                <a:solidFill>
                  <a:schemeClr val="tx1"/>
                </a:solidFill>
              </a:rPr>
              <a:t>«</a:t>
            </a:r>
            <a:r>
              <a:rPr lang="lv-LV" b="1" dirty="0" err="1" smtClean="0">
                <a:solidFill>
                  <a:schemeClr val="tx1"/>
                </a:solidFill>
              </a:rPr>
              <a:t>Agenda</a:t>
            </a:r>
            <a:r>
              <a:rPr lang="lv-LV" b="1" dirty="0" smtClean="0">
                <a:solidFill>
                  <a:schemeClr val="tx1"/>
                </a:solidFill>
              </a:rPr>
              <a:t> 21», </a:t>
            </a:r>
            <a:r>
              <a:rPr lang="lv-LV" b="1" dirty="0">
                <a:solidFill>
                  <a:schemeClr val="tx1"/>
                </a:solidFill>
              </a:rPr>
              <a:t>bija Jūrmala, Jelgava, vēlākā posmā tām pievienojās Talsi, Cēsis, Rēzekne, </a:t>
            </a:r>
            <a:endParaRPr lang="lv-LV" b="1" dirty="0" smtClean="0">
              <a:solidFill>
                <a:schemeClr val="tx1"/>
              </a:solidFill>
            </a:endParaRPr>
          </a:p>
          <a:p>
            <a:pPr algn="ctr"/>
            <a:r>
              <a:rPr lang="lv-LV" b="1" dirty="0" smtClean="0">
                <a:solidFill>
                  <a:schemeClr val="tx1"/>
                </a:solidFill>
              </a:rPr>
              <a:t>Rūjiena</a:t>
            </a:r>
            <a:r>
              <a:rPr lang="lv-LV" b="1" dirty="0">
                <a:solidFill>
                  <a:schemeClr val="tx1"/>
                </a:solidFill>
              </a:rPr>
              <a:t>, Rīga, Ventspils, Kuldīga, kā arī daži pagasti</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400992" y="629837"/>
            <a:ext cx="9390017" cy="111895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Vietējās pašvaldības ir apņēmušās ievērot labas un ilgtspējīgas pārvaldības principus gan pilsētu, ciematu un lauku teritorijās</a:t>
            </a:r>
            <a:endParaRPr lang="lv-LV" sz="2400" dirty="0" smtClean="0"/>
          </a:p>
        </p:txBody>
      </p:sp>
      <p:sp>
        <p:nvSpPr>
          <p:cNvPr id="4" name="Rounded Rectangle 3"/>
          <p:cNvSpPr/>
          <p:nvPr/>
        </p:nvSpPr>
        <p:spPr>
          <a:xfrm>
            <a:off x="2562496" y="1615343"/>
            <a:ext cx="7067007" cy="11520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Tas ir nopietns pamats stratēģiskai plānošanai un ilgtspējīgai vietējai ekonomikai, orientējoties uz efektīvu, bet vienlaicīgi atbildīgu </a:t>
            </a:r>
            <a:endParaRPr lang="lv-LV" b="1" dirty="0" smtClean="0">
              <a:solidFill>
                <a:schemeClr val="tx1"/>
              </a:solidFill>
            </a:endParaRPr>
          </a:p>
          <a:p>
            <a:pPr algn="ctr"/>
            <a:r>
              <a:rPr lang="lv-LV" b="1" dirty="0" smtClean="0">
                <a:solidFill>
                  <a:schemeClr val="tx1"/>
                </a:solidFill>
              </a:rPr>
              <a:t>vietējo </a:t>
            </a:r>
            <a:r>
              <a:rPr lang="lv-LV" b="1" dirty="0">
                <a:solidFill>
                  <a:schemeClr val="tx1"/>
                </a:solidFill>
              </a:rPr>
              <a:t>resursu izmantošanu</a:t>
            </a:r>
          </a:p>
        </p:txBody>
      </p:sp>
      <p:sp>
        <p:nvSpPr>
          <p:cNvPr id="5" name="Rounded Rectangle 4"/>
          <p:cNvSpPr/>
          <p:nvPr/>
        </p:nvSpPr>
        <p:spPr>
          <a:xfrm>
            <a:off x="415834" y="3174552"/>
            <a:ext cx="7067007" cy="120244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Latvijā </a:t>
            </a:r>
            <a:r>
              <a:rPr lang="lv-LV" b="1" dirty="0">
                <a:solidFill>
                  <a:schemeClr val="tx1"/>
                </a:solidFill>
              </a:rPr>
              <a:t>viens no galvenajiem uzdevumiem būtu mazināt sociālās drošības sistēmas nevienlīdzību atražojošās darbības un pavērst tās nevienlīdzību kompensējošā </a:t>
            </a:r>
            <a:r>
              <a:rPr lang="lv-LV" b="1" dirty="0" smtClean="0">
                <a:solidFill>
                  <a:schemeClr val="tx1"/>
                </a:solidFill>
              </a:rPr>
              <a:t>virzienā</a:t>
            </a:r>
            <a:endParaRPr lang="lv-LV" b="1" dirty="0">
              <a:solidFill>
                <a:schemeClr val="tx1"/>
              </a:solidFill>
            </a:endParaRPr>
          </a:p>
        </p:txBody>
      </p:sp>
      <p:sp>
        <p:nvSpPr>
          <p:cNvPr id="6" name="Rounded Rectangle 5"/>
          <p:cNvSpPr/>
          <p:nvPr/>
        </p:nvSpPr>
        <p:spPr>
          <a:xfrm>
            <a:off x="415833" y="4640448"/>
            <a:ext cx="7067007" cy="108421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Lai </a:t>
            </a:r>
            <a:r>
              <a:rPr lang="lv-LV" b="1" dirty="0">
                <a:solidFill>
                  <a:schemeClr val="tx1"/>
                </a:solidFill>
              </a:rPr>
              <a:t>samazinātu ienākumu nevienlīdzību, ievērojami jāsamazina nodokļu slogs zemo algu saņēmējiem vai arī jāratificē Eiropas Sociālās hartas punkts par taisnīgu darba samaksu</a:t>
            </a:r>
          </a:p>
        </p:txBody>
      </p:sp>
      <p:pic>
        <p:nvPicPr>
          <p:cNvPr id="26626" name="Picture 2" descr="https://encrypted-tbn2.gstatic.com/images?q=tbn:ANd9GcRPtSpcGcGaKGUbsR9_Ovi9qRA8rvZzLA4zvlODwHq7SM4nHpPXl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105503" y="3174276"/>
            <a:ext cx="2989760" cy="298976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96204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http://www.daba.gov.lv/upload/Image/Ilustracijas/IL_head_ZBR.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4997" y="2171020"/>
            <a:ext cx="4762500" cy="1143001"/>
          </a:xfrm>
          <a:prstGeom prst="rect">
            <a:avLst/>
          </a:prstGeom>
          <a:noFill/>
          <a:extLst>
            <a:ext uri="{909E8E84-426E-40DD-AFC4-6F175D3DCCD1}">
              <a14:hiddenFill xmlns:a14="http://schemas.microsoft.com/office/drawing/2010/main" xmlns="">
                <a:solidFill>
                  <a:srgbClr val="FFFFFF"/>
                </a:solidFill>
              </a14:hiddenFill>
            </a:ext>
          </a:extLst>
        </p:spPr>
      </p:pic>
      <p:pic>
        <p:nvPicPr>
          <p:cNvPr id="28674" name="Picture 2" descr="http://www.saulkrasti.lv/images/stories/Dome/Foto/Eiro_Velo_13_Vidzemes_piekraste.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542117" y="3429000"/>
            <a:ext cx="4770942" cy="3180628"/>
          </a:xfrm>
          <a:prstGeom prst="rect">
            <a:avLst/>
          </a:prstGeom>
          <a:noFill/>
          <a:extLst>
            <a:ext uri="{909E8E84-426E-40DD-AFC4-6F175D3DCCD1}">
              <a14:hiddenFill xmlns:a14="http://schemas.microsoft.com/office/drawing/2010/main" xmlns="">
                <a:solidFill>
                  <a:srgbClr val="FFFFFF"/>
                </a:solidFill>
              </a14:hiddenFill>
            </a:ext>
          </a:extLst>
        </p:spPr>
      </p:pic>
      <p:pic>
        <p:nvPicPr>
          <p:cNvPr id="3080" name="Picture 8" descr="https://encrypted-tbn0.gstatic.com/images?q=tbn:ANd9GcQcNsnAKg9Hb7VNve0pDH7Wc5lAgrZR2hFuRSih_Gg81o5Yw_sx9w"/>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227019" y="5128867"/>
            <a:ext cx="2157452" cy="1480761"/>
          </a:xfrm>
          <a:prstGeom prst="rect">
            <a:avLst/>
          </a:prstGeom>
          <a:noFill/>
          <a:extLst>
            <a:ext uri="{909E8E84-426E-40DD-AFC4-6F175D3DCCD1}">
              <a14:hiddenFill xmlns:a14="http://schemas.microsoft.com/office/drawing/2010/main" xmlns="">
                <a:solidFill>
                  <a:srgbClr val="FFFFFF"/>
                </a:solidFill>
              </a14:hiddenFill>
            </a:ext>
          </a:extLst>
        </p:spPr>
      </p:pic>
      <p:pic>
        <p:nvPicPr>
          <p:cNvPr id="3084" name="Picture 12" descr="http://klasika.lsm.lv/public/assets/media/1/0/mlarge_aed2fdc1.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451310" y="902348"/>
            <a:ext cx="4487696" cy="2991797"/>
          </a:xfrm>
          <a:prstGeom prst="rect">
            <a:avLst/>
          </a:prstGeom>
          <a:noFill/>
          <a:extLst>
            <a:ext uri="{909E8E84-426E-40DD-AFC4-6F175D3DCCD1}">
              <a14:hiddenFill xmlns:a14="http://schemas.microsoft.com/office/drawing/2010/main" xmlns="">
                <a:solidFill>
                  <a:srgbClr val="FFFFFF"/>
                </a:solidFill>
              </a14:hiddenFill>
            </a:ext>
          </a:extLst>
        </p:spPr>
      </p:pic>
      <p:pic>
        <p:nvPicPr>
          <p:cNvPr id="3082" name="Picture 10" descr="http://jauna.vidzeme.lv/upload/kartes.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946521" y="3290207"/>
            <a:ext cx="2160592" cy="1629299"/>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http://www.vidzeme.lv/upload/images/Citu_zinas/info_attistibas_dokumenti.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15078" y="3717067"/>
            <a:ext cx="3876226" cy="2892561"/>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1"/>
          <p:cNvSpPr txBox="1">
            <a:spLocks noChangeAspect="1"/>
          </p:cNvSpPr>
          <p:nvPr/>
        </p:nvSpPr>
        <p:spPr>
          <a:xfrm>
            <a:off x="4090851" y="542612"/>
            <a:ext cx="4010297" cy="1412377"/>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600" b="1" dirty="0" smtClean="0"/>
              <a:t>VIDZEME</a:t>
            </a:r>
            <a:endParaRPr lang="lv-LV" sz="3600" b="1" dirty="0"/>
          </a:p>
        </p:txBody>
      </p:sp>
      <p:pic>
        <p:nvPicPr>
          <p:cNvPr id="28678" name="Picture 6" descr="http://www.petroglifi.lv/ban0.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511347" y="2156505"/>
            <a:ext cx="1075956" cy="115819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091943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0" name="Picture 14" descr="https://encrypted-tbn2.gstatic.com/images?q=tbn:ANd9GcQG9XgTVyc6NXAXh7kDzmsU2rHXwa9NNgTxnKyt3SM9UUkEOBdc"/>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91223" y="4736487"/>
            <a:ext cx="2295525" cy="1990725"/>
          </a:xfrm>
          <a:prstGeom prst="rect">
            <a:avLst/>
          </a:prstGeom>
          <a:noFill/>
          <a:extLst>
            <a:ext uri="{909E8E84-426E-40DD-AFC4-6F175D3DCCD1}">
              <a14:hiddenFill xmlns:a14="http://schemas.microsoft.com/office/drawing/2010/main" xmlns="">
                <a:solidFill>
                  <a:srgbClr val="FFFFFF"/>
                </a:solidFill>
              </a14:hiddenFill>
            </a:ext>
          </a:extLst>
        </p:spPr>
      </p:pic>
      <p:pic>
        <p:nvPicPr>
          <p:cNvPr id="4108" name="Picture 12" descr="http://www.zemgalei.lv/fetch_59725.jpg&amp;orig=tru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3391" y="906767"/>
            <a:ext cx="3172774" cy="2387843"/>
          </a:xfrm>
          <a:prstGeom prst="rect">
            <a:avLst/>
          </a:prstGeom>
          <a:noFill/>
          <a:extLst>
            <a:ext uri="{909E8E84-426E-40DD-AFC4-6F175D3DCCD1}">
              <a14:hiddenFill xmlns:a14="http://schemas.microsoft.com/office/drawing/2010/main" xmlns="">
                <a:solidFill>
                  <a:srgbClr val="FFFFFF"/>
                </a:solidFill>
              </a14:hiddenFill>
            </a:ext>
          </a:extLst>
        </p:spPr>
      </p:pic>
      <p:pic>
        <p:nvPicPr>
          <p:cNvPr id="4104" name="Picture 8" descr="http://image.slidesharecdn.com/20141217iasapd-141217040239-conversion-gate02/95/zemgales-ilgtspjgas-attstbas-stratija-2030-zemgales-attstbas-programma-2020-4-638.jpg?cb=141878899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505972" y="3314244"/>
            <a:ext cx="4545874" cy="3412968"/>
          </a:xfrm>
          <a:prstGeom prst="rect">
            <a:avLst/>
          </a:prstGeom>
          <a:noFill/>
          <a:extLst>
            <a:ext uri="{909E8E84-426E-40DD-AFC4-6F175D3DCCD1}">
              <a14:hiddenFill xmlns:a14="http://schemas.microsoft.com/office/drawing/2010/main" xmlns="">
                <a:solidFill>
                  <a:srgbClr val="FFFFFF"/>
                </a:solidFill>
              </a14:hiddenFill>
            </a:ext>
          </a:extLst>
        </p:spPr>
      </p:pic>
      <p:pic>
        <p:nvPicPr>
          <p:cNvPr id="4102" name="Picture 6" descr="http://image.slidesharecdn.com/20141217iasapd-141217040239-conversion-gate02/95/zemgales-ilgtspjgas-attstbas-stratija-2030-zemgales-attstbas-programma-2020-3-638.jpg?cb=141878899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40153" y="3399853"/>
            <a:ext cx="4431847" cy="3327359"/>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http://image.slidesharecdn.com/20141217iasapd-141217040239-conversion-gate02/95/zemgales-ilgtspjgas-attstbas-stratija-2030-zemgales-attstbas-programma-2020-1-638.jpg?cb=141878899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326768" y="2100689"/>
            <a:ext cx="3538463" cy="265662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noChangeAspect="1"/>
          </p:cNvSpPr>
          <p:nvPr/>
        </p:nvSpPr>
        <p:spPr>
          <a:xfrm>
            <a:off x="4090851" y="542612"/>
            <a:ext cx="4010297" cy="1412377"/>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600" b="1" dirty="0" smtClean="0"/>
              <a:t>ZEMGALE</a:t>
            </a:r>
            <a:endParaRPr lang="lv-LV" sz="3600" b="1" dirty="0"/>
          </a:p>
        </p:txBody>
      </p:sp>
      <p:pic>
        <p:nvPicPr>
          <p:cNvPr id="4106" name="Picture 10" descr="http://www.aizkraukle.lv/upload/zinas/untitled-1.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8475834" y="1321081"/>
            <a:ext cx="3166919" cy="174869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793439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4" name="Picture 14" descr="http://g2.delphi.lv/images/pix/520x315/ai7yWZj9D5g/gors-43436449.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5024" y="1089241"/>
            <a:ext cx="4366894" cy="2645331"/>
          </a:xfrm>
          <a:prstGeom prst="rect">
            <a:avLst/>
          </a:prstGeom>
          <a:noFill/>
          <a:extLst>
            <a:ext uri="{909E8E84-426E-40DD-AFC4-6F175D3DCCD1}">
              <a14:hiddenFill xmlns:a14="http://schemas.microsoft.com/office/drawing/2010/main" xmlns="">
                <a:solidFill>
                  <a:srgbClr val="FFFFFF"/>
                </a:solidFill>
              </a14:hiddenFill>
            </a:ext>
          </a:extLst>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13863" y="4281254"/>
            <a:ext cx="5534436" cy="2391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noChangeAspect="1"/>
          </p:cNvSpPr>
          <p:nvPr/>
        </p:nvSpPr>
        <p:spPr>
          <a:xfrm>
            <a:off x="4090851" y="542612"/>
            <a:ext cx="4010297" cy="1412377"/>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600" b="1" dirty="0" smtClean="0"/>
              <a:t>LATGALE</a:t>
            </a:r>
            <a:endParaRPr lang="lv-LV" sz="3600" b="1" dirty="0"/>
          </a:p>
        </p:txBody>
      </p:sp>
      <p:pic>
        <p:nvPicPr>
          <p:cNvPr id="5126" name="Picture 6" descr="http://img.latgale.lv/images/normal/n-10572.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55672" y="3977595"/>
            <a:ext cx="1905000" cy="2695576"/>
          </a:xfrm>
          <a:prstGeom prst="rect">
            <a:avLst/>
          </a:prstGeom>
          <a:noFill/>
          <a:extLst>
            <a:ext uri="{909E8E84-426E-40DD-AFC4-6F175D3DCCD1}">
              <a14:hiddenFill xmlns:a14="http://schemas.microsoft.com/office/drawing/2010/main" xmlns="">
                <a:solidFill>
                  <a:srgbClr val="FFFFFF"/>
                </a:solidFill>
              </a14:hiddenFill>
            </a:ext>
          </a:extLst>
        </p:spPr>
      </p:pic>
      <p:pic>
        <p:nvPicPr>
          <p:cNvPr id="5128" name="Picture 8" descr="http://img.latgale.lv/images/normal/n-9122.gif"/>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596174" y="2283857"/>
            <a:ext cx="1601740" cy="1667266"/>
          </a:xfrm>
          <a:prstGeom prst="rect">
            <a:avLst/>
          </a:prstGeom>
          <a:noFill/>
          <a:extLst>
            <a:ext uri="{909E8E84-426E-40DD-AFC4-6F175D3DCCD1}">
              <a14:hiddenFill xmlns:a14="http://schemas.microsoft.com/office/drawing/2010/main" xmlns="">
                <a:solidFill>
                  <a:srgbClr val="FFFFFF"/>
                </a:solidFill>
              </a14:hiddenFill>
            </a:ext>
          </a:extLst>
        </p:spPr>
      </p:pic>
      <p:pic>
        <p:nvPicPr>
          <p:cNvPr id="5132" name="Picture 12" descr="http://img.latgale.lv/images/normal/n-2500.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438604" y="1058784"/>
            <a:ext cx="2875371" cy="3612275"/>
          </a:xfrm>
          <a:prstGeom prst="rect">
            <a:avLst/>
          </a:prstGeom>
          <a:noFill/>
          <a:extLst>
            <a:ext uri="{909E8E84-426E-40DD-AFC4-6F175D3DCCD1}">
              <a14:hiddenFill xmlns:a14="http://schemas.microsoft.com/office/drawing/2010/main" xmlns="">
                <a:solidFill>
                  <a:srgbClr val="FFFFFF"/>
                </a:solidFill>
              </a14:hiddenFill>
            </a:ext>
          </a:extLst>
        </p:spPr>
      </p:pic>
      <p:pic>
        <p:nvPicPr>
          <p:cNvPr id="29698" name="Picture 2" descr="http://www.iic.lv/wp-content/uploads/2015/08/Plakats_LATGALE.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249387" y="2907396"/>
            <a:ext cx="2677885" cy="37657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891050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 name="Picture 10" descr="http://www.redzet.lv/images/large/7/14/DA-525-0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18673" y="1706793"/>
            <a:ext cx="4315247" cy="2878270"/>
          </a:xfrm>
          <a:prstGeom prst="rect">
            <a:avLst/>
          </a:prstGeom>
          <a:noFill/>
          <a:extLst>
            <a:ext uri="{909E8E84-426E-40DD-AFC4-6F175D3DCCD1}">
              <a14:hiddenFill xmlns:a14="http://schemas.microsoft.com/office/drawing/2010/main" xmlns="">
                <a:solidFill>
                  <a:srgbClr val="FFFFFF"/>
                </a:solidFill>
              </a14:hiddenFill>
            </a:ext>
          </a:extLst>
        </p:spPr>
      </p:pic>
      <p:pic>
        <p:nvPicPr>
          <p:cNvPr id="6146" name="Picture 2" descr="16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46934" y="3205721"/>
            <a:ext cx="4586620" cy="3442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50" name="Picture 6" descr="http://www.kurzemesregions.lv/userfiles/images/logo%20ar%20eenu%20_kurzeme2030.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083485" y="5642519"/>
            <a:ext cx="3782422" cy="1006145"/>
          </a:xfrm>
          <a:prstGeom prst="rect">
            <a:avLst/>
          </a:prstGeom>
          <a:noFill/>
          <a:extLst>
            <a:ext uri="{909E8E84-426E-40DD-AFC4-6F175D3DCCD1}">
              <a14:hiddenFill xmlns:a14="http://schemas.microsoft.com/office/drawing/2010/main" xmlns="">
                <a:solidFill>
                  <a:srgbClr val="FFFFFF"/>
                </a:solidFill>
              </a14:hiddenFill>
            </a:ext>
          </a:extLst>
        </p:spPr>
      </p:pic>
      <p:pic>
        <p:nvPicPr>
          <p:cNvPr id="6152" name="Picture 8" descr="https://encrypted-tbn2.gstatic.com/images?q=tbn:ANd9GcR-J3FyUVr6cqCRgtwmMA3gSak1nGRmmJJYCvltwA9Y4FCipT7RVw"/>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276215" y="4302191"/>
            <a:ext cx="3829050" cy="1190625"/>
          </a:xfrm>
          <a:prstGeom prst="rect">
            <a:avLst/>
          </a:prstGeom>
          <a:noFill/>
          <a:extLst>
            <a:ext uri="{909E8E84-426E-40DD-AFC4-6F175D3DCCD1}">
              <a14:hiddenFill xmlns:a14="http://schemas.microsoft.com/office/drawing/2010/main" xmlns="">
                <a:solidFill>
                  <a:srgbClr val="FFFFFF"/>
                </a:solidFill>
              </a14:hiddenFill>
            </a:ext>
          </a:extLst>
        </p:spPr>
      </p:pic>
      <p:pic>
        <p:nvPicPr>
          <p:cNvPr id="6156" name="Picture 12" descr="http://www.astramarliepaja.lv/images2/par_mums2.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53746" y="986317"/>
            <a:ext cx="3887191" cy="2591461"/>
          </a:xfrm>
          <a:prstGeom prst="rect">
            <a:avLst/>
          </a:prstGeom>
          <a:noFill/>
          <a:extLst>
            <a:ext uri="{909E8E84-426E-40DD-AFC4-6F175D3DCCD1}">
              <a14:hiddenFill xmlns:a14="http://schemas.microsoft.com/office/drawing/2010/main" xmlns="">
                <a:solidFill>
                  <a:srgbClr val="FFFFFF"/>
                </a:solidFill>
              </a14:hiddenFill>
            </a:ext>
          </a:extLst>
        </p:spPr>
      </p:pic>
      <p:pic>
        <p:nvPicPr>
          <p:cNvPr id="6148" name="Picture 4" descr="http://www.kurzemesregions.lv/userfiles/images/kurzemes_planosanas_regions-1.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361252" y="2748113"/>
            <a:ext cx="2914760" cy="1149509"/>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p:cNvSpPr txBox="1">
            <a:spLocks noChangeAspect="1"/>
          </p:cNvSpPr>
          <p:nvPr/>
        </p:nvSpPr>
        <p:spPr>
          <a:xfrm>
            <a:off x="4090851" y="542612"/>
            <a:ext cx="4010297" cy="1412377"/>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600" b="1" dirty="0" smtClean="0"/>
              <a:t>KURZEME</a:t>
            </a:r>
            <a:endParaRPr lang="lv-LV" sz="3600" b="1" dirty="0"/>
          </a:p>
        </p:txBody>
      </p:sp>
    </p:spTree>
    <p:extLst>
      <p:ext uri="{BB962C8B-B14F-4D97-AF65-F5344CB8AC3E}">
        <p14:creationId xmlns:p14="http://schemas.microsoft.com/office/powerpoint/2010/main" xmlns="" val="137593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60682" y="2064736"/>
            <a:ext cx="7061242" cy="107685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Piemēram, ir aplami, </a:t>
            </a:r>
            <a:r>
              <a:rPr lang="lv-LV" b="1" dirty="0">
                <a:solidFill>
                  <a:schemeClr val="tx1"/>
                </a:solidFill>
              </a:rPr>
              <a:t>ka katastrofas, nelaimes gadījumi un pat kari palielina IKP, jo nācija mobilizē savu ekonomiku, lai atgūtos pēc stihijas, veiktu atjaunošanas darbus vai dotos uzbrukumā citai valstij</a:t>
            </a:r>
          </a:p>
        </p:txBody>
      </p:sp>
      <p:sp>
        <p:nvSpPr>
          <p:cNvPr id="4" name="Title 1"/>
          <p:cNvSpPr txBox="1">
            <a:spLocks/>
          </p:cNvSpPr>
          <p:nvPr/>
        </p:nvSpPr>
        <p:spPr>
          <a:xfrm>
            <a:off x="1132787" y="431988"/>
            <a:ext cx="5256519" cy="122200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Tomēr </a:t>
            </a:r>
            <a:r>
              <a:rPr lang="lv-LV" sz="2400" dirty="0" smtClean="0"/>
              <a:t>IKP kā </a:t>
            </a:r>
            <a:r>
              <a:rPr lang="lv-LV" sz="2400" dirty="0"/>
              <a:t>mērāmajam lielumam ir daudz trūkumu</a:t>
            </a:r>
          </a:p>
        </p:txBody>
      </p:sp>
      <p:sp>
        <p:nvSpPr>
          <p:cNvPr id="5" name="Rounded Rectangle 4"/>
          <p:cNvSpPr/>
          <p:nvPr/>
        </p:nvSpPr>
        <p:spPr>
          <a:xfrm>
            <a:off x="200170" y="3498546"/>
            <a:ext cx="7121754" cy="118102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Turklāt daudzu veidu izmaksas, saistībā ar vides degradāciju vai dziļu sociālo nevienlīdzību, biežāk izraisa IKP pieaugumu, bet šo nedienu mazināšana vairāk saistās ar IKP kritumu</a:t>
            </a:r>
          </a:p>
        </p:txBody>
      </p:sp>
      <p:sp>
        <p:nvSpPr>
          <p:cNvPr id="6" name="Rounded Rectangle 5"/>
          <p:cNvSpPr/>
          <p:nvPr/>
        </p:nvSpPr>
        <p:spPr>
          <a:xfrm>
            <a:off x="200170" y="5036535"/>
            <a:ext cx="7121754" cy="120235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«Augsme</a:t>
            </a:r>
            <a:r>
              <a:rPr lang="lv-LV" b="1" dirty="0">
                <a:solidFill>
                  <a:schemeClr val="tx1"/>
                </a:solidFill>
              </a:rPr>
              <a:t>, kā </a:t>
            </a:r>
            <a:r>
              <a:rPr lang="lv-LV" b="1" dirty="0" smtClean="0">
                <a:solidFill>
                  <a:schemeClr val="tx1"/>
                </a:solidFill>
              </a:rPr>
              <a:t>parasti» </a:t>
            </a:r>
            <a:r>
              <a:rPr lang="lv-LV" b="1" dirty="0">
                <a:solidFill>
                  <a:schemeClr val="tx1"/>
                </a:solidFill>
              </a:rPr>
              <a:t>atsaucas uz fizikālās paplašināšanas saplūšanu ar monetārās ekonomikas izaugsmi, nevērtējot - kvalitatīva, laba-vai-slikta veida izaugsmi, un ignorē sistēmiskos izaugsmes ierobežojumus</a:t>
            </a:r>
          </a:p>
        </p:txBody>
      </p:sp>
      <p:pic>
        <p:nvPicPr>
          <p:cNvPr id="7" name="Picture 1" descr="untitled[1]"/>
          <p:cNvPicPr>
            <a:picLocks noChangeAspect="1" noChangeArrowheads="1"/>
          </p:cNvPicPr>
          <p:nvPr/>
        </p:nvPicPr>
        <p:blipFill>
          <a:blip r:embed="rId2" r:link="rId3" cstate="print"/>
          <a:srcRect/>
          <a:stretch>
            <a:fillRect/>
          </a:stretch>
        </p:blipFill>
        <p:spPr bwMode="auto">
          <a:xfrm>
            <a:off x="7712164" y="1428751"/>
            <a:ext cx="4213283" cy="3381964"/>
          </a:xfrm>
          <a:prstGeom prst="rect">
            <a:avLst/>
          </a:prstGeom>
          <a:noFill/>
        </p:spPr>
      </p:pic>
      <p:sp>
        <p:nvSpPr>
          <p:cNvPr id="8" name="Rounded Rectangle 7"/>
          <p:cNvSpPr/>
          <p:nvPr/>
        </p:nvSpPr>
        <p:spPr>
          <a:xfrm>
            <a:off x="7795260" y="5036535"/>
            <a:ext cx="4193465" cy="1202355"/>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smtClean="0">
                <a:solidFill>
                  <a:schemeClr val="tx1"/>
                </a:solidFill>
              </a:rPr>
              <a:t>Pēdējos </a:t>
            </a:r>
            <a:r>
              <a:rPr lang="lv-LV" dirty="0">
                <a:solidFill>
                  <a:schemeClr val="tx1"/>
                </a:solidFill>
              </a:rPr>
              <a:t>gados kritika par IKP izmantošanu kā galveno līdzekli valstu attīstības vērtēšanai, ir sasniegusi augstāko līmeni vairāku valstu valdībās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0" name="Picture 12" descr="http://www.rdpad.lv/wp-content/uploads/2014/09/parks-788x44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39621" y="1300804"/>
            <a:ext cx="4831769" cy="2728601"/>
          </a:xfrm>
          <a:prstGeom prst="rect">
            <a:avLst/>
          </a:prstGeom>
          <a:noFill/>
          <a:extLst>
            <a:ext uri="{909E8E84-426E-40DD-AFC4-6F175D3DCCD1}">
              <a14:hiddenFill xmlns:a14="http://schemas.microsoft.com/office/drawing/2010/main" xmlns="">
                <a:solidFill>
                  <a:srgbClr val="FFFFFF"/>
                </a:solidFill>
              </a14:hiddenFill>
            </a:ext>
          </a:extLst>
        </p:spPr>
      </p:pic>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1152" y="2251574"/>
            <a:ext cx="5116208" cy="3221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2" name="Picture 4" descr="http://www.rdpad.lv/wp-content/uploads/2014/11/riga-2030.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090851" y="4894216"/>
            <a:ext cx="7620000" cy="1524001"/>
          </a:xfrm>
          <a:prstGeom prst="rect">
            <a:avLst/>
          </a:prstGeom>
          <a:noFill/>
          <a:extLst>
            <a:ext uri="{909E8E84-426E-40DD-AFC4-6F175D3DCCD1}">
              <a14:hiddenFill xmlns:a14="http://schemas.microsoft.com/office/drawing/2010/main" xmlns="">
                <a:solidFill>
                  <a:srgbClr val="FFFFFF"/>
                </a:solidFill>
              </a14:hiddenFill>
            </a:ext>
          </a:extLst>
        </p:spPr>
      </p:pic>
      <p:pic>
        <p:nvPicPr>
          <p:cNvPr id="7176" name="Picture 8" descr="http://www.babite.lv/wp-content/uploads/2015/06/strategija-848x532.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214846" y="901744"/>
            <a:ext cx="3190511" cy="2001594"/>
          </a:xfrm>
          <a:prstGeom prst="rect">
            <a:avLst/>
          </a:prstGeom>
          <a:noFill/>
          <a:extLst>
            <a:ext uri="{909E8E84-426E-40DD-AFC4-6F175D3DCCD1}">
              <a14:hiddenFill xmlns:a14="http://schemas.microsoft.com/office/drawing/2010/main" xmlns="">
                <a:solidFill>
                  <a:srgbClr val="FFFFFF"/>
                </a:solidFill>
              </a14:hiddenFill>
            </a:ext>
          </a:extLst>
        </p:spPr>
      </p:pic>
      <p:pic>
        <p:nvPicPr>
          <p:cNvPr id="7178" name="Picture 10" descr="http://image.slidesharecdn.com/2015-150216020744-conversion-gate01/95/jdziens-ilgtspjba-latvijas-republikas-attstbas-un-kultras-politiku-pamatdokumentos-18-638.jpg?cb=142405256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119052" y="1880443"/>
            <a:ext cx="3752170" cy="2817069"/>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p:cNvSpPr txBox="1">
            <a:spLocks noChangeAspect="1"/>
          </p:cNvSpPr>
          <p:nvPr/>
        </p:nvSpPr>
        <p:spPr>
          <a:xfrm>
            <a:off x="4090851" y="542612"/>
            <a:ext cx="4010297" cy="1412377"/>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600" b="1" dirty="0" smtClean="0"/>
              <a:t>RĪGA</a:t>
            </a:r>
            <a:endParaRPr lang="lv-LV" sz="3600" b="1" dirty="0"/>
          </a:p>
        </p:txBody>
      </p:sp>
      <p:pic>
        <p:nvPicPr>
          <p:cNvPr id="7182" name="Picture 14" descr="http://profizgl.lu.lv/pluginfile.php/31702/mod_book/chapter/4471/vides_zinibas/Sagatavotie_materiali/Vides_zinibas/14.9._att.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504134" y="4894216"/>
            <a:ext cx="1763279" cy="15240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524149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descr="Picture 009"/>
          <p:cNvPicPr>
            <a:picLocks noChangeAspect="1" noChangeArrowheads="1"/>
          </p:cNvPicPr>
          <p:nvPr/>
        </p:nvPicPr>
        <p:blipFill>
          <a:blip r:embed="rId2" cstate="print"/>
          <a:srcRect/>
          <a:stretch>
            <a:fillRect/>
          </a:stretch>
        </p:blipFill>
        <p:spPr bwMode="auto">
          <a:xfrm>
            <a:off x="1097280" y="1794391"/>
            <a:ext cx="4467497" cy="5066667"/>
          </a:xfrm>
          <a:prstGeom prst="rect">
            <a:avLst/>
          </a:prstGeom>
          <a:noFill/>
        </p:spPr>
      </p:pic>
      <p:sp>
        <p:nvSpPr>
          <p:cNvPr id="5" name="Title 1"/>
          <p:cNvSpPr txBox="1">
            <a:spLocks noChangeAspect="1"/>
          </p:cNvSpPr>
          <p:nvPr/>
        </p:nvSpPr>
        <p:spPr>
          <a:xfrm>
            <a:off x="535578" y="435817"/>
            <a:ext cx="6417152" cy="1412377"/>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600" dirty="0"/>
              <a:t>NĀKOTNES IESPĒJAS</a:t>
            </a:r>
          </a:p>
        </p:txBody>
      </p:sp>
      <p:sp>
        <p:nvSpPr>
          <p:cNvPr id="6" name="Title 1"/>
          <p:cNvSpPr txBox="1">
            <a:spLocks/>
          </p:cNvSpPr>
          <p:nvPr/>
        </p:nvSpPr>
        <p:spPr>
          <a:xfrm>
            <a:off x="5865223" y="2166168"/>
            <a:ext cx="6126480" cy="111913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Pasaule mainās un mēs tai līdz, bet katrā periodā kaut kas ir svarīgāks nekā </a:t>
            </a:r>
            <a:r>
              <a:rPr lang="lv-LV" sz="2400" dirty="0" smtClean="0"/>
              <a:t>cits – </a:t>
            </a:r>
          </a:p>
        </p:txBody>
      </p:sp>
      <p:sp>
        <p:nvSpPr>
          <p:cNvPr id="10" name="Rounded Rectangle 9"/>
          <p:cNvSpPr/>
          <p:nvPr/>
        </p:nvSpPr>
        <p:spPr>
          <a:xfrm>
            <a:off x="6609805" y="3115488"/>
            <a:ext cx="4637315" cy="102543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Par to mēs vairāk domājam un </a:t>
            </a:r>
            <a:r>
              <a:rPr lang="lv-LV" b="1" dirty="0" smtClean="0">
                <a:solidFill>
                  <a:schemeClr val="tx1"/>
                </a:solidFill>
              </a:rPr>
              <a:t>runājam; tas </a:t>
            </a:r>
            <a:r>
              <a:rPr lang="lv-LV" b="1" dirty="0">
                <a:solidFill>
                  <a:schemeClr val="tx1"/>
                </a:solidFill>
              </a:rPr>
              <a:t>parādās arī attiecībā uz attīstību un iezīmējas desmitgažu laikā</a:t>
            </a:r>
          </a:p>
        </p:txBody>
      </p:sp>
      <p:sp>
        <p:nvSpPr>
          <p:cNvPr id="9" name="Rounded Rectangle 8"/>
          <p:cNvSpPr/>
          <p:nvPr/>
        </p:nvSpPr>
        <p:spPr>
          <a:xfrm>
            <a:off x="6609805" y="4319535"/>
            <a:ext cx="4637315" cy="103623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Pasaulei ir vajadzīgs jauns redzējums, kas sniegtu jaunu kopības izjūtu visās </a:t>
            </a:r>
            <a:endParaRPr lang="lv-LV" b="1" dirty="0" smtClean="0">
              <a:solidFill>
                <a:schemeClr val="tx1"/>
              </a:solidFill>
            </a:endParaRPr>
          </a:p>
          <a:p>
            <a:pPr algn="ctr"/>
            <a:r>
              <a:rPr lang="lv-LV" b="1" dirty="0" smtClean="0">
                <a:solidFill>
                  <a:schemeClr val="tx1"/>
                </a:solidFill>
              </a:rPr>
              <a:t>pasaules </a:t>
            </a:r>
            <a:r>
              <a:rPr lang="lv-LV" b="1" dirty="0">
                <a:solidFill>
                  <a:schemeClr val="tx1"/>
                </a:solidFill>
              </a:rPr>
              <a:t>zemēs</a:t>
            </a:r>
          </a:p>
        </p:txBody>
      </p:sp>
      <p:sp>
        <p:nvSpPr>
          <p:cNvPr id="11" name="Rounded Rectangle 10"/>
          <p:cNvSpPr/>
          <p:nvPr/>
        </p:nvSpPr>
        <p:spPr>
          <a:xfrm>
            <a:off x="6609805" y="5534380"/>
            <a:ext cx="4637315" cy="110381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000" b="1" dirty="0" smtClean="0">
                <a:solidFill>
                  <a:schemeClr val="tx1"/>
                </a:solidFill>
              </a:rPr>
              <a:t>ZAĻĀ EKONOMIKA + NACIONĀLĀ LAIME = ILGTSPĒJĪGA PASAULE</a:t>
            </a:r>
            <a:endParaRPr lang="lv-LV" sz="2000" b="1" dirty="0">
              <a:solidFill>
                <a:schemeClr val="tx1"/>
              </a:solidFill>
            </a:endParaRPr>
          </a:p>
        </p:txBody>
      </p:sp>
    </p:spTree>
    <p:extLst>
      <p:ext uri="{BB962C8B-B14F-4D97-AF65-F5344CB8AC3E}">
        <p14:creationId xmlns:p14="http://schemas.microsoft.com/office/powerpoint/2010/main" xmlns="" val="369501985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aw the Line Between Sales Pitch and Relationship Building | Joshua ..."/>
          <p:cNvPicPr>
            <a:picLocks noChangeAspect="1"/>
          </p:cNvPicPr>
          <p:nvPr/>
        </p:nvPicPr>
        <p:blipFill rotWithShape="1">
          <a:blip r:embed="rId2" cstate="print">
            <a:extLst>
              <a:ext uri="{28A0092B-C50C-407E-A947-70E740481C1C}">
                <a14:useLocalDpi xmlns:a14="http://schemas.microsoft.com/office/drawing/2010/main" xmlns="" val="0"/>
              </a:ext>
            </a:extLst>
          </a:blip>
          <a:srcRect b="35515"/>
          <a:stretch/>
        </p:blipFill>
        <p:spPr>
          <a:xfrm flipH="1">
            <a:off x="2429696" y="1724702"/>
            <a:ext cx="9753600" cy="3304498"/>
          </a:xfrm>
          <a:prstGeom prst="rect">
            <a:avLst/>
          </a:prstGeom>
        </p:spPr>
      </p:pic>
      <p:sp>
        <p:nvSpPr>
          <p:cNvPr id="5" name="Title 1"/>
          <p:cNvSpPr txBox="1">
            <a:spLocks/>
          </p:cNvSpPr>
          <p:nvPr/>
        </p:nvSpPr>
        <p:spPr>
          <a:xfrm>
            <a:off x="1397725" y="2019472"/>
            <a:ext cx="7093901" cy="2387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lv-LV" sz="6600" dirty="0" smtClean="0"/>
              <a:t>Paldies </a:t>
            </a:r>
          </a:p>
          <a:p>
            <a:pPr algn="r"/>
            <a:r>
              <a:rPr lang="lv-LV" sz="6600" dirty="0" smtClean="0"/>
              <a:t>par uzmanību!</a:t>
            </a:r>
            <a:endParaRPr lang="lv-LV" sz="6600" dirty="0"/>
          </a:p>
        </p:txBody>
      </p:sp>
    </p:spTree>
    <p:extLst>
      <p:ext uri="{BB962C8B-B14F-4D97-AF65-F5344CB8AC3E}">
        <p14:creationId xmlns:p14="http://schemas.microsoft.com/office/powerpoint/2010/main" xmlns="" val="33692796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cdn2max.roojoom.netdna-cdn.com/treks/bernadette-marks_the-new-economy-what-can-be-expected1378169884709.jpe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2960" y="3200400"/>
            <a:ext cx="4740763" cy="3356293"/>
          </a:xfrm>
          <a:prstGeom prst="rect">
            <a:avLst/>
          </a:prstGeom>
          <a:noFill/>
          <a:extLst>
            <a:ext uri="{909E8E84-426E-40DD-AFC4-6F175D3DCCD1}">
              <a14:hiddenFill xmlns:a14="http://schemas.microsoft.com/office/drawing/2010/main" xmlns="">
                <a:solidFill>
                  <a:srgbClr val="FFFFFF"/>
                </a:solidFill>
              </a14:hiddenFill>
            </a:ext>
          </a:extLst>
        </p:spPr>
      </p:pic>
      <p:sp>
        <p:nvSpPr>
          <p:cNvPr id="6" name="Oval 5"/>
          <p:cNvSpPr/>
          <p:nvPr/>
        </p:nvSpPr>
        <p:spPr>
          <a:xfrm>
            <a:off x="4476000" y="1652015"/>
            <a:ext cx="3240000" cy="3240000"/>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 name="Title 1"/>
          <p:cNvSpPr txBox="1">
            <a:spLocks/>
          </p:cNvSpPr>
          <p:nvPr/>
        </p:nvSpPr>
        <p:spPr>
          <a:xfrm>
            <a:off x="4071257" y="802376"/>
            <a:ext cx="4049486" cy="113093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200" dirty="0" smtClean="0"/>
              <a:t>«Jaunā ekonomika»</a:t>
            </a:r>
            <a:endParaRPr lang="lv-LV" sz="3200" dirty="0"/>
          </a:p>
        </p:txBody>
      </p:sp>
      <p:sp>
        <p:nvSpPr>
          <p:cNvPr id="4" name="Rounded Rectangle 3"/>
          <p:cNvSpPr/>
          <p:nvPr/>
        </p:nvSpPr>
        <p:spPr>
          <a:xfrm>
            <a:off x="245577" y="2400591"/>
            <a:ext cx="4817914" cy="105769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«Jaunā ekonomika» </a:t>
            </a:r>
            <a:r>
              <a:rPr lang="lv-LV" b="1" dirty="0">
                <a:solidFill>
                  <a:schemeClr val="tx1"/>
                </a:solidFill>
              </a:rPr>
              <a:t>ir ekonomiskā filozofija un teorija, kas vairāk balstās uz idejām par pietiekamību nekā </a:t>
            </a:r>
            <a:r>
              <a:rPr lang="lv-LV" b="1" dirty="0" smtClean="0">
                <a:solidFill>
                  <a:schemeClr val="tx1"/>
                </a:solidFill>
              </a:rPr>
              <a:t>izaugsmi</a:t>
            </a:r>
            <a:endParaRPr lang="lv-LV" b="1" dirty="0">
              <a:solidFill>
                <a:schemeClr val="tx1"/>
              </a:solidFill>
            </a:endParaRPr>
          </a:p>
        </p:txBody>
      </p:sp>
      <p:sp>
        <p:nvSpPr>
          <p:cNvPr id="5" name="Rounded Rectangle 4"/>
          <p:cNvSpPr/>
          <p:nvPr/>
        </p:nvSpPr>
        <p:spPr>
          <a:xfrm>
            <a:off x="6096000" y="2400590"/>
            <a:ext cx="5895703" cy="105770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Tiek </a:t>
            </a:r>
            <a:r>
              <a:rPr lang="lv-LV" b="1" dirty="0">
                <a:solidFill>
                  <a:schemeClr val="tx1"/>
                </a:solidFill>
              </a:rPr>
              <a:t>ņemti vērā arī </a:t>
            </a:r>
            <a:r>
              <a:rPr lang="lv-LV" b="1" dirty="0" smtClean="0">
                <a:solidFill>
                  <a:schemeClr val="tx1"/>
                </a:solidFill>
              </a:rPr>
              <a:t>Zemes </a:t>
            </a:r>
            <a:r>
              <a:rPr lang="lv-LV" b="1" dirty="0">
                <a:solidFill>
                  <a:schemeClr val="tx1"/>
                </a:solidFill>
              </a:rPr>
              <a:t>sistēmu ierobežojumi, bet mazāk tiek vērtēta pašu ierobežojumu vērtēšana un iespēju meklēšana, lai mazinātu pašus </a:t>
            </a:r>
            <a:r>
              <a:rPr lang="lv-LV" b="1" dirty="0" smtClean="0">
                <a:solidFill>
                  <a:schemeClr val="tx1"/>
                </a:solidFill>
              </a:rPr>
              <a:t>ierobežojumus</a:t>
            </a:r>
            <a:endParaRPr lang="lv-LV" b="1" dirty="0">
              <a:solidFill>
                <a:schemeClr val="tx1"/>
              </a:solidFill>
            </a:endParaRPr>
          </a:p>
        </p:txBody>
      </p:sp>
      <p:sp>
        <p:nvSpPr>
          <p:cNvPr id="7" name="Rounded Rectangle 6"/>
          <p:cNvSpPr/>
          <p:nvPr/>
        </p:nvSpPr>
        <p:spPr>
          <a:xfrm>
            <a:off x="6096000" y="4152499"/>
            <a:ext cx="5895703" cy="105770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Pašlaik </a:t>
            </a:r>
            <a:r>
              <a:rPr lang="lv-LV" b="1" dirty="0" smtClean="0">
                <a:solidFill>
                  <a:schemeClr val="tx1"/>
                </a:solidFill>
              </a:rPr>
              <a:t>«Jaunās ekonomikas» </a:t>
            </a:r>
            <a:r>
              <a:rPr lang="lv-LV" b="1" dirty="0">
                <a:solidFill>
                  <a:schemeClr val="tx1"/>
                </a:solidFill>
              </a:rPr>
              <a:t>domāšana aptver paplašinošos atbalstītāju skaitu, kuras līderi ir gan Nobela prēmijas laureāti ekonomikā, gan arī valstu vadītāji</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www.ips-dc.org/wp-content/uploads/2012/11/OldandNewEconomy.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6719"/>
          <a:stretch/>
        </p:blipFill>
        <p:spPr bwMode="auto">
          <a:xfrm>
            <a:off x="8000999" y="217170"/>
            <a:ext cx="3123565" cy="179482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1412761" y="362389"/>
            <a:ext cx="5868149" cy="112242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Atšķirību starp </a:t>
            </a:r>
            <a:r>
              <a:rPr lang="lv-LV" sz="2400" dirty="0" smtClean="0"/>
              <a:t>«Jauno ekonomiku» </a:t>
            </a:r>
            <a:r>
              <a:rPr lang="lv-LV" sz="2400" dirty="0"/>
              <a:t>un pašreizējo augsmes modeli var vērtēt šādi: </a:t>
            </a:r>
          </a:p>
        </p:txBody>
      </p:sp>
      <p:sp>
        <p:nvSpPr>
          <p:cNvPr id="8" name="Rounded Rectangle 7"/>
          <p:cNvSpPr/>
          <p:nvPr/>
        </p:nvSpPr>
        <p:spPr>
          <a:xfrm>
            <a:off x="6435090" y="1783080"/>
            <a:ext cx="5508000" cy="100565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a:t>
            </a:r>
            <a:r>
              <a:rPr lang="lv-LV" b="1" dirty="0" smtClean="0">
                <a:solidFill>
                  <a:schemeClr val="tx1"/>
                </a:solidFill>
              </a:rPr>
              <a:t>avukārt «Jaunā ekonomika» </a:t>
            </a:r>
            <a:r>
              <a:rPr lang="lv-LV" b="1" dirty="0">
                <a:solidFill>
                  <a:schemeClr val="tx1"/>
                </a:solidFill>
              </a:rPr>
              <a:t>koncentrējas uz reāliem </a:t>
            </a:r>
            <a:r>
              <a:rPr lang="lv-LV" b="1" dirty="0" smtClean="0">
                <a:solidFill>
                  <a:schemeClr val="tx1"/>
                </a:solidFill>
              </a:rPr>
              <a:t>rezultātiem</a:t>
            </a:r>
            <a:r>
              <a:rPr lang="lv-LV" b="1" dirty="0">
                <a:solidFill>
                  <a:schemeClr val="tx1"/>
                </a:solidFill>
              </a:rPr>
              <a:t> </a:t>
            </a:r>
            <a:r>
              <a:rPr lang="lv-LV" b="1" dirty="0" smtClean="0">
                <a:solidFill>
                  <a:schemeClr val="tx1"/>
                </a:solidFill>
              </a:rPr>
              <a:t>– </a:t>
            </a:r>
            <a:r>
              <a:rPr lang="lv-LV" b="1" dirty="0">
                <a:solidFill>
                  <a:schemeClr val="tx1"/>
                </a:solidFill>
              </a:rPr>
              <a:t>uz labklājību </a:t>
            </a:r>
            <a:r>
              <a:rPr lang="lv-LV" b="1" dirty="0" smtClean="0">
                <a:solidFill>
                  <a:schemeClr val="tx1"/>
                </a:solidFill>
              </a:rPr>
              <a:t>iedzīvotājiem</a:t>
            </a:r>
            <a:endParaRPr lang="lv-LV" b="1" dirty="0">
              <a:solidFill>
                <a:schemeClr val="tx1"/>
              </a:solidFill>
            </a:endParaRPr>
          </a:p>
        </p:txBody>
      </p:sp>
      <p:sp>
        <p:nvSpPr>
          <p:cNvPr id="9" name="Rounded Rectangle 8"/>
          <p:cNvSpPr/>
          <p:nvPr/>
        </p:nvSpPr>
        <p:spPr>
          <a:xfrm>
            <a:off x="7694940" y="3010095"/>
            <a:ext cx="4248150" cy="102542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«Jaunā ekonomika» nevienlīdzības </a:t>
            </a:r>
            <a:r>
              <a:rPr lang="lv-LV" b="1" dirty="0">
                <a:solidFill>
                  <a:schemeClr val="tx1"/>
                </a:solidFill>
              </a:rPr>
              <a:t>problēmas </a:t>
            </a:r>
            <a:r>
              <a:rPr lang="lv-LV" b="1" dirty="0" smtClean="0">
                <a:solidFill>
                  <a:schemeClr val="tx1"/>
                </a:solidFill>
              </a:rPr>
              <a:t>risina </a:t>
            </a:r>
            <a:r>
              <a:rPr lang="lv-LV" b="1" dirty="0">
                <a:solidFill>
                  <a:schemeClr val="tx1"/>
                </a:solidFill>
              </a:rPr>
              <a:t>ne vien šodien, </a:t>
            </a:r>
            <a:r>
              <a:rPr lang="lv-LV" b="1" dirty="0" smtClean="0">
                <a:solidFill>
                  <a:schemeClr val="tx1"/>
                </a:solidFill>
              </a:rPr>
              <a:t>bet </a:t>
            </a:r>
            <a:r>
              <a:rPr lang="lv-LV" b="1" dirty="0">
                <a:solidFill>
                  <a:schemeClr val="tx1"/>
                </a:solidFill>
              </a:rPr>
              <a:t>arī </a:t>
            </a:r>
            <a:r>
              <a:rPr lang="lv-LV" b="1" dirty="0" smtClean="0">
                <a:solidFill>
                  <a:schemeClr val="tx1"/>
                </a:solidFill>
              </a:rPr>
              <a:t>rīt, uzsverot starppaaudžu taisnīgumu</a:t>
            </a:r>
            <a:endParaRPr lang="lv-LV" b="1" dirty="0">
              <a:solidFill>
                <a:schemeClr val="tx1"/>
              </a:solidFill>
            </a:endParaRPr>
          </a:p>
        </p:txBody>
      </p:sp>
      <p:sp>
        <p:nvSpPr>
          <p:cNvPr id="10" name="Rounded Rectangle 9"/>
          <p:cNvSpPr/>
          <p:nvPr/>
        </p:nvSpPr>
        <p:spPr>
          <a:xfrm>
            <a:off x="6435090" y="4291348"/>
            <a:ext cx="5508000" cy="105769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«Jaunā ekonomika» </a:t>
            </a:r>
            <a:r>
              <a:rPr lang="lv-LV" b="1" dirty="0">
                <a:solidFill>
                  <a:schemeClr val="tx1"/>
                </a:solidFill>
              </a:rPr>
              <a:t>izmanto šos </a:t>
            </a:r>
            <a:r>
              <a:rPr lang="lv-LV" b="1" dirty="0" smtClean="0">
                <a:solidFill>
                  <a:schemeClr val="tx1"/>
                </a:solidFill>
              </a:rPr>
              <a:t>ierobežojumus </a:t>
            </a:r>
            <a:r>
              <a:rPr lang="lv-LV" b="1" dirty="0">
                <a:solidFill>
                  <a:schemeClr val="tx1"/>
                </a:solidFill>
              </a:rPr>
              <a:t>kā sākumu, ap ko veidot jaunu, darbojošos sistēmu vērtēšanai, attīstībai, nodarbinātības politikai </a:t>
            </a:r>
            <a:r>
              <a:rPr lang="lv-LV" b="1" dirty="0" smtClean="0">
                <a:solidFill>
                  <a:schemeClr val="tx1"/>
                </a:solidFill>
              </a:rPr>
              <a:t>u.c.</a:t>
            </a:r>
            <a:endParaRPr lang="lv-LV" b="1" dirty="0">
              <a:solidFill>
                <a:schemeClr val="tx1"/>
              </a:solidFill>
            </a:endParaRPr>
          </a:p>
        </p:txBody>
      </p:sp>
      <p:sp>
        <p:nvSpPr>
          <p:cNvPr id="11" name="Rounded Rectangle 10"/>
          <p:cNvSpPr/>
          <p:nvPr/>
        </p:nvSpPr>
        <p:spPr>
          <a:xfrm>
            <a:off x="4834890" y="5642972"/>
            <a:ext cx="7098030" cy="92707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«Jaunā ekonomika» </a:t>
            </a:r>
            <a:r>
              <a:rPr lang="lv-LV" b="1" dirty="0">
                <a:solidFill>
                  <a:schemeClr val="tx1"/>
                </a:solidFill>
              </a:rPr>
              <a:t>izmanto </a:t>
            </a:r>
            <a:r>
              <a:rPr lang="lv-LV" b="1" dirty="0" smtClean="0">
                <a:solidFill>
                  <a:schemeClr val="tx1"/>
                </a:solidFill>
              </a:rPr>
              <a:t>mūsdienīgus mērījumus, </a:t>
            </a:r>
            <a:r>
              <a:rPr lang="lv-LV" b="1" dirty="0">
                <a:solidFill>
                  <a:schemeClr val="tx1"/>
                </a:solidFill>
              </a:rPr>
              <a:t>lai varētu iegūt korektas atbildes uz jautājumiem, kas ir patiesi nozīmīgi iedzīvotājiem, tai skaitā, vērtējumu par subjektīvu laimi un dzīves kvalitāti</a:t>
            </a:r>
          </a:p>
        </p:txBody>
      </p:sp>
      <p:sp>
        <p:nvSpPr>
          <p:cNvPr id="2" name="Right Arrow 1"/>
          <p:cNvSpPr/>
          <p:nvPr/>
        </p:nvSpPr>
        <p:spPr>
          <a:xfrm>
            <a:off x="5806440" y="2091690"/>
            <a:ext cx="742950" cy="411480"/>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Rounded Rectangle 3"/>
          <p:cNvSpPr/>
          <p:nvPr/>
        </p:nvSpPr>
        <p:spPr>
          <a:xfrm>
            <a:off x="269421" y="1783081"/>
            <a:ext cx="5677989" cy="100565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u="sng" dirty="0">
                <a:solidFill>
                  <a:schemeClr val="tx1"/>
                </a:solidFill>
              </a:rPr>
              <a:t>Plašāki un daudz humānāki </a:t>
            </a:r>
            <a:r>
              <a:rPr lang="lv-LV" b="1" u="sng" dirty="0" smtClean="0">
                <a:solidFill>
                  <a:schemeClr val="tx1"/>
                </a:solidFill>
              </a:rPr>
              <a:t>mērķi</a:t>
            </a:r>
            <a:r>
              <a:rPr lang="lv-LV" b="1" dirty="0" smtClean="0">
                <a:solidFill>
                  <a:schemeClr val="tx1"/>
                </a:solidFill>
              </a:rPr>
              <a:t> </a:t>
            </a:r>
            <a:r>
              <a:rPr lang="lv-LV" dirty="0" smtClean="0">
                <a:solidFill>
                  <a:schemeClr val="tx1"/>
                </a:solidFill>
              </a:rPr>
              <a:t>– «Augsme </a:t>
            </a:r>
            <a:r>
              <a:rPr lang="lv-LV" dirty="0">
                <a:solidFill>
                  <a:schemeClr val="tx1"/>
                </a:solidFill>
              </a:rPr>
              <a:t>kā </a:t>
            </a:r>
            <a:r>
              <a:rPr lang="lv-LV" dirty="0" smtClean="0">
                <a:solidFill>
                  <a:schemeClr val="tx1"/>
                </a:solidFill>
              </a:rPr>
              <a:t>parasti» </a:t>
            </a:r>
            <a:r>
              <a:rPr lang="lv-LV" dirty="0">
                <a:solidFill>
                  <a:schemeClr val="tx1"/>
                </a:solidFill>
              </a:rPr>
              <a:t>ir vērsta uz vienkāršu paplašināšanos, ko atbalsta pārliecība, ka izaugsme vienmēr garantē cilvēces </a:t>
            </a:r>
            <a:r>
              <a:rPr lang="lv-LV" dirty="0" smtClean="0">
                <a:solidFill>
                  <a:schemeClr val="tx1"/>
                </a:solidFill>
              </a:rPr>
              <a:t>progresu</a:t>
            </a:r>
            <a:endParaRPr lang="lv-LV" b="1" dirty="0">
              <a:solidFill>
                <a:schemeClr val="tx1"/>
              </a:solidFill>
            </a:endParaRPr>
          </a:p>
        </p:txBody>
      </p:sp>
      <p:sp>
        <p:nvSpPr>
          <p:cNvPr id="13" name="Right Arrow 12"/>
          <p:cNvSpPr/>
          <p:nvPr/>
        </p:nvSpPr>
        <p:spPr>
          <a:xfrm>
            <a:off x="7067550" y="3329940"/>
            <a:ext cx="742950" cy="411480"/>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Rounded Rectangle 4"/>
          <p:cNvSpPr/>
          <p:nvPr/>
        </p:nvSpPr>
        <p:spPr>
          <a:xfrm>
            <a:off x="269421" y="3010095"/>
            <a:ext cx="6913517" cy="102542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u="sng" dirty="0">
                <a:solidFill>
                  <a:schemeClr val="tx1"/>
                </a:solidFill>
              </a:rPr>
              <a:t>Ētiska </a:t>
            </a:r>
            <a:r>
              <a:rPr lang="lv-LV" b="1" u="sng" dirty="0" smtClean="0">
                <a:solidFill>
                  <a:schemeClr val="tx1"/>
                </a:solidFill>
              </a:rPr>
              <a:t>orientācija</a:t>
            </a:r>
            <a:r>
              <a:rPr lang="lv-LV" b="1" dirty="0" smtClean="0">
                <a:solidFill>
                  <a:schemeClr val="tx1"/>
                </a:solidFill>
              </a:rPr>
              <a:t> – </a:t>
            </a:r>
            <a:r>
              <a:rPr lang="lv-LV" dirty="0" smtClean="0">
                <a:solidFill>
                  <a:schemeClr val="tx1"/>
                </a:solidFill>
              </a:rPr>
              <a:t>«Augsme </a:t>
            </a:r>
            <a:r>
              <a:rPr lang="lv-LV" dirty="0">
                <a:solidFill>
                  <a:schemeClr val="tx1"/>
                </a:solidFill>
              </a:rPr>
              <a:t>kā </a:t>
            </a:r>
            <a:r>
              <a:rPr lang="lv-LV" dirty="0" smtClean="0">
                <a:solidFill>
                  <a:schemeClr val="tx1"/>
                </a:solidFill>
              </a:rPr>
              <a:t>parasti» </a:t>
            </a:r>
            <a:r>
              <a:rPr lang="lv-LV" dirty="0">
                <a:solidFill>
                  <a:schemeClr val="tx1"/>
                </a:solidFill>
              </a:rPr>
              <a:t>nepietiekami novērtē ētiskos jautājumus ar bagātības vairošanu šodien, neraugoties uz tās ietekmi nākotnē un tai ir tendence vērtības koncentrēt, nevis </a:t>
            </a:r>
            <a:r>
              <a:rPr lang="lv-LV" dirty="0" smtClean="0">
                <a:solidFill>
                  <a:schemeClr val="tx1"/>
                </a:solidFill>
              </a:rPr>
              <a:t>taisnīgāk sadalīt</a:t>
            </a:r>
            <a:endParaRPr lang="lv-LV" b="1" dirty="0">
              <a:solidFill>
                <a:schemeClr val="tx1"/>
              </a:solidFill>
            </a:endParaRPr>
          </a:p>
        </p:txBody>
      </p:sp>
      <p:sp>
        <p:nvSpPr>
          <p:cNvPr id="14" name="Right Arrow 13"/>
          <p:cNvSpPr/>
          <p:nvPr/>
        </p:nvSpPr>
        <p:spPr>
          <a:xfrm>
            <a:off x="5810250" y="4621530"/>
            <a:ext cx="742950" cy="411480"/>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Rounded Rectangle 5"/>
          <p:cNvSpPr/>
          <p:nvPr/>
        </p:nvSpPr>
        <p:spPr>
          <a:xfrm>
            <a:off x="269421" y="4291348"/>
            <a:ext cx="5662749" cy="105769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u="sng" dirty="0">
                <a:solidFill>
                  <a:schemeClr val="tx1"/>
                </a:solidFill>
              </a:rPr>
              <a:t>Skaidras ekoloģiskās </a:t>
            </a:r>
            <a:r>
              <a:rPr lang="lv-LV" b="1" u="sng" dirty="0" smtClean="0">
                <a:solidFill>
                  <a:schemeClr val="tx1"/>
                </a:solidFill>
              </a:rPr>
              <a:t>robežas</a:t>
            </a:r>
            <a:r>
              <a:rPr lang="lv-LV" b="1" dirty="0" smtClean="0">
                <a:solidFill>
                  <a:schemeClr val="tx1"/>
                </a:solidFill>
              </a:rPr>
              <a:t> – </a:t>
            </a:r>
            <a:r>
              <a:rPr lang="lv-LV" dirty="0" smtClean="0">
                <a:solidFill>
                  <a:schemeClr val="tx1"/>
                </a:solidFill>
              </a:rPr>
              <a:t>«Augsme </a:t>
            </a:r>
            <a:r>
              <a:rPr lang="lv-LV" dirty="0">
                <a:solidFill>
                  <a:schemeClr val="tx1"/>
                </a:solidFill>
              </a:rPr>
              <a:t>kā </a:t>
            </a:r>
            <a:r>
              <a:rPr lang="lv-LV" dirty="0" smtClean="0">
                <a:solidFill>
                  <a:schemeClr val="tx1"/>
                </a:solidFill>
              </a:rPr>
              <a:t>parasti» </a:t>
            </a:r>
            <a:r>
              <a:rPr lang="lv-LV" dirty="0">
                <a:solidFill>
                  <a:schemeClr val="tx1"/>
                </a:solidFill>
              </a:rPr>
              <a:t>bieži ignorē realitāti, ka ekosistēmu pakalpojumi un dabas resursi ir </a:t>
            </a:r>
            <a:r>
              <a:rPr lang="lv-LV" dirty="0" smtClean="0">
                <a:solidFill>
                  <a:schemeClr val="tx1"/>
                </a:solidFill>
              </a:rPr>
              <a:t>ierobežoti</a:t>
            </a:r>
            <a:endParaRPr lang="lv-LV" b="1" dirty="0">
              <a:solidFill>
                <a:schemeClr val="tx1"/>
              </a:solidFill>
            </a:endParaRPr>
          </a:p>
        </p:txBody>
      </p:sp>
      <p:sp>
        <p:nvSpPr>
          <p:cNvPr id="15" name="Right Arrow 14"/>
          <p:cNvSpPr/>
          <p:nvPr/>
        </p:nvSpPr>
        <p:spPr>
          <a:xfrm>
            <a:off x="4191000" y="5905500"/>
            <a:ext cx="742950" cy="411480"/>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7" name="Rounded Rectangle 6"/>
          <p:cNvSpPr/>
          <p:nvPr/>
        </p:nvSpPr>
        <p:spPr>
          <a:xfrm>
            <a:off x="269421" y="5642972"/>
            <a:ext cx="4016829" cy="92707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u="sng" dirty="0">
                <a:solidFill>
                  <a:schemeClr val="tx1"/>
                </a:solidFill>
              </a:rPr>
              <a:t>Vairāk sistēmisko </a:t>
            </a:r>
            <a:r>
              <a:rPr lang="lv-LV" b="1" u="sng" dirty="0" smtClean="0">
                <a:solidFill>
                  <a:schemeClr val="tx1"/>
                </a:solidFill>
              </a:rPr>
              <a:t>rādītāju</a:t>
            </a:r>
            <a:r>
              <a:rPr lang="lv-LV" b="1" dirty="0" smtClean="0">
                <a:solidFill>
                  <a:schemeClr val="tx1"/>
                </a:solidFill>
              </a:rPr>
              <a:t> – </a:t>
            </a:r>
            <a:r>
              <a:rPr lang="lv-LV" dirty="0" smtClean="0">
                <a:solidFill>
                  <a:schemeClr val="tx1"/>
                </a:solidFill>
              </a:rPr>
              <a:t>«Augsme </a:t>
            </a:r>
            <a:r>
              <a:rPr lang="lv-LV" dirty="0">
                <a:solidFill>
                  <a:schemeClr val="tx1"/>
                </a:solidFill>
              </a:rPr>
              <a:t>kā </a:t>
            </a:r>
            <a:r>
              <a:rPr lang="lv-LV" dirty="0" smtClean="0">
                <a:solidFill>
                  <a:schemeClr val="tx1"/>
                </a:solidFill>
              </a:rPr>
              <a:t>parasti» </a:t>
            </a:r>
            <a:r>
              <a:rPr lang="lv-LV" dirty="0">
                <a:solidFill>
                  <a:schemeClr val="tx1"/>
                </a:solidFill>
              </a:rPr>
              <a:t>izmanto vienkāršotus indikatorus, kā galveno izceļot </a:t>
            </a:r>
            <a:r>
              <a:rPr lang="lv-LV" dirty="0" smtClean="0">
                <a:solidFill>
                  <a:schemeClr val="tx1"/>
                </a:solidFill>
              </a:rPr>
              <a:t>IKP</a:t>
            </a:r>
            <a:endParaRPr lang="lv-LV" b="1" dirty="0">
              <a:solidFill>
                <a:schemeClr val="tx1"/>
              </a:solidFill>
            </a:endParaRPr>
          </a:p>
        </p:txBody>
      </p:sp>
    </p:spTree>
    <p:extLst>
      <p:ext uri="{BB962C8B-B14F-4D97-AF65-F5344CB8AC3E}">
        <p14:creationId xmlns:p14="http://schemas.microsoft.com/office/powerpoint/2010/main" xmlns="" val="34131482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151709" y="688964"/>
            <a:ext cx="9888582" cy="125413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«Jaunās ekonomikas» </a:t>
            </a:r>
            <a:r>
              <a:rPr lang="lv-LV" sz="2400" dirty="0"/>
              <a:t>elementi pašlaik ir procesā, lai iekļautos dominējošajā vairākuma ekonomikā </a:t>
            </a:r>
            <a:r>
              <a:rPr lang="lv-LV" sz="2400" dirty="0" smtClean="0"/>
              <a:t>– </a:t>
            </a:r>
            <a:r>
              <a:rPr lang="lv-LV" sz="2400" dirty="0"/>
              <a:t>tās ekonomiskā koncepcija, politika un pasākumi kļūs arvien nozīmīgāki valsts vai valdības lēmumu pieņēmējiem</a:t>
            </a:r>
          </a:p>
        </p:txBody>
      </p:sp>
      <p:sp>
        <p:nvSpPr>
          <p:cNvPr id="4" name="Rounded Rectangle 3"/>
          <p:cNvSpPr/>
          <p:nvPr/>
        </p:nvSpPr>
        <p:spPr>
          <a:xfrm>
            <a:off x="357051" y="2347642"/>
            <a:ext cx="9849395" cy="100565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«Jaunā ekonomika» </a:t>
            </a:r>
            <a:r>
              <a:rPr lang="lv-LV" b="1" dirty="0">
                <a:solidFill>
                  <a:schemeClr val="tx1"/>
                </a:solidFill>
              </a:rPr>
              <a:t>saglabā arī savu specifiku </a:t>
            </a:r>
            <a:r>
              <a:rPr lang="lv-LV" b="1" dirty="0" smtClean="0">
                <a:solidFill>
                  <a:schemeClr val="tx1"/>
                </a:solidFill>
              </a:rPr>
              <a:t>– </a:t>
            </a:r>
            <a:r>
              <a:rPr lang="lv-LV" b="1" dirty="0">
                <a:solidFill>
                  <a:schemeClr val="tx1"/>
                </a:solidFill>
              </a:rPr>
              <a:t>tā ir alternatīva, bet pagaidām vēl nav līdz galam sakārtota, </a:t>
            </a:r>
            <a:r>
              <a:rPr lang="lv-LV" dirty="0">
                <a:solidFill>
                  <a:schemeClr val="tx1"/>
                </a:solidFill>
              </a:rPr>
              <a:t>jo tās dažādie piekritēji vēl nav vienojušies par kopīgu ietvaru, </a:t>
            </a:r>
            <a:r>
              <a:rPr lang="lv-LV" dirty="0" smtClean="0">
                <a:solidFill>
                  <a:schemeClr val="tx1"/>
                </a:solidFill>
              </a:rPr>
              <a:t>kas veicina </a:t>
            </a:r>
            <a:r>
              <a:rPr lang="lv-LV" dirty="0">
                <a:solidFill>
                  <a:schemeClr val="tx1"/>
                </a:solidFill>
              </a:rPr>
              <a:t>atšķirīgus formulējumus, aprakstus un redzējumus samērā līdzīgām koncepcijām</a:t>
            </a:r>
          </a:p>
        </p:txBody>
      </p:sp>
      <p:sp>
        <p:nvSpPr>
          <p:cNvPr id="5" name="Rounded Rectangle 4"/>
          <p:cNvSpPr/>
          <p:nvPr/>
        </p:nvSpPr>
        <p:spPr>
          <a:xfrm>
            <a:off x="357051" y="3785988"/>
            <a:ext cx="5738947" cy="100565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Pēdējos gados ir parādījušās norādes, ka </a:t>
            </a:r>
            <a:r>
              <a:rPr lang="lv-LV" b="1" dirty="0" smtClean="0">
                <a:solidFill>
                  <a:schemeClr val="tx1"/>
                </a:solidFill>
              </a:rPr>
              <a:t>«Augsmes </a:t>
            </a:r>
            <a:r>
              <a:rPr lang="lv-LV" b="1" dirty="0">
                <a:solidFill>
                  <a:schemeClr val="tx1"/>
                </a:solidFill>
              </a:rPr>
              <a:t>kā </a:t>
            </a:r>
            <a:r>
              <a:rPr lang="lv-LV" b="1" dirty="0" smtClean="0">
                <a:solidFill>
                  <a:schemeClr val="tx1"/>
                </a:solidFill>
              </a:rPr>
              <a:t>parasti» </a:t>
            </a:r>
            <a:r>
              <a:rPr lang="lv-LV" b="1" dirty="0">
                <a:solidFill>
                  <a:schemeClr val="tx1"/>
                </a:solidFill>
              </a:rPr>
              <a:t>modeļa dominance sāk vājināties</a:t>
            </a:r>
            <a:endParaRPr lang="lv-LV" dirty="0">
              <a:solidFill>
                <a:schemeClr val="tx1"/>
              </a:solidFill>
            </a:endParaRPr>
          </a:p>
        </p:txBody>
      </p:sp>
      <p:sp>
        <p:nvSpPr>
          <p:cNvPr id="6" name="Rounded Rectangle 5"/>
          <p:cNvSpPr/>
          <p:nvPr/>
        </p:nvSpPr>
        <p:spPr>
          <a:xfrm>
            <a:off x="357052" y="5224334"/>
            <a:ext cx="5738947" cy="100565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Pierādījumi ir pārliecinoši par varas centriem, jo pasaules vadošo ekonomistu balsis jau sāk uzklausīt </a:t>
            </a:r>
            <a:endParaRPr lang="lv-LV" b="1" dirty="0" smtClean="0">
              <a:solidFill>
                <a:schemeClr val="tx1"/>
              </a:solidFill>
            </a:endParaRPr>
          </a:p>
          <a:p>
            <a:pPr algn="ctr"/>
            <a:r>
              <a:rPr lang="lv-LV" b="1" dirty="0" smtClean="0">
                <a:solidFill>
                  <a:schemeClr val="tx1"/>
                </a:solidFill>
              </a:rPr>
              <a:t>ietekmīgāko </a:t>
            </a:r>
            <a:r>
              <a:rPr lang="lv-LV" b="1" dirty="0">
                <a:solidFill>
                  <a:schemeClr val="tx1"/>
                </a:solidFill>
              </a:rPr>
              <a:t>valstu vadītāji</a:t>
            </a:r>
            <a:endParaRPr lang="lv-LV" dirty="0">
              <a:solidFill>
                <a:schemeClr val="tx1"/>
              </a:solidFill>
            </a:endParaRPr>
          </a:p>
        </p:txBody>
      </p:sp>
      <p:pic>
        <p:nvPicPr>
          <p:cNvPr id="7" name="Picture 2" descr="http://www.bottomupeconomy.org/wp-content/uploads/2015/11/new-economy.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6558"/>
          <a:stretch/>
        </p:blipFill>
        <p:spPr bwMode="auto">
          <a:xfrm>
            <a:off x="6263640" y="3540534"/>
            <a:ext cx="5718514" cy="2974566"/>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www.ledforumtorino2015.org/wp-content/uploads/Sustainable_Urbanization.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76328" y="3429000"/>
            <a:ext cx="3165093" cy="3165093"/>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http://blogs-images.forbes.com/marissafeinberg/files/2012/10/Screen-shot-2012-10-05-at-6.25.33-PM.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78090" y="1337752"/>
            <a:ext cx="3354070" cy="1507048"/>
          </a:xfrm>
          <a:prstGeom prst="rect">
            <a:avLst/>
          </a:prstGeom>
          <a:noFill/>
          <a:extLst>
            <a:ext uri="{909E8E84-426E-40DD-AFC4-6F175D3DCCD1}">
              <a14:hiddenFill xmlns:a14="http://schemas.microsoft.com/office/drawing/2010/main" xmlns="">
                <a:solidFill>
                  <a:srgbClr val="FFFFFF"/>
                </a:solidFill>
              </a14:hiddenFill>
            </a:ext>
          </a:extLst>
        </p:spPr>
      </p:pic>
      <p:sp>
        <p:nvSpPr>
          <p:cNvPr id="7" name="Oval 6"/>
          <p:cNvSpPr/>
          <p:nvPr/>
        </p:nvSpPr>
        <p:spPr>
          <a:xfrm>
            <a:off x="4476000" y="1372797"/>
            <a:ext cx="3240000" cy="3240000"/>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63489" name="Picture 1" descr="http://hqweb.unep.org/greeneconomy/portals/88/images/new_home/new-logo.jpg"/>
          <p:cNvPicPr>
            <a:picLocks noChangeAspect="1" noChangeArrowheads="1"/>
          </p:cNvPicPr>
          <p:nvPr/>
        </p:nvPicPr>
        <p:blipFill>
          <a:blip r:embed="rId4" r:link="rId5" cstate="print"/>
          <a:srcRect/>
          <a:stretch>
            <a:fillRect/>
          </a:stretch>
        </p:blipFill>
        <p:spPr bwMode="auto">
          <a:xfrm>
            <a:off x="7090615" y="3146271"/>
            <a:ext cx="4118949" cy="700734"/>
          </a:xfrm>
          <a:prstGeom prst="rect">
            <a:avLst/>
          </a:prstGeom>
          <a:noFill/>
        </p:spPr>
      </p:pic>
      <p:sp>
        <p:nvSpPr>
          <p:cNvPr id="6" name="Rounded Rectangle 5"/>
          <p:cNvSpPr/>
          <p:nvPr/>
        </p:nvSpPr>
        <p:spPr>
          <a:xfrm>
            <a:off x="357051" y="2036389"/>
            <a:ext cx="5934892" cy="116725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«Zaļā ekonomika» </a:t>
            </a:r>
            <a:r>
              <a:rPr lang="lv-LV" b="1" dirty="0">
                <a:solidFill>
                  <a:schemeClr val="tx1"/>
                </a:solidFill>
              </a:rPr>
              <a:t>ir ANO iniciatīva, kas tika ieviesta un atbalstīta galvenokārt ANO Vides programmas ANO-VP (</a:t>
            </a:r>
            <a:r>
              <a:rPr lang="lv-LV" b="1" dirty="0" err="1">
                <a:solidFill>
                  <a:schemeClr val="tx1"/>
                </a:solidFill>
              </a:rPr>
              <a:t>United</a:t>
            </a:r>
            <a:r>
              <a:rPr lang="lv-LV" b="1" dirty="0">
                <a:solidFill>
                  <a:schemeClr val="tx1"/>
                </a:solidFill>
              </a:rPr>
              <a:t> </a:t>
            </a:r>
            <a:r>
              <a:rPr lang="lv-LV" b="1" dirty="0" err="1">
                <a:solidFill>
                  <a:schemeClr val="tx1"/>
                </a:solidFill>
              </a:rPr>
              <a:t>Nations</a:t>
            </a:r>
            <a:r>
              <a:rPr lang="lv-LV" b="1" dirty="0">
                <a:solidFill>
                  <a:schemeClr val="tx1"/>
                </a:solidFill>
              </a:rPr>
              <a:t> </a:t>
            </a:r>
            <a:r>
              <a:rPr lang="lv-LV" b="1" dirty="0" err="1">
                <a:solidFill>
                  <a:schemeClr val="tx1"/>
                </a:solidFill>
              </a:rPr>
              <a:t>Environment</a:t>
            </a:r>
            <a:r>
              <a:rPr lang="lv-LV" b="1" dirty="0">
                <a:solidFill>
                  <a:schemeClr val="tx1"/>
                </a:solidFill>
              </a:rPr>
              <a:t> </a:t>
            </a:r>
            <a:r>
              <a:rPr lang="lv-LV" b="1" dirty="0" err="1" smtClean="0">
                <a:solidFill>
                  <a:schemeClr val="tx1"/>
                </a:solidFill>
              </a:rPr>
              <a:t>Programme</a:t>
            </a:r>
            <a:r>
              <a:rPr lang="lv-LV" b="1" dirty="0" smtClean="0">
                <a:solidFill>
                  <a:schemeClr val="tx1"/>
                </a:solidFill>
              </a:rPr>
              <a:t> – UNEP</a:t>
            </a:r>
            <a:r>
              <a:rPr lang="lv-LV" b="1" dirty="0">
                <a:solidFill>
                  <a:schemeClr val="tx1"/>
                </a:solidFill>
              </a:rPr>
              <a:t>) </a:t>
            </a:r>
            <a:r>
              <a:rPr lang="lv-LV" b="1" dirty="0" smtClean="0">
                <a:solidFill>
                  <a:schemeClr val="tx1"/>
                </a:solidFill>
              </a:rPr>
              <a:t>ietvaros</a:t>
            </a:r>
            <a:endParaRPr lang="lv-LV" b="1" dirty="0">
              <a:solidFill>
                <a:schemeClr val="tx1"/>
              </a:solidFill>
            </a:endParaRPr>
          </a:p>
        </p:txBody>
      </p:sp>
      <p:sp>
        <p:nvSpPr>
          <p:cNvPr id="8" name="Title 1"/>
          <p:cNvSpPr txBox="1">
            <a:spLocks/>
          </p:cNvSpPr>
          <p:nvPr/>
        </p:nvSpPr>
        <p:spPr>
          <a:xfrm>
            <a:off x="4071257" y="523158"/>
            <a:ext cx="4049486" cy="113093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200" dirty="0" smtClean="0"/>
              <a:t>«Zaļā ekonomika»</a:t>
            </a:r>
            <a:endParaRPr lang="lv-LV" sz="3200" dirty="0"/>
          </a:p>
        </p:txBody>
      </p:sp>
      <p:sp>
        <p:nvSpPr>
          <p:cNvPr id="9" name="Rounded Rectangle 8"/>
          <p:cNvSpPr/>
          <p:nvPr/>
        </p:nvSpPr>
        <p:spPr>
          <a:xfrm>
            <a:off x="5717177" y="4171342"/>
            <a:ext cx="5934892" cy="124783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ANO-VP atbalstītā </a:t>
            </a:r>
            <a:r>
              <a:rPr lang="lv-LV" b="1" dirty="0" smtClean="0">
                <a:solidFill>
                  <a:schemeClr val="tx1"/>
                </a:solidFill>
              </a:rPr>
              <a:t>«Zaļās </a:t>
            </a:r>
            <a:r>
              <a:rPr lang="lv-LV" b="1" dirty="0">
                <a:solidFill>
                  <a:schemeClr val="tx1"/>
                </a:solidFill>
              </a:rPr>
              <a:t>stimulēšanas </a:t>
            </a:r>
            <a:r>
              <a:rPr lang="lv-LV" b="1" dirty="0" smtClean="0">
                <a:solidFill>
                  <a:schemeClr val="tx1"/>
                </a:solidFill>
              </a:rPr>
              <a:t>pakete» 2008.g. </a:t>
            </a:r>
            <a:r>
              <a:rPr lang="lv-LV" b="1" dirty="0">
                <a:solidFill>
                  <a:schemeClr val="tx1"/>
                </a:solidFill>
              </a:rPr>
              <a:t>finanšu krīzes laikā identificēja konkrētas jomas, kurās plaša mēroga publiskā sektora ieguldījumi varētu iedarbināt </a:t>
            </a:r>
            <a:r>
              <a:rPr lang="lv-LV" b="1" dirty="0" smtClean="0">
                <a:solidFill>
                  <a:schemeClr val="tx1"/>
                </a:solidFill>
              </a:rPr>
              <a:t>«Zaļo ekonomiku» </a:t>
            </a:r>
            <a:endParaRPr lang="lv-LV" b="1" dirty="0">
              <a:solidFill>
                <a:schemeClr val="tx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1736</TotalTime>
  <Words>3620</Words>
  <Application>Microsoft Office PowerPoint</Application>
  <PresentationFormat>Custom</PresentationFormat>
  <Paragraphs>273</Paragraphs>
  <Slides>52</Slides>
  <Notes>0</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Ilgtspējīgas attīstības īstenošana</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vector>
  </TitlesOfParts>
  <Company>Birojs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Vai cilvēks spēj ietekmēt dabu?</dc:title>
  <dc:creator>User</dc:creator>
  <cp:lastModifiedBy>Jānis</cp:lastModifiedBy>
  <cp:revision>247</cp:revision>
  <dcterms:created xsi:type="dcterms:W3CDTF">2016-02-04T15:08:05Z</dcterms:created>
  <dcterms:modified xsi:type="dcterms:W3CDTF">2016-03-14T15:47:36Z</dcterms:modified>
</cp:coreProperties>
</file>