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layout2.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3"/>
  </p:notesMasterIdLst>
  <p:sldIdLst>
    <p:sldId id="256" r:id="rId2"/>
    <p:sldId id="311" r:id="rId3"/>
    <p:sldId id="312" r:id="rId4"/>
    <p:sldId id="313" r:id="rId5"/>
    <p:sldId id="314" r:id="rId6"/>
    <p:sldId id="315" r:id="rId7"/>
    <p:sldId id="316" r:id="rId8"/>
    <p:sldId id="318" r:id="rId9"/>
    <p:sldId id="326" r:id="rId10"/>
    <p:sldId id="319" r:id="rId11"/>
    <p:sldId id="320" r:id="rId12"/>
    <p:sldId id="321" r:id="rId13"/>
    <p:sldId id="317" r:id="rId14"/>
    <p:sldId id="322" r:id="rId15"/>
    <p:sldId id="323" r:id="rId16"/>
    <p:sldId id="324" r:id="rId17"/>
    <p:sldId id="325" r:id="rId18"/>
    <p:sldId id="327" r:id="rId19"/>
    <p:sldId id="332" r:id="rId20"/>
    <p:sldId id="328" r:id="rId21"/>
    <p:sldId id="331" r:id="rId22"/>
  </p:sldIdLst>
  <p:sldSz cx="9144000" cy="6858000" type="screen4x3"/>
  <p:notesSz cx="6858000" cy="9144000"/>
  <p:defaultTextStyle>
    <a:defPPr>
      <a:defRPr lang="en-GB"/>
    </a:defPPr>
    <a:lvl1pPr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1pPr>
    <a:lvl2pPr marL="742950" indent="-28575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2pPr>
    <a:lvl3pPr marL="11430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3pPr>
    <a:lvl4pPr marL="16002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4pPr>
    <a:lvl5pPr marL="20574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5pPr>
    <a:lvl6pPr marL="2286000" algn="l" defTabSz="914400" rtl="0" eaLnBrk="1" latinLnBrk="0" hangingPunct="1">
      <a:defRPr kern="1200">
        <a:solidFill>
          <a:schemeClr val="bg1"/>
        </a:solidFill>
        <a:latin typeface="Arial" charset="0"/>
        <a:ea typeface="+mn-ea"/>
        <a:cs typeface="Arial" charset="0"/>
      </a:defRPr>
    </a:lvl6pPr>
    <a:lvl7pPr marL="2743200" algn="l" defTabSz="914400" rtl="0" eaLnBrk="1" latinLnBrk="0" hangingPunct="1">
      <a:defRPr kern="1200">
        <a:solidFill>
          <a:schemeClr val="bg1"/>
        </a:solidFill>
        <a:latin typeface="Arial" charset="0"/>
        <a:ea typeface="+mn-ea"/>
        <a:cs typeface="Arial" charset="0"/>
      </a:defRPr>
    </a:lvl7pPr>
    <a:lvl8pPr marL="3200400" algn="l" defTabSz="914400" rtl="0" eaLnBrk="1" latinLnBrk="0" hangingPunct="1">
      <a:defRPr kern="1200">
        <a:solidFill>
          <a:schemeClr val="bg1"/>
        </a:solidFill>
        <a:latin typeface="Arial" charset="0"/>
        <a:ea typeface="+mn-ea"/>
        <a:cs typeface="Arial" charset="0"/>
      </a:defRPr>
    </a:lvl8pPr>
    <a:lvl9pPr marL="3657600" algn="l" defTabSz="914400" rtl="0" eaLnBrk="1" latinLnBrk="0" hangingPunct="1">
      <a:defRPr kern="1200">
        <a:solidFill>
          <a:schemeClr val="bg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042" autoAdjust="0"/>
  </p:normalViewPr>
  <p:slideViewPr>
    <p:cSldViewPr>
      <p:cViewPr varScale="1">
        <p:scale>
          <a:sx n="60" d="100"/>
          <a:sy n="60" d="100"/>
        </p:scale>
        <p:origin x="-1656" y="-96"/>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75E0F2-F798-452F-B3DF-921E24E75F56}" type="doc">
      <dgm:prSet loTypeId="urn:microsoft.com/office/officeart/2005/8/layout/venn2" loCatId="relationship" qsTypeId="urn:microsoft.com/office/officeart/2005/8/quickstyle/3d3" qsCatId="3D" csTypeId="urn:microsoft.com/office/officeart/2005/8/colors/accent0_3" csCatId="mainScheme" phldr="1"/>
      <dgm:spPr/>
      <dgm:t>
        <a:bodyPr/>
        <a:lstStyle/>
        <a:p>
          <a:endParaRPr lang="lv-LV"/>
        </a:p>
      </dgm:t>
    </dgm:pt>
    <dgm:pt modelId="{EC5C5C63-999F-4B50-AAA7-7F10A3D37DBB}">
      <dgm:prSet phldrT="[Text]" custT="1"/>
      <dgm:spPr/>
      <dgm:t>
        <a:bodyPr/>
        <a:lstStyle/>
        <a:p>
          <a:r>
            <a:rPr lang="lv-LV" sz="2000" dirty="0" smtClean="0"/>
            <a:t>Sabiedrība un kultūra</a:t>
          </a:r>
          <a:endParaRPr lang="lv-LV" sz="2000" dirty="0"/>
        </a:p>
      </dgm:t>
    </dgm:pt>
    <dgm:pt modelId="{03BC9E9D-79AF-4A53-A712-4FA95B241198}" type="parTrans" cxnId="{3776EE80-8EE2-4939-BADB-E100633F1C6A}">
      <dgm:prSet/>
      <dgm:spPr/>
      <dgm:t>
        <a:bodyPr/>
        <a:lstStyle/>
        <a:p>
          <a:endParaRPr lang="lv-LV"/>
        </a:p>
      </dgm:t>
    </dgm:pt>
    <dgm:pt modelId="{ABC311B0-8130-4E97-A33E-E36C2F667A16}" type="sibTrans" cxnId="{3776EE80-8EE2-4939-BADB-E100633F1C6A}">
      <dgm:prSet/>
      <dgm:spPr/>
      <dgm:t>
        <a:bodyPr/>
        <a:lstStyle/>
        <a:p>
          <a:endParaRPr lang="lv-LV"/>
        </a:p>
      </dgm:t>
    </dgm:pt>
    <dgm:pt modelId="{53F5785C-2535-4360-A634-AEE065FF9506}">
      <dgm:prSet phldrT="[Text]" custT="1"/>
      <dgm:spPr/>
      <dgm:t>
        <a:bodyPr/>
        <a:lstStyle/>
        <a:p>
          <a:r>
            <a:rPr lang="lv-LV" sz="2400" dirty="0" smtClean="0"/>
            <a:t>Mēs</a:t>
          </a:r>
          <a:endParaRPr lang="lv-LV" sz="2400" dirty="0"/>
        </a:p>
      </dgm:t>
    </dgm:pt>
    <dgm:pt modelId="{9BD1E30A-1ABE-45D5-9CE5-4E25D1AD0CDA}" type="parTrans" cxnId="{AF37A3AA-1842-4EA4-8EC5-D30BA3BFF1FA}">
      <dgm:prSet/>
      <dgm:spPr/>
      <dgm:t>
        <a:bodyPr/>
        <a:lstStyle/>
        <a:p>
          <a:endParaRPr lang="lv-LV"/>
        </a:p>
      </dgm:t>
    </dgm:pt>
    <dgm:pt modelId="{765BB919-2B02-417F-B8BA-EBB35616643C}" type="sibTrans" cxnId="{AF37A3AA-1842-4EA4-8EC5-D30BA3BFF1FA}">
      <dgm:prSet/>
      <dgm:spPr/>
      <dgm:t>
        <a:bodyPr/>
        <a:lstStyle/>
        <a:p>
          <a:endParaRPr lang="lv-LV"/>
        </a:p>
      </dgm:t>
    </dgm:pt>
    <dgm:pt modelId="{F8E41F2A-8E9D-45E7-83BE-C7CCD3F073A7}">
      <dgm:prSet phldrT="[Text]" custT="1"/>
      <dgm:spPr/>
      <dgm:t>
        <a:bodyPr/>
        <a:lstStyle/>
        <a:p>
          <a:r>
            <a:rPr lang="lv-LV" sz="2400" dirty="0" smtClean="0"/>
            <a:t>Es</a:t>
          </a:r>
          <a:endParaRPr lang="lv-LV" sz="2400" dirty="0"/>
        </a:p>
      </dgm:t>
    </dgm:pt>
    <dgm:pt modelId="{7B74EBF9-307C-424E-B8A5-994DB48B5D6E}" type="parTrans" cxnId="{3568B374-C5A3-4224-8DDD-85847700BCF3}">
      <dgm:prSet/>
      <dgm:spPr/>
      <dgm:t>
        <a:bodyPr/>
        <a:lstStyle/>
        <a:p>
          <a:endParaRPr lang="lv-LV"/>
        </a:p>
      </dgm:t>
    </dgm:pt>
    <dgm:pt modelId="{C147DAD0-C090-4E47-AE7E-61F4CFD84EB0}" type="sibTrans" cxnId="{3568B374-C5A3-4224-8DDD-85847700BCF3}">
      <dgm:prSet/>
      <dgm:spPr/>
      <dgm:t>
        <a:bodyPr/>
        <a:lstStyle/>
        <a:p>
          <a:endParaRPr lang="lv-LV"/>
        </a:p>
      </dgm:t>
    </dgm:pt>
    <dgm:pt modelId="{C508E5F2-E172-498D-9722-1E9594D34A2A}" type="pres">
      <dgm:prSet presAssocID="{1E75E0F2-F798-452F-B3DF-921E24E75F56}" presName="Name0" presStyleCnt="0">
        <dgm:presLayoutVars>
          <dgm:chMax val="7"/>
          <dgm:resizeHandles val="exact"/>
        </dgm:presLayoutVars>
      </dgm:prSet>
      <dgm:spPr/>
      <dgm:t>
        <a:bodyPr/>
        <a:lstStyle/>
        <a:p>
          <a:endParaRPr lang="lv-LV"/>
        </a:p>
      </dgm:t>
    </dgm:pt>
    <dgm:pt modelId="{D9DD6A9A-5D09-4BC5-AEF0-096F21BDE3EB}" type="pres">
      <dgm:prSet presAssocID="{1E75E0F2-F798-452F-B3DF-921E24E75F56}" presName="comp1" presStyleCnt="0"/>
      <dgm:spPr/>
    </dgm:pt>
    <dgm:pt modelId="{0D6C83BB-DC51-4E8D-A7CD-075E1389C514}" type="pres">
      <dgm:prSet presAssocID="{1E75E0F2-F798-452F-B3DF-921E24E75F56}" presName="circle1" presStyleLbl="node1" presStyleIdx="0" presStyleCnt="3" custLinFactNeighborX="-3440" custLinFactNeighborY="-611"/>
      <dgm:spPr/>
      <dgm:t>
        <a:bodyPr/>
        <a:lstStyle/>
        <a:p>
          <a:endParaRPr lang="lv-LV"/>
        </a:p>
      </dgm:t>
    </dgm:pt>
    <dgm:pt modelId="{B702AD0D-BA19-4925-B55D-B063CA6E480A}" type="pres">
      <dgm:prSet presAssocID="{1E75E0F2-F798-452F-B3DF-921E24E75F56}" presName="c1text" presStyleLbl="node1" presStyleIdx="0" presStyleCnt="3">
        <dgm:presLayoutVars>
          <dgm:bulletEnabled val="1"/>
        </dgm:presLayoutVars>
      </dgm:prSet>
      <dgm:spPr/>
      <dgm:t>
        <a:bodyPr/>
        <a:lstStyle/>
        <a:p>
          <a:endParaRPr lang="lv-LV"/>
        </a:p>
      </dgm:t>
    </dgm:pt>
    <dgm:pt modelId="{01F2B27D-E862-457F-AADF-1404165CE341}" type="pres">
      <dgm:prSet presAssocID="{1E75E0F2-F798-452F-B3DF-921E24E75F56}" presName="comp2" presStyleCnt="0"/>
      <dgm:spPr/>
    </dgm:pt>
    <dgm:pt modelId="{8092EB74-E63B-4A7A-B45B-38F04389B40A}" type="pres">
      <dgm:prSet presAssocID="{1E75E0F2-F798-452F-B3DF-921E24E75F56}" presName="circle2" presStyleLbl="node1" presStyleIdx="1" presStyleCnt="3" custLinFactNeighborX="-614" custLinFactNeighborY="2543"/>
      <dgm:spPr/>
      <dgm:t>
        <a:bodyPr/>
        <a:lstStyle/>
        <a:p>
          <a:endParaRPr lang="lv-LV"/>
        </a:p>
      </dgm:t>
    </dgm:pt>
    <dgm:pt modelId="{0A310DCC-ED6A-4082-88AE-CB898B758CD9}" type="pres">
      <dgm:prSet presAssocID="{1E75E0F2-F798-452F-B3DF-921E24E75F56}" presName="c2text" presStyleLbl="node1" presStyleIdx="1" presStyleCnt="3">
        <dgm:presLayoutVars>
          <dgm:bulletEnabled val="1"/>
        </dgm:presLayoutVars>
      </dgm:prSet>
      <dgm:spPr/>
      <dgm:t>
        <a:bodyPr/>
        <a:lstStyle/>
        <a:p>
          <a:endParaRPr lang="lv-LV"/>
        </a:p>
      </dgm:t>
    </dgm:pt>
    <dgm:pt modelId="{AC429EC8-8C1A-49C0-A749-6091CEF177E9}" type="pres">
      <dgm:prSet presAssocID="{1E75E0F2-F798-452F-B3DF-921E24E75F56}" presName="comp3" presStyleCnt="0"/>
      <dgm:spPr/>
    </dgm:pt>
    <dgm:pt modelId="{F0184236-92B3-4065-A707-799BCC4A51A0}" type="pres">
      <dgm:prSet presAssocID="{1E75E0F2-F798-452F-B3DF-921E24E75F56}" presName="circle3" presStyleLbl="node1" presStyleIdx="2" presStyleCnt="3" custLinFactNeighborX="1596" custLinFactNeighborY="-1468"/>
      <dgm:spPr/>
      <dgm:t>
        <a:bodyPr/>
        <a:lstStyle/>
        <a:p>
          <a:endParaRPr lang="lv-LV"/>
        </a:p>
      </dgm:t>
    </dgm:pt>
    <dgm:pt modelId="{074BBF57-2900-4EE8-B540-9DEDE8A0C561}" type="pres">
      <dgm:prSet presAssocID="{1E75E0F2-F798-452F-B3DF-921E24E75F56}" presName="c3text" presStyleLbl="node1" presStyleIdx="2" presStyleCnt="3">
        <dgm:presLayoutVars>
          <dgm:bulletEnabled val="1"/>
        </dgm:presLayoutVars>
      </dgm:prSet>
      <dgm:spPr/>
      <dgm:t>
        <a:bodyPr/>
        <a:lstStyle/>
        <a:p>
          <a:endParaRPr lang="lv-LV"/>
        </a:p>
      </dgm:t>
    </dgm:pt>
  </dgm:ptLst>
  <dgm:cxnLst>
    <dgm:cxn modelId="{19A55D2E-6E04-47BA-8204-22B8FDD55ADF}" type="presOf" srcId="{1E75E0F2-F798-452F-B3DF-921E24E75F56}" destId="{C508E5F2-E172-498D-9722-1E9594D34A2A}" srcOrd="0" destOrd="0" presId="urn:microsoft.com/office/officeart/2005/8/layout/venn2"/>
    <dgm:cxn modelId="{1463D393-47BD-4B96-A143-D7611C12FBC6}" type="presOf" srcId="{EC5C5C63-999F-4B50-AAA7-7F10A3D37DBB}" destId="{B702AD0D-BA19-4925-B55D-B063CA6E480A}" srcOrd="1" destOrd="0" presId="urn:microsoft.com/office/officeart/2005/8/layout/venn2"/>
    <dgm:cxn modelId="{3568B374-C5A3-4224-8DDD-85847700BCF3}" srcId="{1E75E0F2-F798-452F-B3DF-921E24E75F56}" destId="{F8E41F2A-8E9D-45E7-83BE-C7CCD3F073A7}" srcOrd="2" destOrd="0" parTransId="{7B74EBF9-307C-424E-B8A5-994DB48B5D6E}" sibTransId="{C147DAD0-C090-4E47-AE7E-61F4CFD84EB0}"/>
    <dgm:cxn modelId="{C029019C-1750-46C5-B4CF-919153445746}" type="presOf" srcId="{53F5785C-2535-4360-A634-AEE065FF9506}" destId="{0A310DCC-ED6A-4082-88AE-CB898B758CD9}" srcOrd="1" destOrd="0" presId="urn:microsoft.com/office/officeart/2005/8/layout/venn2"/>
    <dgm:cxn modelId="{3776EE80-8EE2-4939-BADB-E100633F1C6A}" srcId="{1E75E0F2-F798-452F-B3DF-921E24E75F56}" destId="{EC5C5C63-999F-4B50-AAA7-7F10A3D37DBB}" srcOrd="0" destOrd="0" parTransId="{03BC9E9D-79AF-4A53-A712-4FA95B241198}" sibTransId="{ABC311B0-8130-4E97-A33E-E36C2F667A16}"/>
    <dgm:cxn modelId="{0A218286-ADF0-43E9-A617-B81D658D5FE8}" type="presOf" srcId="{53F5785C-2535-4360-A634-AEE065FF9506}" destId="{8092EB74-E63B-4A7A-B45B-38F04389B40A}" srcOrd="0" destOrd="0" presId="urn:microsoft.com/office/officeart/2005/8/layout/venn2"/>
    <dgm:cxn modelId="{3F6AC229-348D-43B8-AF18-8AB6736B9F13}" type="presOf" srcId="{EC5C5C63-999F-4B50-AAA7-7F10A3D37DBB}" destId="{0D6C83BB-DC51-4E8D-A7CD-075E1389C514}" srcOrd="0" destOrd="0" presId="urn:microsoft.com/office/officeart/2005/8/layout/venn2"/>
    <dgm:cxn modelId="{AF37A3AA-1842-4EA4-8EC5-D30BA3BFF1FA}" srcId="{1E75E0F2-F798-452F-B3DF-921E24E75F56}" destId="{53F5785C-2535-4360-A634-AEE065FF9506}" srcOrd="1" destOrd="0" parTransId="{9BD1E30A-1ABE-45D5-9CE5-4E25D1AD0CDA}" sibTransId="{765BB919-2B02-417F-B8BA-EBB35616643C}"/>
    <dgm:cxn modelId="{6AD0660F-33ED-42FD-9D84-D798512FDA86}" type="presOf" srcId="{F8E41F2A-8E9D-45E7-83BE-C7CCD3F073A7}" destId="{074BBF57-2900-4EE8-B540-9DEDE8A0C561}" srcOrd="1" destOrd="0" presId="urn:microsoft.com/office/officeart/2005/8/layout/venn2"/>
    <dgm:cxn modelId="{4F0D0E4A-442A-4F88-9DBA-0EDBF1F9F47C}" type="presOf" srcId="{F8E41F2A-8E9D-45E7-83BE-C7CCD3F073A7}" destId="{F0184236-92B3-4065-A707-799BCC4A51A0}" srcOrd="0" destOrd="0" presId="urn:microsoft.com/office/officeart/2005/8/layout/venn2"/>
    <dgm:cxn modelId="{83A92657-5314-4DC8-9898-67E16197E4AE}" type="presParOf" srcId="{C508E5F2-E172-498D-9722-1E9594D34A2A}" destId="{D9DD6A9A-5D09-4BC5-AEF0-096F21BDE3EB}" srcOrd="0" destOrd="0" presId="urn:microsoft.com/office/officeart/2005/8/layout/venn2"/>
    <dgm:cxn modelId="{FF099E76-63F4-4C5B-9A90-E2233B892E56}" type="presParOf" srcId="{D9DD6A9A-5D09-4BC5-AEF0-096F21BDE3EB}" destId="{0D6C83BB-DC51-4E8D-A7CD-075E1389C514}" srcOrd="0" destOrd="0" presId="urn:microsoft.com/office/officeart/2005/8/layout/venn2"/>
    <dgm:cxn modelId="{8138B04F-51BF-497C-81DC-CBAE2C56779E}" type="presParOf" srcId="{D9DD6A9A-5D09-4BC5-AEF0-096F21BDE3EB}" destId="{B702AD0D-BA19-4925-B55D-B063CA6E480A}" srcOrd="1" destOrd="0" presId="urn:microsoft.com/office/officeart/2005/8/layout/venn2"/>
    <dgm:cxn modelId="{73E62449-CBC1-4247-9B78-2360DE63A689}" type="presParOf" srcId="{C508E5F2-E172-498D-9722-1E9594D34A2A}" destId="{01F2B27D-E862-457F-AADF-1404165CE341}" srcOrd="1" destOrd="0" presId="urn:microsoft.com/office/officeart/2005/8/layout/venn2"/>
    <dgm:cxn modelId="{FD5D200D-4104-4752-A524-47B22DC869DD}" type="presParOf" srcId="{01F2B27D-E862-457F-AADF-1404165CE341}" destId="{8092EB74-E63B-4A7A-B45B-38F04389B40A}" srcOrd="0" destOrd="0" presId="urn:microsoft.com/office/officeart/2005/8/layout/venn2"/>
    <dgm:cxn modelId="{96A047FA-F8E5-44FC-B5BB-8D8BFA108AA2}" type="presParOf" srcId="{01F2B27D-E862-457F-AADF-1404165CE341}" destId="{0A310DCC-ED6A-4082-88AE-CB898B758CD9}" srcOrd="1" destOrd="0" presId="urn:microsoft.com/office/officeart/2005/8/layout/venn2"/>
    <dgm:cxn modelId="{4EFF74A0-09E4-473C-8765-152B435B822C}" type="presParOf" srcId="{C508E5F2-E172-498D-9722-1E9594D34A2A}" destId="{AC429EC8-8C1A-49C0-A749-6091CEF177E9}" srcOrd="2" destOrd="0" presId="urn:microsoft.com/office/officeart/2005/8/layout/venn2"/>
    <dgm:cxn modelId="{C36A5E7F-1926-4990-9310-0F947E835FC9}" type="presParOf" srcId="{AC429EC8-8C1A-49C0-A749-6091CEF177E9}" destId="{F0184236-92B3-4065-A707-799BCC4A51A0}" srcOrd="0" destOrd="0" presId="urn:microsoft.com/office/officeart/2005/8/layout/venn2"/>
    <dgm:cxn modelId="{DD8601EE-10D4-48F1-93D2-E28833D362DF}" type="presParOf" srcId="{AC429EC8-8C1A-49C0-A749-6091CEF177E9}" destId="{074BBF57-2900-4EE8-B540-9DEDE8A0C561}" srcOrd="1" destOrd="0" presId="urn:microsoft.com/office/officeart/2005/8/layout/venn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06A0D90-B8DF-4A39-B988-06FDFA936F86}" type="doc">
      <dgm:prSet loTypeId="urn:microsoft.com/office/officeart/2005/8/layout/cycle3" loCatId="cycle" qsTypeId="urn:microsoft.com/office/officeart/2005/8/quickstyle/3d3" qsCatId="3D" csTypeId="urn:microsoft.com/office/officeart/2005/8/colors/colorful1" csCatId="colorful" phldr="1"/>
      <dgm:spPr/>
      <dgm:t>
        <a:bodyPr/>
        <a:lstStyle/>
        <a:p>
          <a:endParaRPr lang="lv-LV"/>
        </a:p>
      </dgm:t>
    </dgm:pt>
    <dgm:pt modelId="{A6203724-8DDF-4EBA-B1D7-41C0B1650ED9}">
      <dgm:prSet phldrT="[Text]"/>
      <dgm:spPr/>
      <dgm:t>
        <a:bodyPr/>
        <a:lstStyle/>
        <a:p>
          <a:r>
            <a:rPr lang="lv-LV"/>
            <a:t>pārtika un dzeramais</a:t>
          </a:r>
        </a:p>
      </dgm:t>
    </dgm:pt>
    <dgm:pt modelId="{03BABBA5-5545-4D4B-A4C8-04168117C373}" type="parTrans" cxnId="{0F934142-2AB5-4836-BFF2-6EA11725783B}">
      <dgm:prSet/>
      <dgm:spPr/>
      <dgm:t>
        <a:bodyPr/>
        <a:lstStyle/>
        <a:p>
          <a:endParaRPr lang="lv-LV"/>
        </a:p>
      </dgm:t>
    </dgm:pt>
    <dgm:pt modelId="{B386B6A7-9B57-4CC0-A322-A73DFAEAD2FD}" type="sibTrans" cxnId="{0F934142-2AB5-4836-BFF2-6EA11725783B}">
      <dgm:prSet/>
      <dgm:spPr/>
      <dgm:t>
        <a:bodyPr/>
        <a:lstStyle/>
        <a:p>
          <a:endParaRPr lang="lv-LV"/>
        </a:p>
      </dgm:t>
    </dgm:pt>
    <dgm:pt modelId="{A7617005-E096-43EA-8B77-2DC0121638D9}">
      <dgm:prSet phldrT="[Text]"/>
      <dgm:spPr/>
      <dgm:t>
        <a:bodyPr/>
        <a:lstStyle/>
        <a:p>
          <a:r>
            <a:rPr lang="lv-LV" dirty="0">
              <a:solidFill>
                <a:schemeClr val="accent2">
                  <a:lumMod val="50000"/>
                </a:schemeClr>
              </a:solidFill>
            </a:rPr>
            <a:t>enerģija un ūdens</a:t>
          </a:r>
        </a:p>
      </dgm:t>
    </dgm:pt>
    <dgm:pt modelId="{2E724010-FBD1-488D-AC42-62971F39C4E1}" type="parTrans" cxnId="{F53B28FA-1564-4256-A4C2-F61D005325FF}">
      <dgm:prSet/>
      <dgm:spPr/>
      <dgm:t>
        <a:bodyPr/>
        <a:lstStyle/>
        <a:p>
          <a:endParaRPr lang="lv-LV"/>
        </a:p>
      </dgm:t>
    </dgm:pt>
    <dgm:pt modelId="{EFB37493-A9E9-4F6F-AF8F-B686C1FA0DD6}" type="sibTrans" cxnId="{F53B28FA-1564-4256-A4C2-F61D005325FF}">
      <dgm:prSet/>
      <dgm:spPr/>
      <dgm:t>
        <a:bodyPr/>
        <a:lstStyle/>
        <a:p>
          <a:endParaRPr lang="lv-LV"/>
        </a:p>
      </dgm:t>
    </dgm:pt>
    <dgm:pt modelId="{2B3820D4-C8D0-46AB-8DAB-78B4C4216ED8}">
      <dgm:prSet phldrT="[Text]"/>
      <dgm:spPr/>
      <dgm:t>
        <a:bodyPr/>
        <a:lstStyle/>
        <a:p>
          <a:r>
            <a:rPr lang="lv-LV"/>
            <a:t>pārvietošanās un satiksme</a:t>
          </a:r>
        </a:p>
      </dgm:t>
    </dgm:pt>
    <dgm:pt modelId="{F3D4D220-D844-45D4-AF95-6AAE358F2632}" type="parTrans" cxnId="{5F2B6FF1-79BC-410A-ABF0-53D5637BEE27}">
      <dgm:prSet/>
      <dgm:spPr/>
      <dgm:t>
        <a:bodyPr/>
        <a:lstStyle/>
        <a:p>
          <a:endParaRPr lang="lv-LV"/>
        </a:p>
      </dgm:t>
    </dgm:pt>
    <dgm:pt modelId="{D30C1F04-090B-4A02-B054-9CAFDEB00761}" type="sibTrans" cxnId="{5F2B6FF1-79BC-410A-ABF0-53D5637BEE27}">
      <dgm:prSet/>
      <dgm:spPr/>
      <dgm:t>
        <a:bodyPr/>
        <a:lstStyle/>
        <a:p>
          <a:endParaRPr lang="lv-LV"/>
        </a:p>
      </dgm:t>
    </dgm:pt>
    <dgm:pt modelId="{203FE41B-407A-44A4-90A5-7DDE52EF64F3}">
      <dgm:prSet phldrT="[Text]"/>
      <dgm:spPr/>
      <dgm:t>
        <a:bodyPr/>
        <a:lstStyle/>
        <a:p>
          <a:r>
            <a:rPr lang="lv-LV" dirty="0" err="1">
              <a:solidFill>
                <a:schemeClr val="accent2">
                  <a:lumMod val="50000"/>
                </a:schemeClr>
              </a:solidFill>
            </a:rPr>
            <a:t>patēriņšun</a:t>
          </a:r>
          <a:r>
            <a:rPr lang="lv-LV" dirty="0">
              <a:solidFill>
                <a:schemeClr val="accent2">
                  <a:lumMod val="50000"/>
                </a:schemeClr>
              </a:solidFill>
            </a:rPr>
            <a:t> </a:t>
          </a:r>
          <a:r>
            <a:rPr lang="lv-LV" dirty="0" err="1">
              <a:solidFill>
                <a:schemeClr val="accent2">
                  <a:lumMod val="50000"/>
                </a:schemeClr>
              </a:solidFill>
            </a:rPr>
            <a:t>attkritumi</a:t>
          </a:r>
          <a:endParaRPr lang="lv-LV" dirty="0">
            <a:solidFill>
              <a:schemeClr val="accent2">
                <a:lumMod val="50000"/>
              </a:schemeClr>
            </a:solidFill>
          </a:endParaRPr>
        </a:p>
      </dgm:t>
    </dgm:pt>
    <dgm:pt modelId="{D1824C6C-6188-47A4-892E-7ECFFC06C5F7}" type="parTrans" cxnId="{0D599DC4-63E4-482B-A252-167A9EE84E9A}">
      <dgm:prSet/>
      <dgm:spPr/>
      <dgm:t>
        <a:bodyPr/>
        <a:lstStyle/>
        <a:p>
          <a:endParaRPr lang="lv-LV"/>
        </a:p>
      </dgm:t>
    </dgm:pt>
    <dgm:pt modelId="{612E3640-2E9A-42F1-8ADD-DFADB7FD2543}" type="sibTrans" cxnId="{0D599DC4-63E4-482B-A252-167A9EE84E9A}">
      <dgm:prSet/>
      <dgm:spPr/>
      <dgm:t>
        <a:bodyPr/>
        <a:lstStyle/>
        <a:p>
          <a:endParaRPr lang="lv-LV"/>
        </a:p>
      </dgm:t>
    </dgm:pt>
    <dgm:pt modelId="{177C25F4-A875-49AD-9007-46E6D8739877}">
      <dgm:prSet phldrT="[Text]"/>
      <dgm:spPr/>
      <dgm:t>
        <a:bodyPr/>
        <a:lstStyle/>
        <a:p>
          <a:r>
            <a:rPr lang="lv-LV"/>
            <a:t>ēkas un zeme</a:t>
          </a:r>
        </a:p>
      </dgm:t>
    </dgm:pt>
    <dgm:pt modelId="{AF1D068A-6FFB-4BD0-9DBD-60CB31C1E3B6}" type="parTrans" cxnId="{EF3318EE-810C-4DDD-B458-D1C366973522}">
      <dgm:prSet/>
      <dgm:spPr/>
      <dgm:t>
        <a:bodyPr/>
        <a:lstStyle/>
        <a:p>
          <a:endParaRPr lang="lv-LV"/>
        </a:p>
      </dgm:t>
    </dgm:pt>
    <dgm:pt modelId="{AAD5C6E3-A154-49EE-B5B0-C7CA7B93359D}" type="sibTrans" cxnId="{EF3318EE-810C-4DDD-B458-D1C366973522}">
      <dgm:prSet/>
      <dgm:spPr/>
      <dgm:t>
        <a:bodyPr/>
        <a:lstStyle/>
        <a:p>
          <a:endParaRPr lang="lv-LV"/>
        </a:p>
      </dgm:t>
    </dgm:pt>
    <dgm:pt modelId="{FA355241-7E74-43F8-BB84-E64454F079BE}">
      <dgm:prSet phldrT="[Text]"/>
      <dgm:spPr/>
      <dgm:t>
        <a:bodyPr/>
        <a:lstStyle/>
        <a:p>
          <a:r>
            <a:rPr lang="lv-LV"/>
            <a:t>iekļaušanās un līdzdalība</a:t>
          </a:r>
        </a:p>
      </dgm:t>
    </dgm:pt>
    <dgm:pt modelId="{D5BF9CB1-35FB-4ABC-B1F2-DF115635867E}" type="parTrans" cxnId="{1A48EDB6-797F-435B-A2A7-6A2B667C4CDF}">
      <dgm:prSet/>
      <dgm:spPr/>
      <dgm:t>
        <a:bodyPr/>
        <a:lstStyle/>
        <a:p>
          <a:endParaRPr lang="lv-LV"/>
        </a:p>
      </dgm:t>
    </dgm:pt>
    <dgm:pt modelId="{A2F45E3A-376F-424B-9969-F7175CF626A2}" type="sibTrans" cxnId="{1A48EDB6-797F-435B-A2A7-6A2B667C4CDF}">
      <dgm:prSet/>
      <dgm:spPr/>
      <dgm:t>
        <a:bodyPr/>
        <a:lstStyle/>
        <a:p>
          <a:endParaRPr lang="lv-LV"/>
        </a:p>
      </dgm:t>
    </dgm:pt>
    <dgm:pt modelId="{B689163C-50C2-4AAC-B6B3-1DA636C7D14F}">
      <dgm:prSet phldrT="[Text]"/>
      <dgm:spPr/>
      <dgm:t>
        <a:bodyPr/>
        <a:lstStyle/>
        <a:p>
          <a:r>
            <a:rPr lang="lv-LV" dirty="0">
              <a:solidFill>
                <a:schemeClr val="accent2">
                  <a:lumMod val="50000"/>
                </a:schemeClr>
              </a:solidFill>
            </a:rPr>
            <a:t>vietējā labklājība</a:t>
          </a:r>
        </a:p>
      </dgm:t>
    </dgm:pt>
    <dgm:pt modelId="{7F257523-6D46-4701-8F9D-F40897229017}" type="parTrans" cxnId="{237398EE-A4D3-4545-B31D-7A2BD26409F9}">
      <dgm:prSet/>
      <dgm:spPr/>
      <dgm:t>
        <a:bodyPr/>
        <a:lstStyle/>
        <a:p>
          <a:endParaRPr lang="lv-LV"/>
        </a:p>
      </dgm:t>
    </dgm:pt>
    <dgm:pt modelId="{8873988C-C0BA-4414-8282-1F6D81D60F0B}" type="sibTrans" cxnId="{237398EE-A4D3-4545-B31D-7A2BD26409F9}">
      <dgm:prSet/>
      <dgm:spPr/>
      <dgm:t>
        <a:bodyPr/>
        <a:lstStyle/>
        <a:p>
          <a:endParaRPr lang="lv-LV"/>
        </a:p>
      </dgm:t>
    </dgm:pt>
    <dgm:pt modelId="{F0846195-A388-4E47-B872-BAB8DBBFA153}">
      <dgm:prSet phldrT="[Text]"/>
      <dgm:spPr/>
      <dgm:t>
        <a:bodyPr/>
        <a:lstStyle/>
        <a:p>
          <a:r>
            <a:rPr lang="lv-LV"/>
            <a:t>globālā pilsonība</a:t>
          </a:r>
        </a:p>
      </dgm:t>
    </dgm:pt>
    <dgm:pt modelId="{C2125C97-48D5-4A39-B60E-75917E3C9632}" type="parTrans" cxnId="{AB3D5198-94F1-4ECB-A861-689FE8E47E5C}">
      <dgm:prSet/>
      <dgm:spPr/>
      <dgm:t>
        <a:bodyPr/>
        <a:lstStyle/>
        <a:p>
          <a:endParaRPr lang="lv-LV"/>
        </a:p>
      </dgm:t>
    </dgm:pt>
    <dgm:pt modelId="{1BE81F9B-6AA5-4156-9906-34BE915C702C}" type="sibTrans" cxnId="{AB3D5198-94F1-4ECB-A861-689FE8E47E5C}">
      <dgm:prSet/>
      <dgm:spPr/>
      <dgm:t>
        <a:bodyPr/>
        <a:lstStyle/>
        <a:p>
          <a:endParaRPr lang="lv-LV"/>
        </a:p>
      </dgm:t>
    </dgm:pt>
    <dgm:pt modelId="{5194F197-0152-4935-AF31-4C41C4FC3943}" type="pres">
      <dgm:prSet presAssocID="{706A0D90-B8DF-4A39-B988-06FDFA936F86}" presName="Name0" presStyleCnt="0">
        <dgm:presLayoutVars>
          <dgm:dir/>
          <dgm:resizeHandles val="exact"/>
        </dgm:presLayoutVars>
      </dgm:prSet>
      <dgm:spPr/>
      <dgm:t>
        <a:bodyPr/>
        <a:lstStyle/>
        <a:p>
          <a:endParaRPr lang="lv-LV"/>
        </a:p>
      </dgm:t>
    </dgm:pt>
    <dgm:pt modelId="{0ABA5904-F248-4C7F-BBF5-A14F12979716}" type="pres">
      <dgm:prSet presAssocID="{706A0D90-B8DF-4A39-B988-06FDFA936F86}" presName="cycle" presStyleCnt="0"/>
      <dgm:spPr/>
      <dgm:t>
        <a:bodyPr/>
        <a:lstStyle/>
        <a:p>
          <a:endParaRPr lang="lv-LV"/>
        </a:p>
      </dgm:t>
    </dgm:pt>
    <dgm:pt modelId="{373BF7F2-33F8-4B45-83B9-237CBF405069}" type="pres">
      <dgm:prSet presAssocID="{A6203724-8DDF-4EBA-B1D7-41C0B1650ED9}" presName="nodeFirstNode" presStyleLbl="node1" presStyleIdx="0" presStyleCnt="8">
        <dgm:presLayoutVars>
          <dgm:bulletEnabled val="1"/>
        </dgm:presLayoutVars>
      </dgm:prSet>
      <dgm:spPr/>
      <dgm:t>
        <a:bodyPr/>
        <a:lstStyle/>
        <a:p>
          <a:endParaRPr lang="lv-LV"/>
        </a:p>
      </dgm:t>
    </dgm:pt>
    <dgm:pt modelId="{F6DFD03B-4682-4AC9-A07B-B6B10B1E88F9}" type="pres">
      <dgm:prSet presAssocID="{B386B6A7-9B57-4CC0-A322-A73DFAEAD2FD}" presName="sibTransFirstNode" presStyleLbl="bgShp" presStyleIdx="0" presStyleCnt="1"/>
      <dgm:spPr/>
      <dgm:t>
        <a:bodyPr/>
        <a:lstStyle/>
        <a:p>
          <a:endParaRPr lang="lv-LV"/>
        </a:p>
      </dgm:t>
    </dgm:pt>
    <dgm:pt modelId="{83E0833C-496B-4C3E-850D-869FF7BF854C}" type="pres">
      <dgm:prSet presAssocID="{A7617005-E096-43EA-8B77-2DC0121638D9}" presName="nodeFollowingNodes" presStyleLbl="node1" presStyleIdx="1" presStyleCnt="8">
        <dgm:presLayoutVars>
          <dgm:bulletEnabled val="1"/>
        </dgm:presLayoutVars>
      </dgm:prSet>
      <dgm:spPr/>
      <dgm:t>
        <a:bodyPr/>
        <a:lstStyle/>
        <a:p>
          <a:endParaRPr lang="lv-LV"/>
        </a:p>
      </dgm:t>
    </dgm:pt>
    <dgm:pt modelId="{B9B4C7BE-20BC-4DC5-A03A-7B610F5E7AE6}" type="pres">
      <dgm:prSet presAssocID="{2B3820D4-C8D0-46AB-8DAB-78B4C4216ED8}" presName="nodeFollowingNodes" presStyleLbl="node1" presStyleIdx="2" presStyleCnt="8">
        <dgm:presLayoutVars>
          <dgm:bulletEnabled val="1"/>
        </dgm:presLayoutVars>
      </dgm:prSet>
      <dgm:spPr/>
      <dgm:t>
        <a:bodyPr/>
        <a:lstStyle/>
        <a:p>
          <a:endParaRPr lang="lv-LV"/>
        </a:p>
      </dgm:t>
    </dgm:pt>
    <dgm:pt modelId="{7E0E0205-6F22-4BAE-AFEB-79F2B11008D5}" type="pres">
      <dgm:prSet presAssocID="{203FE41B-407A-44A4-90A5-7DDE52EF64F3}" presName="nodeFollowingNodes" presStyleLbl="node1" presStyleIdx="3" presStyleCnt="8">
        <dgm:presLayoutVars>
          <dgm:bulletEnabled val="1"/>
        </dgm:presLayoutVars>
      </dgm:prSet>
      <dgm:spPr/>
      <dgm:t>
        <a:bodyPr/>
        <a:lstStyle/>
        <a:p>
          <a:endParaRPr lang="lv-LV"/>
        </a:p>
      </dgm:t>
    </dgm:pt>
    <dgm:pt modelId="{5145D095-0811-4FB5-9051-A04F98F0D1AC}" type="pres">
      <dgm:prSet presAssocID="{177C25F4-A875-49AD-9007-46E6D8739877}" presName="nodeFollowingNodes" presStyleLbl="node1" presStyleIdx="4" presStyleCnt="8">
        <dgm:presLayoutVars>
          <dgm:bulletEnabled val="1"/>
        </dgm:presLayoutVars>
      </dgm:prSet>
      <dgm:spPr/>
      <dgm:t>
        <a:bodyPr/>
        <a:lstStyle/>
        <a:p>
          <a:endParaRPr lang="lv-LV"/>
        </a:p>
      </dgm:t>
    </dgm:pt>
    <dgm:pt modelId="{279C366F-4A85-423B-A10A-93F49BD12F59}" type="pres">
      <dgm:prSet presAssocID="{FA355241-7E74-43F8-BB84-E64454F079BE}" presName="nodeFollowingNodes" presStyleLbl="node1" presStyleIdx="5" presStyleCnt="8">
        <dgm:presLayoutVars>
          <dgm:bulletEnabled val="1"/>
        </dgm:presLayoutVars>
      </dgm:prSet>
      <dgm:spPr/>
      <dgm:t>
        <a:bodyPr/>
        <a:lstStyle/>
        <a:p>
          <a:endParaRPr lang="lv-LV"/>
        </a:p>
      </dgm:t>
    </dgm:pt>
    <dgm:pt modelId="{8202CFC8-BCB2-4FAC-A62C-69E9CBDAE5FC}" type="pres">
      <dgm:prSet presAssocID="{B689163C-50C2-4AAC-B6B3-1DA636C7D14F}" presName="nodeFollowingNodes" presStyleLbl="node1" presStyleIdx="6" presStyleCnt="8">
        <dgm:presLayoutVars>
          <dgm:bulletEnabled val="1"/>
        </dgm:presLayoutVars>
      </dgm:prSet>
      <dgm:spPr/>
      <dgm:t>
        <a:bodyPr/>
        <a:lstStyle/>
        <a:p>
          <a:endParaRPr lang="lv-LV"/>
        </a:p>
      </dgm:t>
    </dgm:pt>
    <dgm:pt modelId="{4B7890BA-292E-44E7-958B-885717B5546E}" type="pres">
      <dgm:prSet presAssocID="{F0846195-A388-4E47-B872-BAB8DBBFA153}" presName="nodeFollowingNodes" presStyleLbl="node1" presStyleIdx="7" presStyleCnt="8">
        <dgm:presLayoutVars>
          <dgm:bulletEnabled val="1"/>
        </dgm:presLayoutVars>
      </dgm:prSet>
      <dgm:spPr/>
      <dgm:t>
        <a:bodyPr/>
        <a:lstStyle/>
        <a:p>
          <a:endParaRPr lang="lv-LV"/>
        </a:p>
      </dgm:t>
    </dgm:pt>
  </dgm:ptLst>
  <dgm:cxnLst>
    <dgm:cxn modelId="{F53B28FA-1564-4256-A4C2-F61D005325FF}" srcId="{706A0D90-B8DF-4A39-B988-06FDFA936F86}" destId="{A7617005-E096-43EA-8B77-2DC0121638D9}" srcOrd="1" destOrd="0" parTransId="{2E724010-FBD1-488D-AC42-62971F39C4E1}" sibTransId="{EFB37493-A9E9-4F6F-AF8F-B686C1FA0DD6}"/>
    <dgm:cxn modelId="{7D665989-7C1F-4D62-90E3-89B6C7030C69}" type="presOf" srcId="{F0846195-A388-4E47-B872-BAB8DBBFA153}" destId="{4B7890BA-292E-44E7-958B-885717B5546E}" srcOrd="0" destOrd="0" presId="urn:microsoft.com/office/officeart/2005/8/layout/cycle3"/>
    <dgm:cxn modelId="{D3C0EFB0-0AA5-4ACF-868D-538FD5150BA8}" type="presOf" srcId="{A7617005-E096-43EA-8B77-2DC0121638D9}" destId="{83E0833C-496B-4C3E-850D-869FF7BF854C}" srcOrd="0" destOrd="0" presId="urn:microsoft.com/office/officeart/2005/8/layout/cycle3"/>
    <dgm:cxn modelId="{337B5F73-6B4D-4789-865D-292616C72BBC}" type="presOf" srcId="{FA355241-7E74-43F8-BB84-E64454F079BE}" destId="{279C366F-4A85-423B-A10A-93F49BD12F59}" srcOrd="0" destOrd="0" presId="urn:microsoft.com/office/officeart/2005/8/layout/cycle3"/>
    <dgm:cxn modelId="{1A48EDB6-797F-435B-A2A7-6A2B667C4CDF}" srcId="{706A0D90-B8DF-4A39-B988-06FDFA936F86}" destId="{FA355241-7E74-43F8-BB84-E64454F079BE}" srcOrd="5" destOrd="0" parTransId="{D5BF9CB1-35FB-4ABC-B1F2-DF115635867E}" sibTransId="{A2F45E3A-376F-424B-9969-F7175CF626A2}"/>
    <dgm:cxn modelId="{0F934142-2AB5-4836-BFF2-6EA11725783B}" srcId="{706A0D90-B8DF-4A39-B988-06FDFA936F86}" destId="{A6203724-8DDF-4EBA-B1D7-41C0B1650ED9}" srcOrd="0" destOrd="0" parTransId="{03BABBA5-5545-4D4B-A4C8-04168117C373}" sibTransId="{B386B6A7-9B57-4CC0-A322-A73DFAEAD2FD}"/>
    <dgm:cxn modelId="{36C8C220-3F37-4183-A174-971CE053DE5C}" type="presOf" srcId="{B386B6A7-9B57-4CC0-A322-A73DFAEAD2FD}" destId="{F6DFD03B-4682-4AC9-A07B-B6B10B1E88F9}" srcOrd="0" destOrd="0" presId="urn:microsoft.com/office/officeart/2005/8/layout/cycle3"/>
    <dgm:cxn modelId="{7715417D-89DB-4679-BB5C-E66B918B2A81}" type="presOf" srcId="{177C25F4-A875-49AD-9007-46E6D8739877}" destId="{5145D095-0811-4FB5-9051-A04F98F0D1AC}" srcOrd="0" destOrd="0" presId="urn:microsoft.com/office/officeart/2005/8/layout/cycle3"/>
    <dgm:cxn modelId="{EF3318EE-810C-4DDD-B458-D1C366973522}" srcId="{706A0D90-B8DF-4A39-B988-06FDFA936F86}" destId="{177C25F4-A875-49AD-9007-46E6D8739877}" srcOrd="4" destOrd="0" parTransId="{AF1D068A-6FFB-4BD0-9DBD-60CB31C1E3B6}" sibTransId="{AAD5C6E3-A154-49EE-B5B0-C7CA7B93359D}"/>
    <dgm:cxn modelId="{237398EE-A4D3-4545-B31D-7A2BD26409F9}" srcId="{706A0D90-B8DF-4A39-B988-06FDFA936F86}" destId="{B689163C-50C2-4AAC-B6B3-1DA636C7D14F}" srcOrd="6" destOrd="0" parTransId="{7F257523-6D46-4701-8F9D-F40897229017}" sibTransId="{8873988C-C0BA-4414-8282-1F6D81D60F0B}"/>
    <dgm:cxn modelId="{AB3D5198-94F1-4ECB-A861-689FE8E47E5C}" srcId="{706A0D90-B8DF-4A39-B988-06FDFA936F86}" destId="{F0846195-A388-4E47-B872-BAB8DBBFA153}" srcOrd="7" destOrd="0" parTransId="{C2125C97-48D5-4A39-B60E-75917E3C9632}" sibTransId="{1BE81F9B-6AA5-4156-9906-34BE915C702C}"/>
    <dgm:cxn modelId="{64DB89A3-84D9-4122-A93D-01C2EEC2A83C}" type="presOf" srcId="{B689163C-50C2-4AAC-B6B3-1DA636C7D14F}" destId="{8202CFC8-BCB2-4FAC-A62C-69E9CBDAE5FC}" srcOrd="0" destOrd="0" presId="urn:microsoft.com/office/officeart/2005/8/layout/cycle3"/>
    <dgm:cxn modelId="{5F2B6FF1-79BC-410A-ABF0-53D5637BEE27}" srcId="{706A0D90-B8DF-4A39-B988-06FDFA936F86}" destId="{2B3820D4-C8D0-46AB-8DAB-78B4C4216ED8}" srcOrd="2" destOrd="0" parTransId="{F3D4D220-D844-45D4-AF95-6AAE358F2632}" sibTransId="{D30C1F04-090B-4A02-B054-9CAFDEB00761}"/>
    <dgm:cxn modelId="{2FEE2DF9-939B-43C6-8244-3E22850E4D5C}" type="presOf" srcId="{A6203724-8DDF-4EBA-B1D7-41C0B1650ED9}" destId="{373BF7F2-33F8-4B45-83B9-237CBF405069}" srcOrd="0" destOrd="0" presId="urn:microsoft.com/office/officeart/2005/8/layout/cycle3"/>
    <dgm:cxn modelId="{0D599DC4-63E4-482B-A252-167A9EE84E9A}" srcId="{706A0D90-B8DF-4A39-B988-06FDFA936F86}" destId="{203FE41B-407A-44A4-90A5-7DDE52EF64F3}" srcOrd="3" destOrd="0" parTransId="{D1824C6C-6188-47A4-892E-7ECFFC06C5F7}" sibTransId="{612E3640-2E9A-42F1-8ADD-DFADB7FD2543}"/>
    <dgm:cxn modelId="{BBD74D9D-17C8-477A-BCE3-7942851D6CF2}" type="presOf" srcId="{203FE41B-407A-44A4-90A5-7DDE52EF64F3}" destId="{7E0E0205-6F22-4BAE-AFEB-79F2B11008D5}" srcOrd="0" destOrd="0" presId="urn:microsoft.com/office/officeart/2005/8/layout/cycle3"/>
    <dgm:cxn modelId="{C5E5057D-7E2B-4203-819B-6B94D207C242}" type="presOf" srcId="{2B3820D4-C8D0-46AB-8DAB-78B4C4216ED8}" destId="{B9B4C7BE-20BC-4DC5-A03A-7B610F5E7AE6}" srcOrd="0" destOrd="0" presId="urn:microsoft.com/office/officeart/2005/8/layout/cycle3"/>
    <dgm:cxn modelId="{D07F1B25-F106-405C-81EB-370167C60E16}" type="presOf" srcId="{706A0D90-B8DF-4A39-B988-06FDFA936F86}" destId="{5194F197-0152-4935-AF31-4C41C4FC3943}" srcOrd="0" destOrd="0" presId="urn:microsoft.com/office/officeart/2005/8/layout/cycle3"/>
    <dgm:cxn modelId="{838BD908-5E46-48E8-AAC1-0A9D4F6E7DF8}" type="presParOf" srcId="{5194F197-0152-4935-AF31-4C41C4FC3943}" destId="{0ABA5904-F248-4C7F-BBF5-A14F12979716}" srcOrd="0" destOrd="0" presId="urn:microsoft.com/office/officeart/2005/8/layout/cycle3"/>
    <dgm:cxn modelId="{21F7CF7C-9A3D-4C5C-B77A-01594786B325}" type="presParOf" srcId="{0ABA5904-F248-4C7F-BBF5-A14F12979716}" destId="{373BF7F2-33F8-4B45-83B9-237CBF405069}" srcOrd="0" destOrd="0" presId="urn:microsoft.com/office/officeart/2005/8/layout/cycle3"/>
    <dgm:cxn modelId="{FF3152ED-3F71-4670-A8BD-E908CB4B1417}" type="presParOf" srcId="{0ABA5904-F248-4C7F-BBF5-A14F12979716}" destId="{F6DFD03B-4682-4AC9-A07B-B6B10B1E88F9}" srcOrd="1" destOrd="0" presId="urn:microsoft.com/office/officeart/2005/8/layout/cycle3"/>
    <dgm:cxn modelId="{7CC530CB-5AAB-4D61-A24C-26CEFC69D346}" type="presParOf" srcId="{0ABA5904-F248-4C7F-BBF5-A14F12979716}" destId="{83E0833C-496B-4C3E-850D-869FF7BF854C}" srcOrd="2" destOrd="0" presId="urn:microsoft.com/office/officeart/2005/8/layout/cycle3"/>
    <dgm:cxn modelId="{AA328E48-EDA9-462F-A1AE-7618B08119B7}" type="presParOf" srcId="{0ABA5904-F248-4C7F-BBF5-A14F12979716}" destId="{B9B4C7BE-20BC-4DC5-A03A-7B610F5E7AE6}" srcOrd="3" destOrd="0" presId="urn:microsoft.com/office/officeart/2005/8/layout/cycle3"/>
    <dgm:cxn modelId="{0E4285F0-25BB-41AB-B399-3CB357C3F329}" type="presParOf" srcId="{0ABA5904-F248-4C7F-BBF5-A14F12979716}" destId="{7E0E0205-6F22-4BAE-AFEB-79F2B11008D5}" srcOrd="4" destOrd="0" presId="urn:microsoft.com/office/officeart/2005/8/layout/cycle3"/>
    <dgm:cxn modelId="{F5CA8F5B-1A9B-48B2-9575-26885CC0D803}" type="presParOf" srcId="{0ABA5904-F248-4C7F-BBF5-A14F12979716}" destId="{5145D095-0811-4FB5-9051-A04F98F0D1AC}" srcOrd="5" destOrd="0" presId="urn:microsoft.com/office/officeart/2005/8/layout/cycle3"/>
    <dgm:cxn modelId="{4B451365-F035-42EE-BEB5-E14A756A4DBA}" type="presParOf" srcId="{0ABA5904-F248-4C7F-BBF5-A14F12979716}" destId="{279C366F-4A85-423B-A10A-93F49BD12F59}" srcOrd="6" destOrd="0" presId="urn:microsoft.com/office/officeart/2005/8/layout/cycle3"/>
    <dgm:cxn modelId="{8FAE41DE-7F82-4E02-A2DD-1787BCF094B0}" type="presParOf" srcId="{0ABA5904-F248-4C7F-BBF5-A14F12979716}" destId="{8202CFC8-BCB2-4FAC-A62C-69E9CBDAE5FC}" srcOrd="7" destOrd="0" presId="urn:microsoft.com/office/officeart/2005/8/layout/cycle3"/>
    <dgm:cxn modelId="{82D94D1F-19B3-4679-9F0F-BACC3DF89F78}" type="presParOf" srcId="{0ABA5904-F248-4C7F-BBF5-A14F12979716}" destId="{4B7890BA-292E-44E7-958B-885717B5546E}" srcOrd="8" destOrd="0" presId="urn:microsoft.com/office/officeart/2005/8/layout/cycle3"/>
  </dgm:cxnLst>
  <dgm:bg>
    <a:noFill/>
  </dgm:bg>
  <dgm:whole>
    <a:ln>
      <a:noFill/>
    </a:ln>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D6C83BB-DC51-4E8D-A7CD-075E1389C514}">
      <dsp:nvSpPr>
        <dsp:cNvPr id="0" name=""/>
        <dsp:cNvSpPr/>
      </dsp:nvSpPr>
      <dsp:spPr>
        <a:xfrm>
          <a:off x="0" y="143996"/>
          <a:ext cx="4186808" cy="4186808"/>
        </a:xfrm>
        <a:prstGeom prst="ellipse">
          <a:avLst/>
        </a:prstGeom>
        <a:solidFill>
          <a:schemeClr val="dk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lv-LV" sz="2000" kern="1200" dirty="0" smtClean="0"/>
            <a:t>Sabiedrība un kultūra</a:t>
          </a:r>
          <a:endParaRPr lang="lv-LV" sz="2000" kern="1200" dirty="0"/>
        </a:p>
      </dsp:txBody>
      <dsp:txXfrm>
        <a:off x="1361759" y="353336"/>
        <a:ext cx="1463289" cy="628021"/>
      </dsp:txXfrm>
    </dsp:sp>
    <dsp:sp modelId="{8092EB74-E63B-4A7A-B45B-38F04389B40A}">
      <dsp:nvSpPr>
        <dsp:cNvPr id="0" name=""/>
        <dsp:cNvSpPr/>
      </dsp:nvSpPr>
      <dsp:spPr>
        <a:xfrm>
          <a:off x="504070" y="1296132"/>
          <a:ext cx="3140106" cy="3140106"/>
        </a:xfrm>
        <a:prstGeom prst="ellipse">
          <a:avLst/>
        </a:prstGeom>
        <a:solidFill>
          <a:schemeClr val="dk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lv-LV" sz="2400" kern="1200" dirty="0" smtClean="0"/>
            <a:t>Mēs</a:t>
          </a:r>
          <a:endParaRPr lang="lv-LV" sz="2400" kern="1200" dirty="0"/>
        </a:p>
      </dsp:txBody>
      <dsp:txXfrm>
        <a:off x="1342479" y="1492389"/>
        <a:ext cx="1463289" cy="588769"/>
      </dsp:txXfrm>
    </dsp:sp>
    <dsp:sp modelId="{F0184236-92B3-4065-A707-799BCC4A51A0}">
      <dsp:nvSpPr>
        <dsp:cNvPr id="0" name=""/>
        <dsp:cNvSpPr/>
      </dsp:nvSpPr>
      <dsp:spPr>
        <a:xfrm>
          <a:off x="1080112" y="2232250"/>
          <a:ext cx="2093404" cy="2093404"/>
        </a:xfrm>
        <a:prstGeom prst="ellipse">
          <a:avLst/>
        </a:prstGeom>
        <a:solidFill>
          <a:schemeClr val="dk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lv-LV" sz="2400" kern="1200" dirty="0" smtClean="0"/>
            <a:t>Es</a:t>
          </a:r>
          <a:endParaRPr lang="lv-LV" sz="2400" kern="1200" dirty="0"/>
        </a:p>
      </dsp:txBody>
      <dsp:txXfrm>
        <a:off x="1386684" y="2755601"/>
        <a:ext cx="1480260" cy="104670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6DFD03B-4682-4AC9-A07B-B6B10B1E88F9}">
      <dsp:nvSpPr>
        <dsp:cNvPr id="0" name=""/>
        <dsp:cNvSpPr/>
      </dsp:nvSpPr>
      <dsp:spPr>
        <a:xfrm>
          <a:off x="1842621" y="-37637"/>
          <a:ext cx="4523719" cy="4523719"/>
        </a:xfrm>
        <a:prstGeom prst="circularArrow">
          <a:avLst>
            <a:gd name="adj1" fmla="val 5544"/>
            <a:gd name="adj2" fmla="val 330680"/>
            <a:gd name="adj3" fmla="val 14638892"/>
            <a:gd name="adj4" fmla="val 16880110"/>
            <a:gd name="adj5" fmla="val 5757"/>
          </a:avLst>
        </a:prstGeom>
        <a:solidFill>
          <a:schemeClr val="accent2">
            <a:tint val="40000"/>
            <a:hueOff val="0"/>
            <a:satOff val="0"/>
            <a:lumOff val="0"/>
            <a:alphaOff val="0"/>
          </a:schemeClr>
        </a:solidFill>
        <a:ln w="9525" cap="flat"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373BF7F2-33F8-4B45-83B9-237CBF405069}">
      <dsp:nvSpPr>
        <dsp:cNvPr id="0" name=""/>
        <dsp:cNvSpPr/>
      </dsp:nvSpPr>
      <dsp:spPr>
        <a:xfrm>
          <a:off x="3462154" y="2407"/>
          <a:ext cx="1284654" cy="642327"/>
        </a:xfrm>
        <a:prstGeom prst="round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lv-LV" sz="1500" kern="1200"/>
            <a:t>pārtika un dzeramais</a:t>
          </a:r>
        </a:p>
      </dsp:txBody>
      <dsp:txXfrm>
        <a:off x="3462154" y="2407"/>
        <a:ext cx="1284654" cy="642327"/>
      </dsp:txXfrm>
    </dsp:sp>
    <dsp:sp modelId="{83E0833C-496B-4C3E-850D-869FF7BF854C}">
      <dsp:nvSpPr>
        <dsp:cNvPr id="0" name=""/>
        <dsp:cNvSpPr/>
      </dsp:nvSpPr>
      <dsp:spPr>
        <a:xfrm>
          <a:off x="4826227" y="567425"/>
          <a:ext cx="1284654" cy="642327"/>
        </a:xfrm>
        <a:prstGeom prst="roundRect">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lv-LV" sz="1500" kern="1200" dirty="0">
              <a:solidFill>
                <a:schemeClr val="accent2">
                  <a:lumMod val="50000"/>
                </a:schemeClr>
              </a:solidFill>
            </a:rPr>
            <a:t>enerģija un ūdens</a:t>
          </a:r>
        </a:p>
      </dsp:txBody>
      <dsp:txXfrm>
        <a:off x="4826227" y="567425"/>
        <a:ext cx="1284654" cy="642327"/>
      </dsp:txXfrm>
    </dsp:sp>
    <dsp:sp modelId="{B9B4C7BE-20BC-4DC5-A03A-7B610F5E7AE6}">
      <dsp:nvSpPr>
        <dsp:cNvPr id="0" name=""/>
        <dsp:cNvSpPr/>
      </dsp:nvSpPr>
      <dsp:spPr>
        <a:xfrm>
          <a:off x="5391245" y="1931498"/>
          <a:ext cx="1284654" cy="642327"/>
        </a:xfrm>
        <a:prstGeom prst="roundRect">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lv-LV" sz="1500" kern="1200"/>
            <a:t>pārvietošanās un satiksme</a:t>
          </a:r>
        </a:p>
      </dsp:txBody>
      <dsp:txXfrm>
        <a:off x="5391245" y="1931498"/>
        <a:ext cx="1284654" cy="642327"/>
      </dsp:txXfrm>
    </dsp:sp>
    <dsp:sp modelId="{7E0E0205-6F22-4BAE-AFEB-79F2B11008D5}">
      <dsp:nvSpPr>
        <dsp:cNvPr id="0" name=""/>
        <dsp:cNvSpPr/>
      </dsp:nvSpPr>
      <dsp:spPr>
        <a:xfrm>
          <a:off x="4826227" y="3295572"/>
          <a:ext cx="1284654" cy="642327"/>
        </a:xfrm>
        <a:prstGeom prst="roundRect">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lv-LV" sz="1500" kern="1200" dirty="0" err="1">
              <a:solidFill>
                <a:schemeClr val="accent2">
                  <a:lumMod val="50000"/>
                </a:schemeClr>
              </a:solidFill>
            </a:rPr>
            <a:t>patēriņšun</a:t>
          </a:r>
          <a:r>
            <a:rPr lang="lv-LV" sz="1500" kern="1200" dirty="0">
              <a:solidFill>
                <a:schemeClr val="accent2">
                  <a:lumMod val="50000"/>
                </a:schemeClr>
              </a:solidFill>
            </a:rPr>
            <a:t> </a:t>
          </a:r>
          <a:r>
            <a:rPr lang="lv-LV" sz="1500" kern="1200" dirty="0" err="1">
              <a:solidFill>
                <a:schemeClr val="accent2">
                  <a:lumMod val="50000"/>
                </a:schemeClr>
              </a:solidFill>
            </a:rPr>
            <a:t>attkritumi</a:t>
          </a:r>
          <a:endParaRPr lang="lv-LV" sz="1500" kern="1200" dirty="0">
            <a:solidFill>
              <a:schemeClr val="accent2">
                <a:lumMod val="50000"/>
              </a:schemeClr>
            </a:solidFill>
          </a:endParaRPr>
        </a:p>
      </dsp:txBody>
      <dsp:txXfrm>
        <a:off x="4826227" y="3295572"/>
        <a:ext cx="1284654" cy="642327"/>
      </dsp:txXfrm>
    </dsp:sp>
    <dsp:sp modelId="{5145D095-0811-4FB5-9051-A04F98F0D1AC}">
      <dsp:nvSpPr>
        <dsp:cNvPr id="0" name=""/>
        <dsp:cNvSpPr/>
      </dsp:nvSpPr>
      <dsp:spPr>
        <a:xfrm>
          <a:off x="3462154" y="3860590"/>
          <a:ext cx="1284654" cy="642327"/>
        </a:xfrm>
        <a:prstGeom prst="roundRect">
          <a:avLst/>
        </a:prstGeom>
        <a:solidFill>
          <a:schemeClr val="accent6">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lv-LV" sz="1500" kern="1200"/>
            <a:t>ēkas un zeme</a:t>
          </a:r>
        </a:p>
      </dsp:txBody>
      <dsp:txXfrm>
        <a:off x="3462154" y="3860590"/>
        <a:ext cx="1284654" cy="642327"/>
      </dsp:txXfrm>
    </dsp:sp>
    <dsp:sp modelId="{279C366F-4A85-423B-A10A-93F49BD12F59}">
      <dsp:nvSpPr>
        <dsp:cNvPr id="0" name=""/>
        <dsp:cNvSpPr/>
      </dsp:nvSpPr>
      <dsp:spPr>
        <a:xfrm>
          <a:off x="2098080" y="3295572"/>
          <a:ext cx="1284654" cy="642327"/>
        </a:xfrm>
        <a:prstGeom prst="round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lv-LV" sz="1500" kern="1200"/>
            <a:t>iekļaušanās un līdzdalība</a:t>
          </a:r>
        </a:p>
      </dsp:txBody>
      <dsp:txXfrm>
        <a:off x="2098080" y="3295572"/>
        <a:ext cx="1284654" cy="642327"/>
      </dsp:txXfrm>
    </dsp:sp>
    <dsp:sp modelId="{8202CFC8-BCB2-4FAC-A62C-69E9CBDAE5FC}">
      <dsp:nvSpPr>
        <dsp:cNvPr id="0" name=""/>
        <dsp:cNvSpPr/>
      </dsp:nvSpPr>
      <dsp:spPr>
        <a:xfrm>
          <a:off x="1533062" y="1931498"/>
          <a:ext cx="1284654" cy="642327"/>
        </a:xfrm>
        <a:prstGeom prst="roundRect">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lv-LV" sz="1500" kern="1200" dirty="0">
              <a:solidFill>
                <a:schemeClr val="accent2">
                  <a:lumMod val="50000"/>
                </a:schemeClr>
              </a:solidFill>
            </a:rPr>
            <a:t>vietējā labklājība</a:t>
          </a:r>
        </a:p>
      </dsp:txBody>
      <dsp:txXfrm>
        <a:off x="1533062" y="1931498"/>
        <a:ext cx="1284654" cy="642327"/>
      </dsp:txXfrm>
    </dsp:sp>
    <dsp:sp modelId="{4B7890BA-292E-44E7-958B-885717B5546E}">
      <dsp:nvSpPr>
        <dsp:cNvPr id="0" name=""/>
        <dsp:cNvSpPr/>
      </dsp:nvSpPr>
      <dsp:spPr>
        <a:xfrm>
          <a:off x="2098080" y="567425"/>
          <a:ext cx="1284654" cy="642327"/>
        </a:xfrm>
        <a:prstGeom prst="roundRect">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lv-LV" sz="1500" kern="1200"/>
            <a:t>globālā pilsonība</a:t>
          </a:r>
        </a:p>
      </dsp:txBody>
      <dsp:txXfrm>
        <a:off x="2098080" y="567425"/>
        <a:ext cx="1284654" cy="642327"/>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858000" cy="9144000"/>
          </a:xfrm>
          <a:prstGeom prst="roundRect">
            <a:avLst>
              <a:gd name="adj" fmla="val 23"/>
            </a:avLst>
          </a:prstGeom>
          <a:solidFill>
            <a:srgbClr val="FFFFFF"/>
          </a:solidFill>
          <a:ln w="9360">
            <a:noFill/>
            <a:miter lim="800000"/>
            <a:headEnd/>
            <a:tailEnd/>
          </a:ln>
          <a:effectLst/>
        </p:spPr>
        <p:txBody>
          <a:bodyPr wrap="none" anchor="ctr"/>
          <a:lstStyle/>
          <a:p>
            <a:endParaRPr lang="en-US"/>
          </a:p>
        </p:txBody>
      </p:sp>
      <p:sp>
        <p:nvSpPr>
          <p:cNvPr id="2050" name="AutoShape 2"/>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1" name="AutoShape 3"/>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2" name="AutoShape 4"/>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3" name="AutoShape 5"/>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4" name="AutoShape 6"/>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5" name="AutoShape 7"/>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6" name="AutoShape 8"/>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7" name="AutoShape 9"/>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8" name="AutoShape 10"/>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9" name="AutoShape 11"/>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60" name="AutoShape 12"/>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61" name="AutoShape 13"/>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62" name="Text Box 14"/>
          <p:cNvSpPr txBox="1">
            <a:spLocks noChangeArrowheads="1"/>
          </p:cNvSpPr>
          <p:nvPr/>
        </p:nvSpPr>
        <p:spPr bwMode="auto">
          <a:xfrm>
            <a:off x="0" y="0"/>
            <a:ext cx="2971800" cy="457200"/>
          </a:xfrm>
          <a:prstGeom prst="rect">
            <a:avLst/>
          </a:prstGeom>
          <a:noFill/>
          <a:ln w="9525">
            <a:noFill/>
            <a:round/>
            <a:headEnd/>
            <a:tailEnd/>
          </a:ln>
          <a:effectLst/>
        </p:spPr>
        <p:txBody>
          <a:bodyPr wrap="none" anchor="ctr"/>
          <a:lstStyle/>
          <a:p>
            <a:endParaRPr lang="en-US"/>
          </a:p>
        </p:txBody>
      </p:sp>
      <p:sp>
        <p:nvSpPr>
          <p:cNvPr id="2063" name="Rectangle 15"/>
          <p:cNvSpPr>
            <a:spLocks noGrp="1" noChangeArrowheads="1"/>
          </p:cNvSpPr>
          <p:nvPr>
            <p:ph type="dt"/>
          </p:nvPr>
        </p:nvSpPr>
        <p:spPr bwMode="auto">
          <a:xfrm>
            <a:off x="3884613" y="0"/>
            <a:ext cx="2951162" cy="4365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defRPr>
            </a:lvl1pPr>
          </a:lstStyle>
          <a:p>
            <a:endParaRPr lang="lv-LV"/>
          </a:p>
        </p:txBody>
      </p:sp>
      <p:sp>
        <p:nvSpPr>
          <p:cNvPr id="2064" name="Rectangle 16"/>
          <p:cNvSpPr>
            <a:spLocks noGrp="1" noRot="1" noChangeAspect="1" noChangeArrowheads="1"/>
          </p:cNvSpPr>
          <p:nvPr>
            <p:ph type="sldImg"/>
          </p:nvPr>
        </p:nvSpPr>
        <p:spPr bwMode="auto">
          <a:xfrm>
            <a:off x="1143000" y="685800"/>
            <a:ext cx="4551363" cy="3408363"/>
          </a:xfrm>
          <a:prstGeom prst="rect">
            <a:avLst/>
          </a:prstGeom>
          <a:noFill/>
          <a:ln w="12600">
            <a:solidFill>
              <a:srgbClr val="000000"/>
            </a:solidFill>
            <a:miter lim="800000"/>
            <a:headEnd/>
            <a:tailEnd/>
          </a:ln>
          <a:effectLst/>
        </p:spPr>
      </p:sp>
      <p:sp>
        <p:nvSpPr>
          <p:cNvPr id="2065" name="Rectangle 17"/>
          <p:cNvSpPr>
            <a:spLocks noGrp="1" noChangeArrowheads="1"/>
          </p:cNvSpPr>
          <p:nvPr>
            <p:ph type="body"/>
          </p:nvPr>
        </p:nvSpPr>
        <p:spPr bwMode="auto">
          <a:xfrm>
            <a:off x="685800" y="4343400"/>
            <a:ext cx="5465763" cy="40941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en-US" smtClean="0"/>
          </a:p>
        </p:txBody>
      </p:sp>
      <p:sp>
        <p:nvSpPr>
          <p:cNvPr id="2066" name="Text Box 18"/>
          <p:cNvSpPr txBox="1">
            <a:spLocks noChangeArrowheads="1"/>
          </p:cNvSpPr>
          <p:nvPr/>
        </p:nvSpPr>
        <p:spPr bwMode="auto">
          <a:xfrm>
            <a:off x="0" y="8685213"/>
            <a:ext cx="2971800" cy="457200"/>
          </a:xfrm>
          <a:prstGeom prst="rect">
            <a:avLst/>
          </a:prstGeom>
          <a:noFill/>
          <a:ln w="9525">
            <a:noFill/>
            <a:round/>
            <a:headEnd/>
            <a:tailEnd/>
          </a:ln>
          <a:effectLst/>
        </p:spPr>
        <p:txBody>
          <a:bodyPr wrap="none" anchor="ctr"/>
          <a:lstStyle/>
          <a:p>
            <a:endParaRPr lang="en-US"/>
          </a:p>
        </p:txBody>
      </p:sp>
      <p:sp>
        <p:nvSpPr>
          <p:cNvPr id="2067" name="Rectangle 19"/>
          <p:cNvSpPr>
            <a:spLocks noGrp="1" noChangeArrowheads="1"/>
          </p:cNvSpPr>
          <p:nvPr>
            <p:ph type="sldNum"/>
          </p:nvPr>
        </p:nvSpPr>
        <p:spPr bwMode="auto">
          <a:xfrm>
            <a:off x="3884613" y="8685213"/>
            <a:ext cx="2951162" cy="436562"/>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defRPr>
            </a:lvl1pPr>
          </a:lstStyle>
          <a:p>
            <a:fld id="{99EA8655-A0BD-4F48-B5EA-9A2B81E42D93}" type="slidenum">
              <a:rPr lang="lv-LV"/>
              <a:pPr/>
              <a:t>‹#›</a:t>
            </a:fld>
            <a:endParaRPr lang="lv-LV"/>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2480BF4D-70C9-418E-AF68-CD445E26246F}" type="slidenum">
              <a:rPr lang="lv-LV"/>
              <a:pPr/>
              <a:t>1</a:t>
            </a:fld>
            <a:endParaRPr lang="lv-LV"/>
          </a:p>
        </p:txBody>
      </p:sp>
      <p:sp>
        <p:nvSpPr>
          <p:cNvPr id="52225"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52226"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pPr marL="0" marR="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lv-LV" dirty="0" smtClean="0"/>
              <a:t>Pašā</a:t>
            </a:r>
            <a:r>
              <a:rPr lang="lv-LV" baseline="0" dirty="0" smtClean="0"/>
              <a:t> sākumā noskaidrojam – kā dalībnieki novērtē savas zināšanas par to, kas ir IA (</a:t>
            </a:r>
            <a:r>
              <a:rPr lang="lv-LV" dirty="0" smtClean="0"/>
              <a:t>ilgtspējīga attīstība)</a:t>
            </a:r>
            <a:r>
              <a:rPr lang="lv-LV" baseline="0" dirty="0" smtClean="0"/>
              <a:t>: 1) lieku nostāties uz taisnes no 1 – 5 (5 ballu skalā) vai 2) pacelt rokas – uz kādu atzīmi novērtē.</a:t>
            </a:r>
            <a:r>
              <a:rPr lang="lv-LV" dirty="0" smtClean="0"/>
              <a:t> Tad tiem, kuri vērtē savas zināšanas uz 4 vai 5, palūdzu to izskaidrot pārējiem, paskaidrot savu saistību ar to. Paslavēju par zināšanām un piedāvāju paskatīties, kā IA definē “gudrie prāti” (nākamais slaids)</a:t>
            </a:r>
          </a:p>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6175" y="685800"/>
            <a:ext cx="4545013" cy="3408363"/>
          </a:xfrm>
        </p:spPr>
      </p:sp>
      <p:sp>
        <p:nvSpPr>
          <p:cNvPr id="3" name="Notes Placeholder 2"/>
          <p:cNvSpPr>
            <a:spLocks noGrp="1"/>
          </p:cNvSpPr>
          <p:nvPr>
            <p:ph type="body" idx="1"/>
          </p:nvPr>
        </p:nvSpPr>
        <p:spPr/>
        <p:txBody>
          <a:bodyPr>
            <a:normAutofit/>
          </a:bodyPr>
          <a:lstStyle/>
          <a:p>
            <a:r>
              <a:rPr lang="lv-LV" sz="1200" kern="1200" baseline="0" dirty="0" smtClean="0">
                <a:solidFill>
                  <a:schemeClr val="tx1"/>
                </a:solidFill>
                <a:latin typeface="+mn-lt"/>
                <a:ea typeface="+mn-ea"/>
                <a:cs typeface="+mn-cs"/>
              </a:rPr>
              <a:t>Paskatīsimies uz </a:t>
            </a:r>
            <a:r>
              <a:rPr lang="lv-LV" sz="1200" kern="1200" baseline="0" dirty="0" err="1" smtClean="0">
                <a:solidFill>
                  <a:schemeClr val="tx1"/>
                </a:solidFill>
                <a:latin typeface="+mn-lt"/>
                <a:ea typeface="+mn-ea"/>
                <a:cs typeface="+mn-cs"/>
              </a:rPr>
              <a:t>Leonardo</a:t>
            </a:r>
            <a:r>
              <a:rPr lang="lv-LV" sz="1200" kern="1200" baseline="0" dirty="0" smtClean="0">
                <a:solidFill>
                  <a:schemeClr val="tx1"/>
                </a:solidFill>
                <a:latin typeface="+mn-lt"/>
                <a:ea typeface="+mn-ea"/>
                <a:cs typeface="+mn-cs"/>
              </a:rPr>
              <a:t> </a:t>
            </a:r>
            <a:r>
              <a:rPr lang="lv-LV" sz="1200" kern="1200" baseline="0" dirty="0" err="1" smtClean="0">
                <a:solidFill>
                  <a:schemeClr val="tx1"/>
                </a:solidFill>
                <a:latin typeface="+mn-lt"/>
                <a:ea typeface="+mn-ea"/>
                <a:cs typeface="+mn-cs"/>
              </a:rPr>
              <a:t>da</a:t>
            </a:r>
            <a:r>
              <a:rPr lang="lv-LV" sz="1200" kern="1200" baseline="0" dirty="0" smtClean="0">
                <a:solidFill>
                  <a:schemeClr val="tx1"/>
                </a:solidFill>
                <a:latin typeface="+mn-lt"/>
                <a:ea typeface="+mn-ea"/>
                <a:cs typeface="+mn-cs"/>
              </a:rPr>
              <a:t> </a:t>
            </a:r>
            <a:r>
              <a:rPr lang="lv-LV" sz="1200" kern="1200" baseline="0" dirty="0" err="1" smtClean="0">
                <a:solidFill>
                  <a:schemeClr val="tx1"/>
                </a:solidFill>
                <a:latin typeface="+mn-lt"/>
                <a:ea typeface="+mn-ea"/>
                <a:cs typeface="+mn-cs"/>
              </a:rPr>
              <a:t>Vinči</a:t>
            </a:r>
            <a:r>
              <a:rPr lang="lv-LV" sz="1200" kern="1200" baseline="0" dirty="0" smtClean="0">
                <a:solidFill>
                  <a:schemeClr val="tx1"/>
                </a:solidFill>
                <a:latin typeface="+mn-lt"/>
                <a:ea typeface="+mn-ea"/>
                <a:cs typeface="+mn-cs"/>
              </a:rPr>
              <a:t> cilvēka zīmējumu! Mēģināsim Latvijas attīstības vīziju izkārtot koncentriskos apļos, kur vidū atrodas cilvēks (1. attēls). Liekot cilvēku centrā, mēs uzrunājam viņa jūtas, domas, pārliecības un gribu. No katra cilvēka sirds caur vērtībām, kas katram no mums ir īpašas un būtiskas, sākas ceļš gan uz savu, gan savu bērnu un savas valsts attīstību.</a:t>
            </a:r>
          </a:p>
          <a:p>
            <a:r>
              <a:rPr lang="lv-LV" sz="1200" kern="1200" baseline="0" dirty="0" smtClean="0">
                <a:solidFill>
                  <a:schemeClr val="tx1"/>
                </a:solidFill>
                <a:latin typeface="+mn-lt"/>
                <a:ea typeface="+mn-ea"/>
                <a:cs typeface="+mn-cs"/>
              </a:rPr>
              <a:t>Otro apli veido sabiedrība, ar kuru cilvēks ir nemitīgā saskarsmē un mijiedarbībā – ģimene, kaimiņi, kolēģi, radi, partijas biedri... Sabiedrības līmenī mazie un lielie sapņi un idejas var saplūst vienkop, te veidojas cilvēku kopības un grupas, nevalstiskās organizācijas un partnerības, veidojas izpratne par vērtībām un tiek uzkrāts sociālais kapitāls.</a:t>
            </a:r>
          </a:p>
          <a:p>
            <a:r>
              <a:rPr lang="lv-LV" sz="1200" kern="1200" baseline="0" dirty="0" smtClean="0">
                <a:solidFill>
                  <a:schemeClr val="tx1"/>
                </a:solidFill>
                <a:latin typeface="+mn-lt"/>
                <a:ea typeface="+mn-ea"/>
                <a:cs typeface="+mn-cs"/>
              </a:rPr>
              <a:t>Trešo apli izveido galvenie ilgtspējīgas attīstības pīlāri: ekonomika un pārvaldība, sabiedrība un kultūra, vide, daba, resursi un globālā telpa. Tas ir plašāks makro līmenis, kurā darbojas cilvēki un organizācijas. Šajā līmenī funkcionē konkrēti uzņēmumi, tautsaimniecības nozares, noris sabiedriskā un kultūras dzīve, tiek veikta sabiedrības pārvaldība. Arī šajā līmenī var piemērot ilgtspējīgas attīstības vērtības un principus, lai uzlabotu rīcību, kāpinātu konkurētspēju globālā kontekstā. Vienlaikus ir jārūpējas par resursu saudzīgu izmantošanu un jācenšas vienmērīgi attīstīt visas svarīgākās jomas. Šajā līmenī ir būtiski, lai arī politika atbilstu visaugstākajiem </a:t>
            </a:r>
            <a:r>
              <a:rPr lang="es-ES" sz="1200" kern="1200" baseline="0" dirty="0" err="1" smtClean="0">
                <a:solidFill>
                  <a:schemeClr val="tx1"/>
                </a:solidFill>
                <a:latin typeface="+mn-lt"/>
                <a:ea typeface="+mn-ea"/>
                <a:cs typeface="+mn-cs"/>
              </a:rPr>
              <a:t>demokrātijas</a:t>
            </a:r>
            <a:r>
              <a:rPr lang="es-ES" sz="1200" kern="1200" baseline="0" dirty="0" smtClean="0">
                <a:solidFill>
                  <a:schemeClr val="tx1"/>
                </a:solidFill>
                <a:latin typeface="+mn-lt"/>
                <a:ea typeface="+mn-ea"/>
                <a:cs typeface="+mn-cs"/>
              </a:rPr>
              <a:t> un </a:t>
            </a:r>
            <a:r>
              <a:rPr lang="es-ES" sz="1200" kern="1200" baseline="0" dirty="0" err="1" smtClean="0">
                <a:solidFill>
                  <a:schemeClr val="tx1"/>
                </a:solidFill>
                <a:latin typeface="+mn-lt"/>
                <a:ea typeface="+mn-ea"/>
                <a:cs typeface="+mn-cs"/>
              </a:rPr>
              <a:t>labas</a:t>
            </a:r>
            <a:r>
              <a:rPr lang="es-ES" sz="1200" kern="1200" baseline="0" dirty="0" smtClean="0">
                <a:solidFill>
                  <a:schemeClr val="tx1"/>
                </a:solidFill>
                <a:latin typeface="+mn-lt"/>
                <a:ea typeface="+mn-ea"/>
                <a:cs typeface="+mn-cs"/>
              </a:rPr>
              <a:t> </a:t>
            </a:r>
            <a:r>
              <a:rPr lang="es-ES" sz="1200" kern="1200" baseline="0" dirty="0" err="1" smtClean="0">
                <a:solidFill>
                  <a:schemeClr val="tx1"/>
                </a:solidFill>
                <a:latin typeface="+mn-lt"/>
                <a:ea typeface="+mn-ea"/>
                <a:cs typeface="+mn-cs"/>
              </a:rPr>
              <a:t>pārvaldības</a:t>
            </a:r>
            <a:r>
              <a:rPr lang="es-ES" sz="1200" kern="1200" baseline="0" dirty="0" smtClean="0">
                <a:solidFill>
                  <a:schemeClr val="tx1"/>
                </a:solidFill>
                <a:latin typeface="+mn-lt"/>
                <a:ea typeface="+mn-ea"/>
                <a:cs typeface="+mn-cs"/>
              </a:rPr>
              <a:t> </a:t>
            </a:r>
            <a:r>
              <a:rPr lang="es-ES" sz="1200" kern="1200" baseline="0" dirty="0" err="1" smtClean="0">
                <a:solidFill>
                  <a:schemeClr val="tx1"/>
                </a:solidFill>
                <a:latin typeface="+mn-lt"/>
                <a:ea typeface="+mn-ea"/>
                <a:cs typeface="+mn-cs"/>
              </a:rPr>
              <a:t>standartiem</a:t>
            </a:r>
            <a:r>
              <a:rPr lang="es-ES" sz="1200" kern="1200" baseline="0" dirty="0" smtClean="0">
                <a:solidFill>
                  <a:schemeClr val="tx1"/>
                </a:solidFill>
                <a:latin typeface="+mn-lt"/>
                <a:ea typeface="+mn-ea"/>
                <a:cs typeface="+mn-cs"/>
              </a:rPr>
              <a:t>.</a:t>
            </a:r>
            <a:endParaRPr lang="lv-LV" dirty="0"/>
          </a:p>
        </p:txBody>
      </p:sp>
      <p:sp>
        <p:nvSpPr>
          <p:cNvPr id="4" name="Slide Number Placeholder 3"/>
          <p:cNvSpPr>
            <a:spLocks noGrp="1"/>
          </p:cNvSpPr>
          <p:nvPr>
            <p:ph type="sldNum" sz="quarter" idx="10"/>
          </p:nvPr>
        </p:nvSpPr>
        <p:spPr/>
        <p:txBody>
          <a:bodyPr/>
          <a:lstStyle/>
          <a:p>
            <a:fld id="{C7DADE60-A67A-4913-ADC6-FCC68F95513B}" type="slidenum">
              <a:rPr lang="lv-LV" smtClean="0"/>
              <a:pPr/>
              <a:t>10</a:t>
            </a:fld>
            <a:endParaRPr lang="lv-LV"/>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6175" y="685800"/>
            <a:ext cx="4545013" cy="3408363"/>
          </a:xfrm>
        </p:spPr>
      </p:sp>
      <p:sp>
        <p:nvSpPr>
          <p:cNvPr id="3" name="Notes Placeholder 2"/>
          <p:cNvSpPr>
            <a:spLocks noGrp="1"/>
          </p:cNvSpPr>
          <p:nvPr>
            <p:ph type="body" idx="1"/>
          </p:nvPr>
        </p:nvSpPr>
        <p:spPr/>
        <p:txBody>
          <a:bodyPr>
            <a:normAutofit/>
          </a:bodyPr>
          <a:lstStyle/>
          <a:p>
            <a:r>
              <a:rPr lang="lv-LV" dirty="0" smtClean="0"/>
              <a:t>Jautājums diskusijai – refleksijai/ Nav pareizo un nepareizo atbilžu, ir dažādi viedokļi</a:t>
            </a:r>
            <a:endParaRPr lang="lv-LV" dirty="0"/>
          </a:p>
        </p:txBody>
      </p:sp>
      <p:sp>
        <p:nvSpPr>
          <p:cNvPr id="4" name="Slide Number Placeholder 3"/>
          <p:cNvSpPr>
            <a:spLocks noGrp="1"/>
          </p:cNvSpPr>
          <p:nvPr>
            <p:ph type="sldNum" sz="quarter" idx="10"/>
          </p:nvPr>
        </p:nvSpPr>
        <p:spPr/>
        <p:txBody>
          <a:bodyPr/>
          <a:lstStyle/>
          <a:p>
            <a:fld id="{C7DADE60-A67A-4913-ADC6-FCC68F95513B}" type="slidenum">
              <a:rPr lang="lv-LV" smtClean="0"/>
              <a:pPr/>
              <a:t>11</a:t>
            </a:fld>
            <a:endParaRPr lang="lv-LV"/>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6175" y="685800"/>
            <a:ext cx="4545013" cy="3408363"/>
          </a:xfrm>
        </p:spPr>
      </p:sp>
      <p:sp>
        <p:nvSpPr>
          <p:cNvPr id="3" name="Notes Placeholder 2"/>
          <p:cNvSpPr>
            <a:spLocks noGrp="1"/>
          </p:cNvSpPr>
          <p:nvPr>
            <p:ph type="body" idx="1"/>
          </p:nvPr>
        </p:nvSpPr>
        <p:spPr/>
        <p:txBody>
          <a:bodyPr>
            <a:normAutofit/>
          </a:bodyPr>
          <a:lstStyle/>
          <a:p>
            <a:r>
              <a:rPr lang="lv-LV" dirty="0" smtClean="0"/>
              <a:t>Kā tas izskatās attiecībā uz cilvēku. Vairāk </a:t>
            </a:r>
            <a:r>
              <a:rPr lang="lv-LV" dirty="0" err="1" smtClean="0"/>
              <a:t>info</a:t>
            </a:r>
            <a:r>
              <a:rPr lang="lv-LV" dirty="0" smtClean="0"/>
              <a:t> www.latvija2030.lv </a:t>
            </a:r>
            <a:endParaRPr lang="lv-LV" dirty="0"/>
          </a:p>
        </p:txBody>
      </p:sp>
      <p:sp>
        <p:nvSpPr>
          <p:cNvPr id="4" name="Slide Number Placeholder 3"/>
          <p:cNvSpPr>
            <a:spLocks noGrp="1"/>
          </p:cNvSpPr>
          <p:nvPr>
            <p:ph type="sldNum" idx="10"/>
          </p:nvPr>
        </p:nvSpPr>
        <p:spPr/>
        <p:txBody>
          <a:bodyPr/>
          <a:lstStyle/>
          <a:p>
            <a:fld id="{99EA8655-A0BD-4F48-B5EA-9A2B81E42D93}" type="slidenum">
              <a:rPr lang="lv-LV" smtClean="0"/>
              <a:pPr/>
              <a:t>12</a:t>
            </a:fld>
            <a:endParaRPr lang="lv-LV"/>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6175" y="685800"/>
            <a:ext cx="4545013" cy="3408363"/>
          </a:xfrm>
        </p:spPr>
      </p:sp>
      <p:sp>
        <p:nvSpPr>
          <p:cNvPr id="3" name="Notes Placeholder 2"/>
          <p:cNvSpPr>
            <a:spLocks noGrp="1"/>
          </p:cNvSpPr>
          <p:nvPr>
            <p:ph type="body" idx="1"/>
          </p:nvPr>
        </p:nvSpPr>
        <p:spPr/>
        <p:txBody>
          <a:bodyPr>
            <a:normAutofit/>
          </a:bodyPr>
          <a:lstStyle/>
          <a:p>
            <a:r>
              <a:rPr lang="lv-LV" dirty="0" smtClean="0"/>
              <a:t>Var diskutēt kopā, </a:t>
            </a:r>
            <a:r>
              <a:rPr lang="lv-LV" dirty="0" err="1" smtClean="0"/>
              <a:t>individuāļi</a:t>
            </a:r>
            <a:r>
              <a:rPr lang="lv-LV" dirty="0" smtClean="0"/>
              <a:t> pāros</a:t>
            </a:r>
            <a:endParaRPr lang="lv-LV" dirty="0"/>
          </a:p>
        </p:txBody>
      </p:sp>
      <p:sp>
        <p:nvSpPr>
          <p:cNvPr id="4" name="Slide Number Placeholder 3"/>
          <p:cNvSpPr>
            <a:spLocks noGrp="1"/>
          </p:cNvSpPr>
          <p:nvPr>
            <p:ph type="sldNum" idx="10"/>
          </p:nvPr>
        </p:nvSpPr>
        <p:spPr/>
        <p:txBody>
          <a:bodyPr/>
          <a:lstStyle/>
          <a:p>
            <a:fld id="{99EA8655-A0BD-4F48-B5EA-9A2B81E42D93}" type="slidenum">
              <a:rPr lang="lv-LV" smtClean="0"/>
              <a:pPr/>
              <a:t>13</a:t>
            </a:fld>
            <a:endParaRPr lang="lv-LV"/>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6175" y="685800"/>
            <a:ext cx="4545013" cy="3408363"/>
          </a:xfrm>
        </p:spPr>
      </p:sp>
      <p:sp>
        <p:nvSpPr>
          <p:cNvPr id="3" name="Notes Placeholder 2"/>
          <p:cNvSpPr>
            <a:spLocks noGrp="1"/>
          </p:cNvSpPr>
          <p:nvPr>
            <p:ph type="body" idx="1"/>
          </p:nvPr>
        </p:nvSpPr>
        <p:spPr/>
        <p:txBody>
          <a:bodyPr>
            <a:normAutofit/>
          </a:bodyPr>
          <a:lstStyle/>
          <a:p>
            <a:endParaRPr lang="lv-LV" dirty="0"/>
          </a:p>
        </p:txBody>
      </p:sp>
      <p:sp>
        <p:nvSpPr>
          <p:cNvPr id="4" name="Slide Number Placeholder 3"/>
          <p:cNvSpPr>
            <a:spLocks noGrp="1"/>
          </p:cNvSpPr>
          <p:nvPr>
            <p:ph type="sldNum" sz="quarter" idx="10"/>
          </p:nvPr>
        </p:nvSpPr>
        <p:spPr/>
        <p:txBody>
          <a:bodyPr/>
          <a:lstStyle/>
          <a:p>
            <a:fld id="{C7DADE60-A67A-4913-ADC6-FCC68F95513B}" type="slidenum">
              <a:rPr lang="lv-LV" smtClean="0"/>
              <a:pPr/>
              <a:t>14</a:t>
            </a:fld>
            <a:endParaRPr lang="lv-LV"/>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6175" y="685800"/>
            <a:ext cx="4545013" cy="3408363"/>
          </a:xfrm>
        </p:spPr>
      </p:sp>
      <p:sp>
        <p:nvSpPr>
          <p:cNvPr id="3" name="Notes Placeholder 2"/>
          <p:cNvSpPr>
            <a:spLocks noGrp="1"/>
          </p:cNvSpPr>
          <p:nvPr>
            <p:ph type="body" idx="1"/>
          </p:nvPr>
        </p:nvSpPr>
        <p:spPr/>
        <p:txBody>
          <a:bodyPr>
            <a:normAutofit/>
          </a:bodyPr>
          <a:lstStyle/>
          <a:p>
            <a:r>
              <a:rPr lang="lv-LV" dirty="0" smtClean="0"/>
              <a:t>Tie ir pamatprincipi, kas palīdz noteikt un atpazīt IIA. Var meklēt standartos,</a:t>
            </a:r>
            <a:r>
              <a:rPr lang="lv-LV" baseline="0" dirty="0" smtClean="0"/>
              <a:t> programmās, mācību stundās utt.°; šos var izmantot kā kritērijus vēlāk meklējot novitāti mērķos, programmās un savā darbībā</a:t>
            </a:r>
            <a:endParaRPr lang="lv-LV" dirty="0"/>
          </a:p>
        </p:txBody>
      </p:sp>
      <p:sp>
        <p:nvSpPr>
          <p:cNvPr id="4" name="Slide Number Placeholder 3"/>
          <p:cNvSpPr>
            <a:spLocks noGrp="1"/>
          </p:cNvSpPr>
          <p:nvPr>
            <p:ph type="sldNum" idx="10"/>
          </p:nvPr>
        </p:nvSpPr>
        <p:spPr/>
        <p:txBody>
          <a:bodyPr/>
          <a:lstStyle/>
          <a:p>
            <a:fld id="{99EA8655-A0BD-4F48-B5EA-9A2B81E42D93}" type="slidenum">
              <a:rPr lang="lv-LV" smtClean="0"/>
              <a:pPr/>
              <a:t>16</a:t>
            </a:fld>
            <a:endParaRPr lang="lv-LV"/>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6175" y="685800"/>
            <a:ext cx="4545013" cy="3408363"/>
          </a:xfrm>
        </p:spPr>
      </p:sp>
      <p:sp>
        <p:nvSpPr>
          <p:cNvPr id="3" name="Notes Placeholder 2"/>
          <p:cNvSpPr>
            <a:spLocks noGrp="1"/>
          </p:cNvSpPr>
          <p:nvPr>
            <p:ph type="body" idx="1"/>
          </p:nvPr>
        </p:nvSpPr>
        <p:spPr/>
        <p:txBody>
          <a:bodyPr>
            <a:normAutofit/>
          </a:bodyPr>
          <a:lstStyle/>
          <a:p>
            <a:r>
              <a:rPr lang="lv-LV" dirty="0" smtClean="0"/>
              <a:t>Papildinformācija </a:t>
            </a:r>
            <a:r>
              <a:rPr lang="lv-LV" smtClean="0"/>
              <a:t>vadītāja materiālā</a:t>
            </a:r>
            <a:endParaRPr lang="lv-LV"/>
          </a:p>
        </p:txBody>
      </p:sp>
      <p:sp>
        <p:nvSpPr>
          <p:cNvPr id="4" name="Slide Number Placeholder 3"/>
          <p:cNvSpPr>
            <a:spLocks noGrp="1"/>
          </p:cNvSpPr>
          <p:nvPr>
            <p:ph type="sldNum" idx="10"/>
          </p:nvPr>
        </p:nvSpPr>
        <p:spPr/>
        <p:txBody>
          <a:bodyPr/>
          <a:lstStyle/>
          <a:p>
            <a:fld id="{99EA8655-A0BD-4F48-B5EA-9A2B81E42D93}" type="slidenum">
              <a:rPr lang="lv-LV" smtClean="0"/>
              <a:pPr/>
              <a:t>19</a:t>
            </a:fld>
            <a:endParaRPr lang="lv-LV"/>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146175" y="685800"/>
            <a:ext cx="4545013" cy="3408363"/>
          </a:xfrm>
        </p:spPr>
      </p:sp>
      <p:sp>
        <p:nvSpPr>
          <p:cNvPr id="3" name="Piezīmju vietturis 2"/>
          <p:cNvSpPr>
            <a:spLocks noGrp="1"/>
          </p:cNvSpPr>
          <p:nvPr>
            <p:ph type="body" idx="1"/>
          </p:nvPr>
        </p:nvSpPr>
        <p:spPr/>
        <p:txBody>
          <a:bodyPr>
            <a:normAutofit/>
          </a:bodyPr>
          <a:lstStyle/>
          <a:p>
            <a:r>
              <a:rPr lang="lv-LV" dirty="0" smtClean="0"/>
              <a:t>Piedāvāju oficiālo definīciju un bērna interpretāciju.  Mazliet parunāju par to, ko nozīmē “vajadzības”</a:t>
            </a:r>
            <a:r>
              <a:rPr lang="lv-LV" baseline="0" dirty="0" smtClean="0"/>
              <a:t> (ne tikai a</a:t>
            </a:r>
            <a:r>
              <a:rPr lang="lv-LV" dirty="0" smtClean="0"/>
              <a:t>r dabas vidi un resursiem saistītas, bet arī vajadzība pēc drošības, atbalsta, atzinības un </a:t>
            </a:r>
            <a:r>
              <a:rPr lang="lv-LV" dirty="0" err="1" smtClean="0"/>
              <a:t>pašrealizēšanās</a:t>
            </a:r>
            <a:r>
              <a:rPr lang="lv-LV" dirty="0" smtClean="0"/>
              <a:t>. Un, ka tam visam mums ir dota viena dzīve un viena planēta. </a:t>
            </a:r>
            <a:endParaRPr lang="lv-LV" dirty="0"/>
          </a:p>
        </p:txBody>
      </p:sp>
      <p:sp>
        <p:nvSpPr>
          <p:cNvPr id="4" name="Slaida numura vietturis 3"/>
          <p:cNvSpPr>
            <a:spLocks noGrp="1"/>
          </p:cNvSpPr>
          <p:nvPr>
            <p:ph type="sldNum" sz="quarter" idx="10"/>
          </p:nvPr>
        </p:nvSpPr>
        <p:spPr/>
        <p:txBody>
          <a:bodyPr/>
          <a:lstStyle/>
          <a:p>
            <a:fld id="{A5B722E1-5EEB-49DF-8AA7-983A4F10CD69}" type="slidenum">
              <a:rPr lang="lv-LV" smtClean="0"/>
              <a:pPr/>
              <a:t>2</a:t>
            </a:fld>
            <a:endParaRPr lang="lv-LV"/>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146175" y="685800"/>
            <a:ext cx="4545013" cy="3408363"/>
          </a:xfrm>
        </p:spPr>
      </p:sp>
      <p:sp>
        <p:nvSpPr>
          <p:cNvPr id="3" name="Piezīmju vietturis 2"/>
          <p:cNvSpPr>
            <a:spLocks noGrp="1"/>
          </p:cNvSpPr>
          <p:nvPr>
            <p:ph type="body" idx="1"/>
          </p:nvPr>
        </p:nvSpPr>
        <p:spPr/>
        <p:txBody>
          <a:bodyPr>
            <a:normAutofit/>
          </a:bodyPr>
          <a:lstStyle/>
          <a:p>
            <a:r>
              <a:rPr lang="lv-LV" dirty="0" smtClean="0"/>
              <a:t>Kad parādās datums, pajautāju pēc dalībnieku domām – ko šis datums varētu nozīmēt, kāpēc esmu uzrakstījusi. Šeit reizēm pieminu, ka ir dažādi veidi kā aprēķināt resursu patēriņu – gan limita diena, gan ekoloģiskās pēdas aprēķins, bet ilgi neaizkavējos. </a:t>
            </a:r>
            <a:endParaRPr lang="lv-LV" dirty="0"/>
          </a:p>
        </p:txBody>
      </p:sp>
      <p:sp>
        <p:nvSpPr>
          <p:cNvPr id="4" name="Slaida numura vietturis 3"/>
          <p:cNvSpPr>
            <a:spLocks noGrp="1"/>
          </p:cNvSpPr>
          <p:nvPr>
            <p:ph type="sldNum" sz="quarter" idx="10"/>
          </p:nvPr>
        </p:nvSpPr>
        <p:spPr/>
        <p:txBody>
          <a:bodyPr/>
          <a:lstStyle/>
          <a:p>
            <a:fld id="{A5B722E1-5EEB-49DF-8AA7-983A4F10CD69}" type="slidenum">
              <a:rPr lang="lv-LV" smtClean="0"/>
              <a:pPr/>
              <a:t>3</a:t>
            </a:fld>
            <a:endParaRPr lang="lv-LV"/>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146175" y="685800"/>
            <a:ext cx="4545013" cy="3408363"/>
          </a:xfrm>
        </p:spPr>
      </p:sp>
      <p:sp>
        <p:nvSpPr>
          <p:cNvPr id="3" name="Piezīmju vietturis 2"/>
          <p:cNvSpPr>
            <a:spLocks noGrp="1"/>
          </p:cNvSpPr>
          <p:nvPr>
            <p:ph type="body" idx="1"/>
          </p:nvPr>
        </p:nvSpPr>
        <p:spPr/>
        <p:txBody>
          <a:bodyPr>
            <a:normAutofit/>
          </a:bodyPr>
          <a:lstStyle/>
          <a:p>
            <a:r>
              <a:rPr lang="lv-LV" dirty="0" smtClean="0"/>
              <a:t>Šeit tikai parādu tendenci, ka limita pārkāpšanas diena aizvien vairāk atkāpjas no gada beigām. 2011.gadā</a:t>
            </a:r>
            <a:r>
              <a:rPr lang="lv-LV" baseline="0" dirty="0" smtClean="0"/>
              <a:t> esam </a:t>
            </a:r>
            <a:r>
              <a:rPr lang="lv-LV" dirty="0" smtClean="0"/>
              <a:t>vismaz septembrī atgriezušies nevis atkāpušies tālāk atpakaļ uz jūliju,</a:t>
            </a:r>
            <a:r>
              <a:rPr lang="lv-LV" baseline="0" dirty="0" smtClean="0"/>
              <a:t> bet 2012.gadā jau atkal augusts</a:t>
            </a:r>
            <a:endParaRPr lang="lv-LV" dirty="0" smtClean="0"/>
          </a:p>
          <a:p>
            <a:r>
              <a:rPr lang="lv-LV" dirty="0" smtClean="0"/>
              <a:t>Pajautāju – kam būtu jārūpējas, lai pasaule attīstītos pēc iespējas ilgtspējīgāk. Vai arī katram no mums ir kāda atbildība par to? Kā dalībnieki vērtē sava dzīvesveida ietekmi uz </a:t>
            </a:r>
            <a:r>
              <a:rPr lang="lv-LV" dirty="0" err="1" smtClean="0"/>
              <a:t>ilgtspējību</a:t>
            </a:r>
            <a:r>
              <a:rPr lang="lv-LV" dirty="0" smtClean="0"/>
              <a:t>. </a:t>
            </a:r>
            <a:endParaRPr lang="lv-LV" dirty="0"/>
          </a:p>
        </p:txBody>
      </p:sp>
      <p:sp>
        <p:nvSpPr>
          <p:cNvPr id="4" name="Slaida numura vietturis 3"/>
          <p:cNvSpPr>
            <a:spLocks noGrp="1"/>
          </p:cNvSpPr>
          <p:nvPr>
            <p:ph type="sldNum" sz="quarter" idx="10"/>
          </p:nvPr>
        </p:nvSpPr>
        <p:spPr/>
        <p:txBody>
          <a:bodyPr/>
          <a:lstStyle/>
          <a:p>
            <a:fld id="{A5B722E1-5EEB-49DF-8AA7-983A4F10CD69}" type="slidenum">
              <a:rPr lang="lv-LV" smtClean="0"/>
              <a:pPr/>
              <a:t>4</a:t>
            </a:fld>
            <a:endParaRPr lang="lv-LV"/>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xfrm>
            <a:off x="1146175" y="685800"/>
            <a:ext cx="4545013" cy="3408363"/>
          </a:xfrm>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lv-LV" dirty="0" err="1" smtClean="0"/>
              <a:t>Paskatamies</a:t>
            </a:r>
            <a:r>
              <a:rPr lang="lv-LV" dirty="0" smtClean="0"/>
              <a:t>, kas tad veido saturu. Var arī rādīt tikai vienu no slaidiem</a:t>
            </a:r>
            <a:r>
              <a:rPr lang="lv-LV" baseline="0" dirty="0" smtClean="0"/>
              <a:t> – šo vai nākamo</a:t>
            </a:r>
            <a:endParaRPr lang="lv-LV" dirty="0" smtClean="0"/>
          </a:p>
        </p:txBody>
      </p:sp>
      <p:sp>
        <p:nvSpPr>
          <p:cNvPr id="215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DBC4886-F55C-4C62-8947-1D5C4A9661DC}"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xfrm>
            <a:off x="1146175" y="685800"/>
            <a:ext cx="4545013" cy="3408363"/>
          </a:xfrm>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lv-LV" dirty="0" smtClean="0"/>
              <a:t>Var tikai vienu no šiem abiem – pirmajā ir Atslēgas vārdi, otrajā  konkrēti rādītāji.</a:t>
            </a:r>
            <a:r>
              <a:rPr lang="lv-LV" baseline="0" dirty="0" smtClean="0"/>
              <a:t> Par katru no šiem kritērijiem var atrast arī kaut ko vairāk, tāpēc arī angliskais</a:t>
            </a:r>
            <a:endParaRPr lang="lv-LV" dirty="0" smtClean="0"/>
          </a:p>
        </p:txBody>
      </p:sp>
      <p:sp>
        <p:nvSpPr>
          <p:cNvPr id="22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81F54FA-8471-4A0E-A709-8BC08905A972}"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146175" y="685800"/>
            <a:ext cx="4545013" cy="3408363"/>
          </a:xfrm>
        </p:spPr>
      </p:sp>
      <p:sp>
        <p:nvSpPr>
          <p:cNvPr id="3" name="Piezīmju vietturis 2"/>
          <p:cNvSpPr>
            <a:spLocks noGrp="1"/>
          </p:cNvSpPr>
          <p:nvPr>
            <p:ph type="body" idx="1"/>
          </p:nvPr>
        </p:nvSpPr>
        <p:spPr/>
        <p:txBody>
          <a:bodyPr>
            <a:normAutofit/>
          </a:bodyPr>
          <a:lstStyle/>
          <a:p>
            <a:r>
              <a:rPr lang="lv-LV" dirty="0" smtClean="0"/>
              <a:t>Kurā krēslā labāk sēdēt – ar domu, ka svarīgas ir visas kājas.</a:t>
            </a:r>
            <a:endParaRPr lang="lv-LV" dirty="0"/>
          </a:p>
        </p:txBody>
      </p:sp>
      <p:sp>
        <p:nvSpPr>
          <p:cNvPr id="4" name="Slaida numura vietturis 3"/>
          <p:cNvSpPr>
            <a:spLocks noGrp="1"/>
          </p:cNvSpPr>
          <p:nvPr>
            <p:ph type="sldNum" sz="quarter" idx="10"/>
          </p:nvPr>
        </p:nvSpPr>
        <p:spPr/>
        <p:txBody>
          <a:bodyPr/>
          <a:lstStyle/>
          <a:p>
            <a:fld id="{A5B722E1-5EEB-49DF-8AA7-983A4F10CD69}" type="slidenum">
              <a:rPr lang="lv-LV" smtClean="0"/>
              <a:pPr/>
              <a:t>7</a:t>
            </a:fld>
            <a:endParaRPr lang="lv-LV"/>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146175" y="685800"/>
            <a:ext cx="4545013" cy="3408363"/>
          </a:xfrm>
        </p:spPr>
      </p:sp>
      <p:sp>
        <p:nvSpPr>
          <p:cNvPr id="3" name="Piezīmju vietturis 2"/>
          <p:cNvSpPr>
            <a:spLocks noGrp="1"/>
          </p:cNvSpPr>
          <p:nvPr>
            <p:ph type="body" idx="1"/>
          </p:nvPr>
        </p:nvSpPr>
        <p:spPr/>
        <p:txBody>
          <a:bodyPr>
            <a:normAutofit/>
          </a:bodyPr>
          <a:lstStyle/>
          <a:p>
            <a:r>
              <a:rPr lang="lv-LV" dirty="0" smtClean="0"/>
              <a:t>Akmens laikmets nebeidzās tāpēc, ka mums beidzās akmeņi.</a:t>
            </a:r>
            <a:r>
              <a:rPr lang="lv-LV" baseline="0" dirty="0" smtClean="0"/>
              <a:t> Tas beidzās tāpēc, mēs izgudrojām ko labāku. </a:t>
            </a:r>
            <a:endParaRPr lang="lv-LV" dirty="0"/>
          </a:p>
        </p:txBody>
      </p:sp>
      <p:sp>
        <p:nvSpPr>
          <p:cNvPr id="4" name="Slaida numura vietturis 3"/>
          <p:cNvSpPr>
            <a:spLocks noGrp="1"/>
          </p:cNvSpPr>
          <p:nvPr>
            <p:ph type="sldNum" sz="quarter" idx="10"/>
          </p:nvPr>
        </p:nvSpPr>
        <p:spPr/>
        <p:txBody>
          <a:bodyPr/>
          <a:lstStyle/>
          <a:p>
            <a:fld id="{4B10D206-A5A7-4935-ADB6-2F9ABDBAB9F2}" type="slidenum">
              <a:rPr lang="lv-LV" smtClean="0"/>
              <a:pPr/>
              <a:t>8</a:t>
            </a:fld>
            <a:endParaRPr lang="lv-LV"/>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D8FCEA1D-997A-4C4E-A9FB-49AB006BB920}" type="slidenum">
              <a:rPr lang="en-US" smtClean="0"/>
              <a:pPr/>
              <a:t>9</a:t>
            </a:fld>
            <a:endParaRPr lang="en-US" smtClean="0"/>
          </a:p>
        </p:txBody>
      </p:sp>
      <p:sp>
        <p:nvSpPr>
          <p:cNvPr id="46083" name="Rectangle 2"/>
          <p:cNvSpPr>
            <a:spLocks noGrp="1" noRot="1" noChangeAspect="1" noChangeArrowheads="1" noTextEdit="1"/>
          </p:cNvSpPr>
          <p:nvPr>
            <p:ph type="sldImg"/>
          </p:nvPr>
        </p:nvSpPr>
        <p:spPr>
          <a:xfrm>
            <a:off x="1146175" y="685800"/>
            <a:ext cx="4545013" cy="3408363"/>
          </a:xfrm>
          <a:ln/>
        </p:spPr>
      </p:sp>
      <p:sp>
        <p:nvSpPr>
          <p:cNvPr id="46084" name="Rectangle 3"/>
          <p:cNvSpPr>
            <a:spLocks noGrp="1" noChangeArrowheads="1"/>
          </p:cNvSpPr>
          <p:nvPr>
            <p:ph type="body" idx="1"/>
          </p:nvPr>
        </p:nvSpPr>
        <p:spPr>
          <a:noFill/>
          <a:ln/>
        </p:spPr>
        <p:txBody>
          <a:bodyPr/>
          <a:lstStyle/>
          <a:p>
            <a:pPr eaLnBrk="1" hangingPunct="1"/>
            <a:r>
              <a:rPr lang="lv-LV" dirty="0" smtClean="0"/>
              <a:t>Daži jautājumi, uz ko meklējam atbildes ikviens individuāli – pāros vai grupā. Veicinām kopīgu diskusiju!!!</a:t>
            </a:r>
            <a:r>
              <a:rPr lang="lv-LV" baseline="0" dirty="0" smtClean="0"/>
              <a:t> Nav pareizu un nepareizu atbilžu ir dažādi viedokļi un pieejas </a:t>
            </a:r>
            <a:r>
              <a:rPr lang="lv-LV" baseline="0" dirty="0" smtClean="0">
                <a:sym typeface="Wingdings" pitchFamily="2" charset="2"/>
              </a:rPr>
              <a:t></a:t>
            </a:r>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Slide Number Placeholder 4"/>
          <p:cNvSpPr>
            <a:spLocks noGrp="1"/>
          </p:cNvSpPr>
          <p:nvPr>
            <p:ph type="sldNum" idx="11"/>
          </p:nvPr>
        </p:nvSpPr>
        <p:spPr/>
        <p:txBody>
          <a:bodyPr/>
          <a:lstStyle>
            <a:lvl1pPr>
              <a:defRPr/>
            </a:lvl1pPr>
          </a:lstStyle>
          <a:p>
            <a:fld id="{08E0C254-E74D-4465-940C-DB448DDB8926}"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Slide Number Placeholder 4"/>
          <p:cNvSpPr>
            <a:spLocks noGrp="1"/>
          </p:cNvSpPr>
          <p:nvPr>
            <p:ph type="sldNum" idx="11"/>
          </p:nvPr>
        </p:nvSpPr>
        <p:spPr/>
        <p:txBody>
          <a:bodyPr/>
          <a:lstStyle>
            <a:lvl1pPr>
              <a:defRPr/>
            </a:lvl1pPr>
          </a:lstStyle>
          <a:p>
            <a:fld id="{3F5ED96B-6C2C-49D3-A846-C7AE95B5DE2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23825"/>
            <a:ext cx="2051050" cy="5981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3825"/>
            <a:ext cx="6005513" cy="5981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Slide Number Placeholder 4"/>
          <p:cNvSpPr>
            <a:spLocks noGrp="1"/>
          </p:cNvSpPr>
          <p:nvPr>
            <p:ph type="sldNum" idx="11"/>
          </p:nvPr>
        </p:nvSpPr>
        <p:spPr/>
        <p:txBody>
          <a:bodyPr/>
          <a:lstStyle>
            <a:lvl1pPr>
              <a:defRPr/>
            </a:lvl1pPr>
          </a:lstStyle>
          <a:p>
            <a:fld id="{D9C487CD-693F-48CC-A375-2E27704FC0E5}"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Pielāgots izkārtojum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4" name="Slaida numura vietturis 3"/>
          <p:cNvSpPr>
            <a:spLocks noGrp="1"/>
          </p:cNvSpPr>
          <p:nvPr>
            <p:ph type="sldNum" sz="quarter" idx="11"/>
          </p:nvPr>
        </p:nvSpPr>
        <p:spPr/>
        <p:txBody>
          <a:bodyPr/>
          <a:lstStyle/>
          <a:p>
            <a:fld id="{55244537-58CF-40D9-AB39-B15E94E730A2}" type="slidenum">
              <a:rPr lang="lt-LT" smtClean="0"/>
              <a:pPr/>
              <a:t>‹#›</a:t>
            </a:fld>
            <a:endParaRPr lang="lt-LT"/>
          </a:p>
        </p:txBody>
      </p:sp>
      <p:sp>
        <p:nvSpPr>
          <p:cNvPr id="6" name="Satura vietturis 5"/>
          <p:cNvSpPr>
            <a:spLocks noGrp="1"/>
          </p:cNvSpPr>
          <p:nvPr>
            <p:ph sz="quarter" idx="12"/>
          </p:nvPr>
        </p:nvSpPr>
        <p:spPr>
          <a:xfrm>
            <a:off x="457200" y="1371600"/>
            <a:ext cx="4343400" cy="4360863"/>
          </a:xfrm>
        </p:spPr>
        <p:txBody>
          <a:body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8" name="Satura vietturis 7"/>
          <p:cNvSpPr>
            <a:spLocks noGrp="1"/>
          </p:cNvSpPr>
          <p:nvPr>
            <p:ph sz="quarter" idx="13"/>
          </p:nvPr>
        </p:nvSpPr>
        <p:spPr>
          <a:xfrm>
            <a:off x="4800600" y="1371600"/>
            <a:ext cx="3886200" cy="4360863"/>
          </a:xfrm>
        </p:spPr>
        <p:txBody>
          <a:body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Slide Number Placeholder 4"/>
          <p:cNvSpPr>
            <a:spLocks noGrp="1"/>
          </p:cNvSpPr>
          <p:nvPr>
            <p:ph type="sldNum" idx="11"/>
          </p:nvPr>
        </p:nvSpPr>
        <p:spPr/>
        <p:txBody>
          <a:bodyPr/>
          <a:lstStyle>
            <a:lvl1pPr>
              <a:defRPr/>
            </a:lvl1pPr>
          </a:lstStyle>
          <a:p>
            <a:fld id="{9DE58143-094E-4350-A2CA-341B90E1DF6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endParaRPr lang="en-US"/>
          </a:p>
        </p:txBody>
      </p:sp>
      <p:sp>
        <p:nvSpPr>
          <p:cNvPr id="5" name="Slide Number Placeholder 4"/>
          <p:cNvSpPr>
            <a:spLocks noGrp="1"/>
          </p:cNvSpPr>
          <p:nvPr>
            <p:ph type="sldNum" idx="11"/>
          </p:nvPr>
        </p:nvSpPr>
        <p:spPr/>
        <p:txBody>
          <a:bodyPr/>
          <a:lstStyle>
            <a:lvl1pPr>
              <a:defRPr/>
            </a:lvl1pPr>
          </a:lstStyle>
          <a:p>
            <a:fld id="{2AF9B15A-9362-4565-8FC6-E05E7AE6FDA9}"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27488" cy="4505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7088" y="1600200"/>
            <a:ext cx="4029075" cy="4505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idx="10"/>
          </p:nvPr>
        </p:nvSpPr>
        <p:spPr/>
        <p:txBody>
          <a:bodyPr/>
          <a:lstStyle>
            <a:lvl1pPr>
              <a:defRPr/>
            </a:lvl1pPr>
          </a:lstStyle>
          <a:p>
            <a:endParaRPr lang="en-US"/>
          </a:p>
        </p:txBody>
      </p:sp>
      <p:sp>
        <p:nvSpPr>
          <p:cNvPr id="6" name="Slide Number Placeholder 5"/>
          <p:cNvSpPr>
            <a:spLocks noGrp="1"/>
          </p:cNvSpPr>
          <p:nvPr>
            <p:ph type="sldNum" idx="11"/>
          </p:nvPr>
        </p:nvSpPr>
        <p:spPr/>
        <p:txBody>
          <a:bodyPr/>
          <a:lstStyle>
            <a:lvl1pPr>
              <a:defRPr/>
            </a:lvl1pPr>
          </a:lstStyle>
          <a:p>
            <a:fld id="{492E006B-782A-44AB-A6B0-5AA62B6A84A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idx="10"/>
          </p:nvPr>
        </p:nvSpPr>
        <p:spPr/>
        <p:txBody>
          <a:bodyPr/>
          <a:lstStyle>
            <a:lvl1pPr>
              <a:defRPr/>
            </a:lvl1pPr>
          </a:lstStyle>
          <a:p>
            <a:endParaRPr lang="en-US"/>
          </a:p>
        </p:txBody>
      </p:sp>
      <p:sp>
        <p:nvSpPr>
          <p:cNvPr id="8" name="Slide Number Placeholder 7"/>
          <p:cNvSpPr>
            <a:spLocks noGrp="1"/>
          </p:cNvSpPr>
          <p:nvPr>
            <p:ph type="sldNum" idx="11"/>
          </p:nvPr>
        </p:nvSpPr>
        <p:spPr/>
        <p:txBody>
          <a:bodyPr/>
          <a:lstStyle>
            <a:lvl1pPr>
              <a:defRPr/>
            </a:lvl1pPr>
          </a:lstStyle>
          <a:p>
            <a:fld id="{D92A2AF1-E447-479A-9830-5802DF274C7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idx="10"/>
          </p:nvPr>
        </p:nvSpPr>
        <p:spPr/>
        <p:txBody>
          <a:bodyPr/>
          <a:lstStyle>
            <a:lvl1pPr>
              <a:defRPr/>
            </a:lvl1pPr>
          </a:lstStyle>
          <a:p>
            <a:endParaRPr lang="en-US"/>
          </a:p>
        </p:txBody>
      </p:sp>
      <p:sp>
        <p:nvSpPr>
          <p:cNvPr id="4" name="Slide Number Placeholder 3"/>
          <p:cNvSpPr>
            <a:spLocks noGrp="1"/>
          </p:cNvSpPr>
          <p:nvPr>
            <p:ph type="sldNum" idx="11"/>
          </p:nvPr>
        </p:nvSpPr>
        <p:spPr/>
        <p:txBody>
          <a:bodyPr/>
          <a:lstStyle>
            <a:lvl1pPr>
              <a:defRPr/>
            </a:lvl1pPr>
          </a:lstStyle>
          <a:p>
            <a:fld id="{892E8610-4403-4689-A782-0BE84ABD14C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endParaRPr lang="en-US"/>
          </a:p>
        </p:txBody>
      </p:sp>
      <p:sp>
        <p:nvSpPr>
          <p:cNvPr id="3" name="Slide Number Placeholder 2"/>
          <p:cNvSpPr>
            <a:spLocks noGrp="1"/>
          </p:cNvSpPr>
          <p:nvPr>
            <p:ph type="sldNum" idx="11"/>
          </p:nvPr>
        </p:nvSpPr>
        <p:spPr/>
        <p:txBody>
          <a:bodyPr/>
          <a:lstStyle>
            <a:lvl1pPr>
              <a:defRPr/>
            </a:lvl1pPr>
          </a:lstStyle>
          <a:p>
            <a:fld id="{7E9E4E2F-C60C-41A6-A052-6A257CEA47E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US"/>
          </a:p>
        </p:txBody>
      </p:sp>
      <p:sp>
        <p:nvSpPr>
          <p:cNvPr id="6" name="Slide Number Placeholder 5"/>
          <p:cNvSpPr>
            <a:spLocks noGrp="1"/>
          </p:cNvSpPr>
          <p:nvPr>
            <p:ph type="sldNum" idx="11"/>
          </p:nvPr>
        </p:nvSpPr>
        <p:spPr/>
        <p:txBody>
          <a:bodyPr/>
          <a:lstStyle>
            <a:lvl1pPr>
              <a:defRPr/>
            </a:lvl1pPr>
          </a:lstStyle>
          <a:p>
            <a:fld id="{B0AB2C77-AA66-4FAC-AD45-DEE558DA875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US"/>
          </a:p>
        </p:txBody>
      </p:sp>
      <p:sp>
        <p:nvSpPr>
          <p:cNvPr id="6" name="Slide Number Placeholder 5"/>
          <p:cNvSpPr>
            <a:spLocks noGrp="1"/>
          </p:cNvSpPr>
          <p:nvPr>
            <p:ph type="sldNum" idx="11"/>
          </p:nvPr>
        </p:nvSpPr>
        <p:spPr/>
        <p:txBody>
          <a:bodyPr/>
          <a:lstStyle>
            <a:lvl1pPr>
              <a:defRPr/>
            </a:lvl1pPr>
          </a:lstStyle>
          <a:p>
            <a:fld id="{13026A6F-A98F-4427-8311-56C71E3FA674}"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457200" y="123825"/>
            <a:ext cx="8208963" cy="1425575"/>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p>
            <a:pPr lvl="0"/>
            <a:r>
              <a:rPr lang="en-GB" smtClean="0"/>
              <a:t>Click to edit the title text format</a:t>
            </a:r>
          </a:p>
        </p:txBody>
      </p:sp>
      <p:sp>
        <p:nvSpPr>
          <p:cNvPr id="1026" name="Rectangle 2"/>
          <p:cNvSpPr>
            <a:spLocks noGrp="1" noChangeArrowheads="1"/>
          </p:cNvSpPr>
          <p:nvPr>
            <p:ph type="body" idx="1"/>
          </p:nvPr>
        </p:nvSpPr>
        <p:spPr bwMode="auto">
          <a:xfrm>
            <a:off x="457200" y="1600200"/>
            <a:ext cx="8208963" cy="45053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7" name="Rectangle 3"/>
          <p:cNvSpPr>
            <a:spLocks noGrp="1" noChangeArrowheads="1"/>
          </p:cNvSpPr>
          <p:nvPr>
            <p:ph type="dt"/>
          </p:nvPr>
        </p:nvSpPr>
        <p:spPr bwMode="auto">
          <a:xfrm>
            <a:off x="457200" y="6356350"/>
            <a:ext cx="2112963" cy="344488"/>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898989"/>
                </a:solidFill>
                <a:latin typeface="+mn-lt"/>
              </a:defRPr>
            </a:lvl1pPr>
          </a:lstStyle>
          <a:p>
            <a:endParaRPr lang="en-US"/>
          </a:p>
        </p:txBody>
      </p:sp>
      <p:sp>
        <p:nvSpPr>
          <p:cNvPr id="1028" name="Text Box 4"/>
          <p:cNvSpPr txBox="1">
            <a:spLocks noChangeArrowheads="1"/>
          </p:cNvSpPr>
          <p:nvPr/>
        </p:nvSpPr>
        <p:spPr bwMode="auto">
          <a:xfrm>
            <a:off x="3124200" y="6356350"/>
            <a:ext cx="2895600" cy="365125"/>
          </a:xfrm>
          <a:prstGeom prst="rect">
            <a:avLst/>
          </a:prstGeom>
          <a:noFill/>
          <a:ln w="9525">
            <a:noFill/>
            <a:round/>
            <a:headEnd/>
            <a:tailEnd/>
          </a:ln>
          <a:effectLst/>
        </p:spPr>
        <p:txBody>
          <a:bodyPr wrap="none" anchor="ctr"/>
          <a:lstStyle/>
          <a:p>
            <a:endParaRPr lang="en-US"/>
          </a:p>
        </p:txBody>
      </p:sp>
      <p:sp>
        <p:nvSpPr>
          <p:cNvPr id="1029" name="Rectangle 5"/>
          <p:cNvSpPr>
            <a:spLocks noGrp="1" noChangeArrowheads="1"/>
          </p:cNvSpPr>
          <p:nvPr>
            <p:ph type="sldNum"/>
          </p:nvPr>
        </p:nvSpPr>
        <p:spPr bwMode="auto">
          <a:xfrm>
            <a:off x="6553200" y="6356350"/>
            <a:ext cx="2112963" cy="344488"/>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lvl1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898989"/>
                </a:solidFill>
                <a:latin typeface="+mn-lt"/>
              </a:defRPr>
            </a:lvl1pPr>
          </a:lstStyle>
          <a:p>
            <a:fld id="{C2D5F43F-11FF-45B7-B929-7AC7EB0D2D0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mj-lt"/>
          <a:ea typeface="+mj-ea"/>
          <a:cs typeface="+mj-cs"/>
        </a:defRPr>
      </a:lvl1pPr>
      <a:lvl2pPr marL="742950" indent="-28575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2pPr>
      <a:lvl3pPr marL="1143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3pPr>
      <a:lvl4pPr marL="1600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4pPr>
      <a:lvl5pPr marL="20574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5pPr>
      <a:lvl6pPr marL="25146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6pPr>
      <a:lvl7pPr marL="29718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7pPr>
      <a:lvl8pPr marL="3429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8pPr>
      <a:lvl9pPr marL="3886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6" charset="0"/>
        <a:defRPr sz="2800">
          <a:solidFill>
            <a:srgbClr val="000000"/>
          </a:solidFill>
          <a:latin typeface="+mn-lt"/>
          <a:cs typeface="+mn-cs"/>
        </a:defRPr>
      </a:lvl2pPr>
      <a:lvl3pPr marL="1143000" indent="-228600" algn="l"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cs typeface="+mn-cs"/>
        </a:defRPr>
      </a:lvl3pPr>
      <a:lvl4pPr marL="1600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4pPr>
      <a:lvl5pPr marL="20574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7.gif"/><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381000" y="1295400"/>
            <a:ext cx="8229600" cy="457200"/>
          </a:xfrm>
          <a:prstGeom prst="rect">
            <a:avLst/>
          </a:prstGeom>
          <a:noFill/>
          <a:ln w="9525">
            <a:noFill/>
            <a:round/>
            <a:headEnd/>
            <a:tailEnd/>
          </a:ln>
          <a:effectLst/>
        </p:spPr>
        <p:txBody>
          <a:bodyPr anchor="ct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b="1" dirty="0">
                <a:solidFill>
                  <a:srgbClr val="254061"/>
                </a:solidFill>
                <a:latin typeface="Calibri" pitchFamily="32" charset="0"/>
              </a:rPr>
              <a:t>Eiropas Sociālā fonda projekts</a:t>
            </a:r>
          </a:p>
        </p:txBody>
      </p:sp>
      <p:sp>
        <p:nvSpPr>
          <p:cNvPr id="3074" name="Text Box 2"/>
          <p:cNvSpPr txBox="1">
            <a:spLocks noChangeArrowheads="1"/>
          </p:cNvSpPr>
          <p:nvPr/>
        </p:nvSpPr>
        <p:spPr bwMode="auto">
          <a:xfrm>
            <a:off x="685800" y="1905000"/>
            <a:ext cx="7620000" cy="1219200"/>
          </a:xfrm>
          <a:prstGeom prst="rect">
            <a:avLst/>
          </a:prstGeom>
          <a:noFill/>
          <a:ln w="9525">
            <a:noFill/>
            <a:round/>
            <a:headEnd/>
            <a:tailEnd/>
          </a:ln>
          <a:effectLst/>
        </p:spPr>
        <p:txBody>
          <a:bodyPr/>
          <a:lstStyle/>
          <a:p>
            <a:pPr algn="ctr">
              <a:spcBef>
                <a:spcPts val="4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b="1" dirty="0">
                <a:solidFill>
                  <a:srgbClr val="254061"/>
                </a:solidFill>
                <a:latin typeface="Calibri" pitchFamily="32" charset="0"/>
              </a:rPr>
              <a:t>„</a:t>
            </a:r>
            <a:r>
              <a:rPr lang="lv-LV" b="1" dirty="0" err="1">
                <a:solidFill>
                  <a:srgbClr val="254061"/>
                </a:solidFill>
                <a:latin typeface="Calibri" pitchFamily="32" charset="0"/>
              </a:rPr>
              <a:t>Inovatīva</a:t>
            </a:r>
            <a:r>
              <a:rPr lang="lv-LV" b="1">
                <a:solidFill>
                  <a:srgbClr val="254061"/>
                </a:solidFill>
                <a:latin typeface="Calibri" pitchFamily="32" charset="0"/>
              </a:rPr>
              <a:t> un praksē balstīta pedagogu izglītības ieguve </a:t>
            </a:r>
            <a:br>
              <a:rPr lang="lv-LV" b="1">
                <a:solidFill>
                  <a:srgbClr val="254061"/>
                </a:solidFill>
                <a:latin typeface="Calibri" pitchFamily="32" charset="0"/>
              </a:rPr>
            </a:br>
            <a:r>
              <a:rPr lang="lv-LV" b="1">
                <a:solidFill>
                  <a:srgbClr val="254061"/>
                </a:solidFill>
                <a:latin typeface="Calibri" pitchFamily="32" charset="0"/>
              </a:rPr>
              <a:t>un mentoru profesionālā pilnveide”</a:t>
            </a:r>
            <a:br>
              <a:rPr lang="lv-LV" b="1">
                <a:solidFill>
                  <a:srgbClr val="254061"/>
                </a:solidFill>
                <a:latin typeface="Calibri" pitchFamily="32" charset="0"/>
              </a:rPr>
            </a:br>
            <a:r>
              <a:rPr lang="lv-LV" sz="1400">
                <a:solidFill>
                  <a:srgbClr val="254061"/>
                </a:solidFill>
                <a:latin typeface="Calibri" pitchFamily="32" charset="0"/>
              </a:rPr>
              <a:t> Vienošanās Nr.2010/0096/1DP/1.2.1.2.3./09/IPIA/VIAA/001</a:t>
            </a:r>
            <a:r>
              <a:rPr lang="lv-LV">
                <a:solidFill>
                  <a:srgbClr val="254061"/>
                </a:solidFill>
                <a:latin typeface="Calibri" pitchFamily="32" charset="0"/>
              </a:rPr>
              <a:t/>
            </a:r>
            <a:br>
              <a:rPr lang="lv-LV">
                <a:solidFill>
                  <a:srgbClr val="254061"/>
                </a:solidFill>
                <a:latin typeface="Calibri" pitchFamily="32" charset="0"/>
              </a:rPr>
            </a:br>
            <a:endParaRPr lang="lv-LV">
              <a:solidFill>
                <a:srgbClr val="254061"/>
              </a:solidFill>
              <a:latin typeface="Calibri" pitchFamily="32" charset="0"/>
            </a:endParaRPr>
          </a:p>
        </p:txBody>
      </p:sp>
      <p:sp>
        <p:nvSpPr>
          <p:cNvPr id="3075" name="Text Box 3"/>
          <p:cNvSpPr txBox="1">
            <a:spLocks noChangeArrowheads="1"/>
          </p:cNvSpPr>
          <p:nvPr/>
        </p:nvSpPr>
        <p:spPr bwMode="auto">
          <a:xfrm>
            <a:off x="1143000" y="3276600"/>
            <a:ext cx="6934200" cy="1941173"/>
          </a:xfrm>
          <a:prstGeom prst="rect">
            <a:avLst/>
          </a:prstGeom>
          <a:noFill/>
          <a:ln w="9525">
            <a:noFill/>
            <a:round/>
            <a:headEnd/>
            <a:tailEnd/>
          </a:ln>
          <a:effectLst/>
        </p:spPr>
        <p:txBody>
          <a:bodyPr lIns="90000" tIns="46800" rIns="90000" bIns="46800">
            <a:spAutoFit/>
          </a:bodyP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4000" b="1" dirty="0" smtClean="0">
                <a:solidFill>
                  <a:srgbClr val="002060"/>
                </a:solidFill>
              </a:rPr>
              <a:t>Ilgtspējīga attīstība, izglītība ilgtspējīgai attīstībai</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692696"/>
            <a:ext cx="8208963" cy="856704"/>
          </a:xfrm>
          <a:noFill/>
          <a:ln/>
        </p:spPr>
        <p:txBody>
          <a:bodyPr>
            <a:normAutofit/>
          </a:bodyPr>
          <a:lstStyle/>
          <a:p>
            <a:r>
              <a:rPr lang="lv-LV" dirty="0" smtClean="0">
                <a:solidFill>
                  <a:srgbClr val="002060"/>
                </a:solidFill>
              </a:rPr>
              <a:t>Latvijas ilgtspējīga attīstība 2030</a:t>
            </a:r>
            <a:endParaRPr lang="en-US" dirty="0">
              <a:solidFill>
                <a:srgbClr val="002060"/>
              </a:solidFill>
            </a:endParaRPr>
          </a:p>
        </p:txBody>
      </p:sp>
      <p:sp>
        <p:nvSpPr>
          <p:cNvPr id="6147" name="Rectangle 3"/>
          <p:cNvSpPr>
            <a:spLocks noGrp="1" noChangeArrowheads="1"/>
          </p:cNvSpPr>
          <p:nvPr>
            <p:ph sz="half" idx="1"/>
          </p:nvPr>
        </p:nvSpPr>
        <p:spPr>
          <a:xfrm>
            <a:off x="0" y="3429000"/>
            <a:ext cx="2771800" cy="2952328"/>
          </a:xfrm>
          <a:noFill/>
          <a:ln/>
        </p:spPr>
        <p:txBody>
          <a:bodyPr>
            <a:normAutofit fontScale="77500" lnSpcReduction="20000"/>
          </a:bodyPr>
          <a:lstStyle/>
          <a:p>
            <a:pPr algn="ctr"/>
            <a:r>
              <a:rPr lang="lv-LV" i="1" dirty="0" smtClean="0">
                <a:solidFill>
                  <a:srgbClr val="002060"/>
                </a:solidFill>
              </a:rPr>
              <a:t>MĒRĶIS: </a:t>
            </a:r>
            <a:r>
              <a:rPr lang="lv-LV" dirty="0" smtClean="0">
                <a:solidFill>
                  <a:srgbClr val="002060"/>
                </a:solidFill>
              </a:rPr>
              <a:t>dzīves kvalitāte, materiālā labklājība, nodarbinātība, veselība, sociālā drošība, izglītība, fiziskā drošība, mājoklis, ģimene, līdzdalība, atpūta</a:t>
            </a:r>
            <a:endParaRPr lang="en-US" dirty="0">
              <a:solidFill>
                <a:srgbClr val="002060"/>
              </a:solidFill>
            </a:endParaRPr>
          </a:p>
        </p:txBody>
      </p:sp>
      <p:graphicFrame>
        <p:nvGraphicFramePr>
          <p:cNvPr id="7" name="Content Placeholder 6"/>
          <p:cNvGraphicFramePr>
            <a:graphicFrameLocks noGrp="1"/>
          </p:cNvGraphicFramePr>
          <p:nvPr>
            <p:ph sz="half" idx="2"/>
          </p:nvPr>
        </p:nvGraphicFramePr>
        <p:xfrm>
          <a:off x="2915816" y="1412776"/>
          <a:ext cx="4186808"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1043608" y="2708920"/>
            <a:ext cx="2016224" cy="923330"/>
          </a:xfrm>
          <a:prstGeom prst="rect">
            <a:avLst/>
          </a:prstGeom>
          <a:noFill/>
        </p:spPr>
        <p:txBody>
          <a:bodyPr wrap="square" rtlCol="0">
            <a:spAutoFit/>
          </a:bodyPr>
          <a:lstStyle/>
          <a:p>
            <a:pPr lvl="0"/>
            <a:r>
              <a:rPr lang="lv-LV" b="1" dirty="0" smtClean="0">
                <a:solidFill>
                  <a:srgbClr val="002060"/>
                </a:solidFill>
              </a:rPr>
              <a:t>Ekonomika, pārvaldība</a:t>
            </a:r>
          </a:p>
          <a:p>
            <a:endParaRPr lang="lv-LV" dirty="0">
              <a:solidFill>
                <a:srgbClr val="002060"/>
              </a:solidFill>
            </a:endParaRPr>
          </a:p>
        </p:txBody>
      </p:sp>
      <p:sp>
        <p:nvSpPr>
          <p:cNvPr id="9" name="TextBox 8"/>
          <p:cNvSpPr txBox="1"/>
          <p:nvPr/>
        </p:nvSpPr>
        <p:spPr>
          <a:xfrm>
            <a:off x="3059832" y="5733257"/>
            <a:ext cx="4680520" cy="646331"/>
          </a:xfrm>
          <a:prstGeom prst="rect">
            <a:avLst/>
          </a:prstGeom>
          <a:noFill/>
        </p:spPr>
        <p:txBody>
          <a:bodyPr wrap="square" rtlCol="0">
            <a:spAutoFit/>
          </a:bodyPr>
          <a:lstStyle/>
          <a:p>
            <a:pPr lvl="0"/>
            <a:r>
              <a:rPr lang="lv-LV" b="1" dirty="0" smtClean="0">
                <a:solidFill>
                  <a:srgbClr val="002060"/>
                </a:solidFill>
              </a:rPr>
              <a:t>Vide, daba, resursi, telpiskā attīstība</a:t>
            </a:r>
          </a:p>
          <a:p>
            <a:endParaRPr lang="lv-LV" dirty="0">
              <a:solidFill>
                <a:srgbClr val="002060"/>
              </a:solidFill>
            </a:endParaRPr>
          </a:p>
        </p:txBody>
      </p:sp>
      <p:sp>
        <p:nvSpPr>
          <p:cNvPr id="10" name="TextBox 9"/>
          <p:cNvSpPr txBox="1"/>
          <p:nvPr/>
        </p:nvSpPr>
        <p:spPr>
          <a:xfrm>
            <a:off x="6876256" y="2780928"/>
            <a:ext cx="1872208" cy="646331"/>
          </a:xfrm>
          <a:prstGeom prst="rect">
            <a:avLst/>
          </a:prstGeom>
          <a:noFill/>
        </p:spPr>
        <p:txBody>
          <a:bodyPr wrap="square" rtlCol="0">
            <a:spAutoFit/>
          </a:bodyPr>
          <a:lstStyle/>
          <a:p>
            <a:pPr lvl="0"/>
            <a:r>
              <a:rPr lang="lv-LV" b="1" dirty="0" smtClean="0">
                <a:solidFill>
                  <a:srgbClr val="002060"/>
                </a:solidFill>
              </a:rPr>
              <a:t>Globālā vide</a:t>
            </a:r>
          </a:p>
          <a:p>
            <a:endParaRPr lang="lv-LV" dirty="0">
              <a:solidFill>
                <a:srgbClr val="002060"/>
              </a:solidFill>
            </a:endParaRPr>
          </a:p>
        </p:txBody>
      </p:sp>
      <p:sp>
        <p:nvSpPr>
          <p:cNvPr id="11" name="TextBox 10"/>
          <p:cNvSpPr txBox="1"/>
          <p:nvPr/>
        </p:nvSpPr>
        <p:spPr>
          <a:xfrm>
            <a:off x="4499992" y="4221088"/>
            <a:ext cx="1440160" cy="369332"/>
          </a:xfrm>
          <a:prstGeom prst="rect">
            <a:avLst/>
          </a:prstGeom>
          <a:noFill/>
        </p:spPr>
        <p:txBody>
          <a:bodyPr wrap="square" rtlCol="0">
            <a:spAutoFit/>
          </a:bodyPr>
          <a:lstStyle/>
          <a:p>
            <a:pPr lvl="0"/>
            <a:r>
              <a:rPr lang="lv-LV" b="1" dirty="0" smtClean="0">
                <a:solidFill>
                  <a:schemeClr val="bg1">
                    <a:lumMod val="95000"/>
                  </a:schemeClr>
                </a:solidFill>
              </a:rPr>
              <a:t>Domāju </a:t>
            </a:r>
          </a:p>
        </p:txBody>
      </p:sp>
      <p:sp>
        <p:nvSpPr>
          <p:cNvPr id="12" name="TextBox 11"/>
          <p:cNvSpPr txBox="1"/>
          <p:nvPr/>
        </p:nvSpPr>
        <p:spPr>
          <a:xfrm>
            <a:off x="5508104" y="4653136"/>
            <a:ext cx="1440160" cy="646331"/>
          </a:xfrm>
          <a:prstGeom prst="rect">
            <a:avLst/>
          </a:prstGeom>
          <a:noFill/>
        </p:spPr>
        <p:txBody>
          <a:bodyPr wrap="square" rtlCol="0">
            <a:spAutoFit/>
          </a:bodyPr>
          <a:lstStyle/>
          <a:p>
            <a:pPr lvl="0"/>
            <a:r>
              <a:rPr lang="lv-LV" b="1" dirty="0" smtClean="0">
                <a:solidFill>
                  <a:schemeClr val="bg1">
                    <a:lumMod val="95000"/>
                  </a:schemeClr>
                </a:solidFill>
              </a:rPr>
              <a:t>Izvēlos un atbildu </a:t>
            </a:r>
          </a:p>
        </p:txBody>
      </p:sp>
      <p:sp>
        <p:nvSpPr>
          <p:cNvPr id="13" name="TextBox 12"/>
          <p:cNvSpPr txBox="1"/>
          <p:nvPr/>
        </p:nvSpPr>
        <p:spPr>
          <a:xfrm>
            <a:off x="4427984" y="5373216"/>
            <a:ext cx="1440160" cy="369332"/>
          </a:xfrm>
          <a:prstGeom prst="rect">
            <a:avLst/>
          </a:prstGeom>
          <a:noFill/>
        </p:spPr>
        <p:txBody>
          <a:bodyPr wrap="square" rtlCol="0">
            <a:spAutoFit/>
          </a:bodyPr>
          <a:lstStyle/>
          <a:p>
            <a:pPr lvl="0"/>
            <a:r>
              <a:rPr lang="lv-LV" b="1" dirty="0" smtClean="0">
                <a:solidFill>
                  <a:schemeClr val="bg1">
                    <a:lumMod val="95000"/>
                  </a:schemeClr>
                </a:solidFill>
              </a:rPr>
              <a:t>Iesakņojos  </a:t>
            </a:r>
          </a:p>
        </p:txBody>
      </p:sp>
      <p:sp>
        <p:nvSpPr>
          <p:cNvPr id="14" name="TextBox 13"/>
          <p:cNvSpPr txBox="1"/>
          <p:nvPr/>
        </p:nvSpPr>
        <p:spPr>
          <a:xfrm>
            <a:off x="3419872" y="4797152"/>
            <a:ext cx="1440160" cy="369332"/>
          </a:xfrm>
          <a:prstGeom prst="rect">
            <a:avLst/>
          </a:prstGeom>
          <a:noFill/>
        </p:spPr>
        <p:txBody>
          <a:bodyPr wrap="square" rtlCol="0">
            <a:spAutoFit/>
          </a:bodyPr>
          <a:lstStyle/>
          <a:p>
            <a:pPr lvl="0"/>
            <a:r>
              <a:rPr lang="lv-LV" b="1" dirty="0" smtClean="0">
                <a:solidFill>
                  <a:schemeClr val="bg1">
                    <a:lumMod val="95000"/>
                  </a:schemeClr>
                </a:solidFill>
              </a:rPr>
              <a:t>Darbojos </a:t>
            </a:r>
          </a:p>
        </p:txBody>
      </p:sp>
    </p:spTree>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42"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barn(outHorizontal)">
                                      <p:cBhvr>
                                        <p:cTn id="7" dur="500"/>
                                        <p:tgtEl>
                                          <p:spTgt spid="6146"/>
                                        </p:tgtEl>
                                      </p:cBhvr>
                                    </p:animEffect>
                                  </p:childTnLst>
                                </p:cTn>
                              </p:par>
                            </p:childTnLst>
                          </p:cTn>
                        </p:par>
                        <p:par>
                          <p:cTn id="8" fill="hold">
                            <p:stCondLst>
                              <p:cond delay="500"/>
                            </p:stCondLst>
                            <p:childTnLst>
                              <p:par>
                                <p:cTn id="9" presetID="2" presetClass="entr" presetSubtype="2" fill="hold" grpId="0" nodeType="afterEffect">
                                  <p:stCondLst>
                                    <p:cond delay="0"/>
                                  </p:stCondLst>
                                  <p:childTnLst>
                                    <p:set>
                                      <p:cBhvr>
                                        <p:cTn id="10" dur="1" fill="hold">
                                          <p:stCondLst>
                                            <p:cond delay="0"/>
                                          </p:stCondLst>
                                        </p:cTn>
                                        <p:tgtEl>
                                          <p:spTgt spid="6147">
                                            <p:txEl>
                                              <p:pRg st="0" end="0"/>
                                            </p:txEl>
                                          </p:spTgt>
                                        </p:tgtEl>
                                        <p:attrNameLst>
                                          <p:attrName>style.visibility</p:attrName>
                                        </p:attrNameLst>
                                      </p:cBhvr>
                                      <p:to>
                                        <p:strVal val="visible"/>
                                      </p:to>
                                    </p:set>
                                    <p:anim calcmode="lin" valueType="num">
                                      <p:cBhvr additive="base">
                                        <p:cTn id="11" dur="500" fill="hold"/>
                                        <p:tgtEl>
                                          <p:spTgt spid="6147">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614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animBg="1" autoUpdateAnimBg="0"/>
      <p:bldP spid="6147" grpId="0" build="p" autoUpdateAnimBg="0" advAuto="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533400" y="1676400"/>
            <a:ext cx="8215064" cy="4186237"/>
          </a:xfrm>
          <a:noFill/>
          <a:ln/>
        </p:spPr>
        <p:txBody>
          <a:bodyPr>
            <a:normAutofit lnSpcReduction="10000"/>
          </a:bodyPr>
          <a:lstStyle/>
          <a:p>
            <a:r>
              <a:rPr lang="lv-LV" dirty="0" smtClean="0"/>
              <a:t>°Pārdomām:</a:t>
            </a:r>
          </a:p>
          <a:p>
            <a:r>
              <a:rPr lang="lv-LV" dirty="0" err="1" smtClean="0"/>
              <a:t>Ilgspējīgas</a:t>
            </a:r>
            <a:r>
              <a:rPr lang="lv-LV" dirty="0" smtClean="0"/>
              <a:t> attīstības pamats ir sabiedrības vienošanās par būtiskajām  vērtībām un rīcības principiem, lai dzīvotu ar tiem saskaņā, balstot uz tiem savu izvēli un rīcību. </a:t>
            </a:r>
          </a:p>
          <a:p>
            <a:r>
              <a:rPr lang="lv-LV" dirty="0" smtClean="0"/>
              <a:t>Vai Latvijas sabiedrībā ir iespējama vienošanās par kopīgām attīstības vērtībām un principiem?</a:t>
            </a:r>
            <a:endParaRPr lang="en-US" dirty="0"/>
          </a:p>
        </p:txBody>
      </p:sp>
    </p:spTree>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additive="base">
                                        <p:cTn id="7" dur="500" fill="hold"/>
                                        <p:tgtEl>
                                          <p:spTgt spid="717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171">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7171">
                                            <p:txEl>
                                              <p:pRg st="1" end="1"/>
                                            </p:txEl>
                                          </p:spTgt>
                                        </p:tgtEl>
                                        <p:attrNameLst>
                                          <p:attrName>style.visibility</p:attrName>
                                        </p:attrNameLst>
                                      </p:cBhvr>
                                      <p:to>
                                        <p:strVal val="visible"/>
                                      </p:to>
                                    </p:set>
                                    <p:anim calcmode="lin" valueType="num">
                                      <p:cBhvr additive="base">
                                        <p:cTn id="12" dur="500" fill="hold"/>
                                        <p:tgtEl>
                                          <p:spTgt spid="7171">
                                            <p:txEl>
                                              <p:pRg st="1" end="1"/>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7171">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2" fill="hold" grpId="0" nodeType="afterEffect">
                                  <p:stCondLst>
                                    <p:cond delay="0"/>
                                  </p:stCondLst>
                                  <p:childTnLst>
                                    <p:set>
                                      <p:cBhvr>
                                        <p:cTn id="16" dur="1" fill="hold">
                                          <p:stCondLst>
                                            <p:cond delay="0"/>
                                          </p:stCondLst>
                                        </p:cTn>
                                        <p:tgtEl>
                                          <p:spTgt spid="7171">
                                            <p:txEl>
                                              <p:pRg st="2" end="2"/>
                                            </p:txEl>
                                          </p:spTgt>
                                        </p:tgtEl>
                                        <p:attrNameLst>
                                          <p:attrName>style.visibility</p:attrName>
                                        </p:attrNameLst>
                                      </p:cBhvr>
                                      <p:to>
                                        <p:strVal val="visible"/>
                                      </p:to>
                                    </p:set>
                                    <p:anim calcmode="lin" valueType="num">
                                      <p:cBhvr additive="base">
                                        <p:cTn id="17" dur="500" fill="hold"/>
                                        <p:tgtEl>
                                          <p:spTgt spid="7171">
                                            <p:txEl>
                                              <p:pRg st="2" end="2"/>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717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utoUpdateAnimBg="0" advAuto="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1026"/>
          <p:cNvSpPr>
            <a:spLocks noGrp="1" noChangeArrowheads="1"/>
          </p:cNvSpPr>
          <p:nvPr>
            <p:ph type="title"/>
          </p:nvPr>
        </p:nvSpPr>
        <p:spPr>
          <a:xfrm>
            <a:off x="251520" y="908720"/>
            <a:ext cx="8208963" cy="1425575"/>
          </a:xfrm>
          <a:noFill/>
          <a:ln/>
        </p:spPr>
        <p:txBody>
          <a:bodyPr/>
          <a:lstStyle/>
          <a:p>
            <a:r>
              <a:rPr lang="lv-LV" dirty="0" smtClean="0"/>
              <a:t>Cilvēks centrā:</a:t>
            </a:r>
            <a:endParaRPr lang="en-US" dirty="0"/>
          </a:p>
        </p:txBody>
      </p:sp>
      <p:sp>
        <p:nvSpPr>
          <p:cNvPr id="15363" name="Rectangle 1027"/>
          <p:cNvSpPr>
            <a:spLocks noGrp="1" noChangeArrowheads="1"/>
          </p:cNvSpPr>
          <p:nvPr>
            <p:ph sz="half" idx="1"/>
          </p:nvPr>
        </p:nvSpPr>
        <p:spPr>
          <a:xfrm>
            <a:off x="457200" y="2060848"/>
            <a:ext cx="4027488" cy="4044677"/>
          </a:xfrm>
          <a:noFill/>
          <a:ln/>
        </p:spPr>
        <p:txBody>
          <a:bodyPr>
            <a:normAutofit/>
          </a:bodyPr>
          <a:lstStyle/>
          <a:p>
            <a:pPr>
              <a:buFont typeface="Arial" pitchFamily="34" charset="0"/>
              <a:buChar char="•"/>
            </a:pPr>
            <a:r>
              <a:rPr lang="lv-LV" dirty="0" smtClean="0"/>
              <a:t>sirds </a:t>
            </a:r>
            <a:r>
              <a:rPr lang="lv-LV" b="1" dirty="0" smtClean="0"/>
              <a:t>jūt, </a:t>
            </a:r>
          </a:p>
          <a:p>
            <a:pPr>
              <a:buFont typeface="Arial" pitchFamily="34" charset="0"/>
              <a:buChar char="•"/>
            </a:pPr>
            <a:r>
              <a:rPr lang="lv-LV" dirty="0" smtClean="0"/>
              <a:t>galva </a:t>
            </a:r>
            <a:r>
              <a:rPr lang="lv-LV" b="1" dirty="0" smtClean="0"/>
              <a:t>– domā, </a:t>
            </a:r>
          </a:p>
          <a:p>
            <a:pPr>
              <a:buFont typeface="Arial" pitchFamily="34" charset="0"/>
              <a:buChar char="•"/>
            </a:pPr>
            <a:r>
              <a:rPr lang="lv-LV" dirty="0" smtClean="0"/>
              <a:t>kreisā roka </a:t>
            </a:r>
            <a:r>
              <a:rPr lang="lv-LV" b="1" dirty="0" smtClean="0"/>
              <a:t>– izvēlas un atbild, </a:t>
            </a:r>
          </a:p>
          <a:p>
            <a:pPr>
              <a:buFont typeface="Arial" pitchFamily="34" charset="0"/>
              <a:buChar char="•"/>
            </a:pPr>
            <a:r>
              <a:rPr lang="lv-LV" dirty="0" smtClean="0"/>
              <a:t>labā</a:t>
            </a:r>
            <a:r>
              <a:rPr lang="lv-LV" b="1" dirty="0" smtClean="0"/>
              <a:t> –darbojas, </a:t>
            </a:r>
          </a:p>
          <a:p>
            <a:pPr>
              <a:buFont typeface="Arial" pitchFamily="34" charset="0"/>
              <a:buChar char="•"/>
            </a:pPr>
            <a:r>
              <a:rPr lang="lv-LV" dirty="0" smtClean="0"/>
              <a:t>kājas</a:t>
            </a:r>
            <a:r>
              <a:rPr lang="lv-LV" b="1" dirty="0" smtClean="0"/>
              <a:t> sakņojas dabā, kultūrā, vēsturē, sabiedrībā</a:t>
            </a:r>
            <a:endParaRPr lang="en-US" dirty="0"/>
          </a:p>
        </p:txBody>
      </p:sp>
      <p:pic>
        <p:nvPicPr>
          <p:cNvPr id="7" name="Content Placeholder 6" descr="pillar8-thought-and-art-vitruvian-man-leonardo-da-vinci.jpg"/>
          <p:cNvPicPr>
            <a:picLocks noGrp="1" noChangeAspect="1"/>
          </p:cNvPicPr>
          <p:nvPr>
            <p:ph sz="half" idx="2"/>
          </p:nvPr>
        </p:nvPicPr>
        <p:blipFill>
          <a:blip r:embed="rId3" cstate="print"/>
          <a:stretch>
            <a:fillRect/>
          </a:stretch>
        </p:blipFill>
        <p:spPr>
          <a:xfrm>
            <a:off x="4644008" y="2420888"/>
            <a:ext cx="4038600" cy="3028950"/>
          </a:xfrm>
        </p:spPr>
      </p:pic>
    </p:spTree>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42" fill="hold" grpId="0" nodeType="after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barn(outHorizontal)">
                                      <p:cBhvr>
                                        <p:cTn id="7" dur="500"/>
                                        <p:tgtEl>
                                          <p:spTgt spid="15362"/>
                                        </p:tgtEl>
                                      </p:cBhvr>
                                    </p:animEffect>
                                  </p:childTnLst>
                                </p:cTn>
                              </p:par>
                            </p:childTnLst>
                          </p:cTn>
                        </p:par>
                        <p:par>
                          <p:cTn id="8" fill="hold">
                            <p:stCondLst>
                              <p:cond delay="500"/>
                            </p:stCondLst>
                            <p:childTnLst>
                              <p:par>
                                <p:cTn id="9" presetID="2" presetClass="entr" presetSubtype="2" fill="hold" grpId="0" nodeType="afterEffect">
                                  <p:stCondLst>
                                    <p:cond delay="0"/>
                                  </p:stCondLst>
                                  <p:childTnLst>
                                    <p:set>
                                      <p:cBhvr>
                                        <p:cTn id="10" dur="1" fill="hold">
                                          <p:stCondLst>
                                            <p:cond delay="0"/>
                                          </p:stCondLst>
                                        </p:cTn>
                                        <p:tgtEl>
                                          <p:spTgt spid="15363">
                                            <p:txEl>
                                              <p:pRg st="0" end="0"/>
                                            </p:txEl>
                                          </p:spTgt>
                                        </p:tgtEl>
                                        <p:attrNameLst>
                                          <p:attrName>style.visibility</p:attrName>
                                        </p:attrNameLst>
                                      </p:cBhvr>
                                      <p:to>
                                        <p:strVal val="visible"/>
                                      </p:to>
                                    </p:set>
                                    <p:anim calcmode="lin" valueType="num">
                                      <p:cBhvr additive="base">
                                        <p:cTn id="11" dur="500" fill="hold"/>
                                        <p:tgtEl>
                                          <p:spTgt spid="15363">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15363">
                                            <p:txEl>
                                              <p:pRg st="0" end="0"/>
                                            </p:txEl>
                                          </p:spTgt>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2" fill="hold" grpId="0" nodeType="afterEffect">
                                  <p:stCondLst>
                                    <p:cond delay="0"/>
                                  </p:stCondLst>
                                  <p:childTnLst>
                                    <p:set>
                                      <p:cBhvr>
                                        <p:cTn id="15" dur="1" fill="hold">
                                          <p:stCondLst>
                                            <p:cond delay="0"/>
                                          </p:stCondLst>
                                        </p:cTn>
                                        <p:tgtEl>
                                          <p:spTgt spid="15363">
                                            <p:txEl>
                                              <p:pRg st="1" end="1"/>
                                            </p:txEl>
                                          </p:spTgt>
                                        </p:tgtEl>
                                        <p:attrNameLst>
                                          <p:attrName>style.visibility</p:attrName>
                                        </p:attrNameLst>
                                      </p:cBhvr>
                                      <p:to>
                                        <p:strVal val="visible"/>
                                      </p:to>
                                    </p:set>
                                    <p:anim calcmode="lin" valueType="num">
                                      <p:cBhvr additive="base">
                                        <p:cTn id="16" dur="500" fill="hold"/>
                                        <p:tgtEl>
                                          <p:spTgt spid="15363">
                                            <p:txEl>
                                              <p:pRg st="1" end="1"/>
                                            </p:tx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15363">
                                            <p:txEl>
                                              <p:pRg st="1" end="1"/>
                                            </p:txEl>
                                          </p:spTgt>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2" presetClass="entr" presetSubtype="2" fill="hold" grpId="0" nodeType="afterEffect">
                                  <p:stCondLst>
                                    <p:cond delay="0"/>
                                  </p:stCondLst>
                                  <p:childTnLst>
                                    <p:set>
                                      <p:cBhvr>
                                        <p:cTn id="20" dur="1" fill="hold">
                                          <p:stCondLst>
                                            <p:cond delay="0"/>
                                          </p:stCondLst>
                                        </p:cTn>
                                        <p:tgtEl>
                                          <p:spTgt spid="15363">
                                            <p:txEl>
                                              <p:pRg st="2" end="2"/>
                                            </p:txEl>
                                          </p:spTgt>
                                        </p:tgtEl>
                                        <p:attrNameLst>
                                          <p:attrName>style.visibility</p:attrName>
                                        </p:attrNameLst>
                                      </p:cBhvr>
                                      <p:to>
                                        <p:strVal val="visible"/>
                                      </p:to>
                                    </p:set>
                                    <p:anim calcmode="lin" valueType="num">
                                      <p:cBhvr additive="base">
                                        <p:cTn id="21" dur="500" fill="hold"/>
                                        <p:tgtEl>
                                          <p:spTgt spid="15363">
                                            <p:txEl>
                                              <p:pRg st="2" end="2"/>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15363">
                                            <p:txEl>
                                              <p:pRg st="2" end="2"/>
                                            </p:txEl>
                                          </p:spTgt>
                                        </p:tgtEl>
                                        <p:attrNameLst>
                                          <p:attrName>ppt_y</p:attrName>
                                        </p:attrNameLst>
                                      </p:cBhvr>
                                      <p:tavLst>
                                        <p:tav tm="0">
                                          <p:val>
                                            <p:strVal val="#ppt_y"/>
                                          </p:val>
                                        </p:tav>
                                        <p:tav tm="100000">
                                          <p:val>
                                            <p:strVal val="#ppt_y"/>
                                          </p:val>
                                        </p:tav>
                                      </p:tavLst>
                                    </p:anim>
                                  </p:childTnLst>
                                </p:cTn>
                              </p:par>
                            </p:childTnLst>
                          </p:cTn>
                        </p:par>
                        <p:par>
                          <p:cTn id="23" fill="hold">
                            <p:stCondLst>
                              <p:cond delay="2000"/>
                            </p:stCondLst>
                            <p:childTnLst>
                              <p:par>
                                <p:cTn id="24" presetID="2" presetClass="entr" presetSubtype="2" fill="hold" grpId="0" nodeType="afterEffect">
                                  <p:stCondLst>
                                    <p:cond delay="0"/>
                                  </p:stCondLst>
                                  <p:childTnLst>
                                    <p:set>
                                      <p:cBhvr>
                                        <p:cTn id="25" dur="1" fill="hold">
                                          <p:stCondLst>
                                            <p:cond delay="0"/>
                                          </p:stCondLst>
                                        </p:cTn>
                                        <p:tgtEl>
                                          <p:spTgt spid="15363">
                                            <p:txEl>
                                              <p:pRg st="3" end="3"/>
                                            </p:txEl>
                                          </p:spTgt>
                                        </p:tgtEl>
                                        <p:attrNameLst>
                                          <p:attrName>style.visibility</p:attrName>
                                        </p:attrNameLst>
                                      </p:cBhvr>
                                      <p:to>
                                        <p:strVal val="visible"/>
                                      </p:to>
                                    </p:set>
                                    <p:anim calcmode="lin" valueType="num">
                                      <p:cBhvr additive="base">
                                        <p:cTn id="26" dur="500" fill="hold"/>
                                        <p:tgtEl>
                                          <p:spTgt spid="15363">
                                            <p:txEl>
                                              <p:pRg st="3" end="3"/>
                                            </p:txEl>
                                          </p:spTgt>
                                        </p:tgtEl>
                                        <p:attrNameLst>
                                          <p:attrName>ppt_x</p:attrName>
                                        </p:attrNameLst>
                                      </p:cBhvr>
                                      <p:tavLst>
                                        <p:tav tm="0">
                                          <p:val>
                                            <p:strVal val="1+#ppt_w/2"/>
                                          </p:val>
                                        </p:tav>
                                        <p:tav tm="100000">
                                          <p:val>
                                            <p:strVal val="#ppt_x"/>
                                          </p:val>
                                        </p:tav>
                                      </p:tavLst>
                                    </p:anim>
                                    <p:anim calcmode="lin" valueType="num">
                                      <p:cBhvr additive="base">
                                        <p:cTn id="27" dur="500" fill="hold"/>
                                        <p:tgtEl>
                                          <p:spTgt spid="15363">
                                            <p:txEl>
                                              <p:pRg st="3" end="3"/>
                                            </p:txEl>
                                          </p:spTgt>
                                        </p:tgtEl>
                                        <p:attrNameLst>
                                          <p:attrName>ppt_y</p:attrName>
                                        </p:attrNameLst>
                                      </p:cBhvr>
                                      <p:tavLst>
                                        <p:tav tm="0">
                                          <p:val>
                                            <p:strVal val="#ppt_y"/>
                                          </p:val>
                                        </p:tav>
                                        <p:tav tm="100000">
                                          <p:val>
                                            <p:strVal val="#ppt_y"/>
                                          </p:val>
                                        </p:tav>
                                      </p:tavLst>
                                    </p:anim>
                                  </p:childTnLst>
                                </p:cTn>
                              </p:par>
                            </p:childTnLst>
                          </p:cTn>
                        </p:par>
                        <p:par>
                          <p:cTn id="28" fill="hold">
                            <p:stCondLst>
                              <p:cond delay="2500"/>
                            </p:stCondLst>
                            <p:childTnLst>
                              <p:par>
                                <p:cTn id="29" presetID="2" presetClass="entr" presetSubtype="2" fill="hold" grpId="0" nodeType="afterEffect">
                                  <p:stCondLst>
                                    <p:cond delay="0"/>
                                  </p:stCondLst>
                                  <p:childTnLst>
                                    <p:set>
                                      <p:cBhvr>
                                        <p:cTn id="30" dur="1" fill="hold">
                                          <p:stCondLst>
                                            <p:cond delay="0"/>
                                          </p:stCondLst>
                                        </p:cTn>
                                        <p:tgtEl>
                                          <p:spTgt spid="15363">
                                            <p:txEl>
                                              <p:pRg st="4" end="4"/>
                                            </p:txEl>
                                          </p:spTgt>
                                        </p:tgtEl>
                                        <p:attrNameLst>
                                          <p:attrName>style.visibility</p:attrName>
                                        </p:attrNameLst>
                                      </p:cBhvr>
                                      <p:to>
                                        <p:strVal val="visible"/>
                                      </p:to>
                                    </p:set>
                                    <p:anim calcmode="lin" valueType="num">
                                      <p:cBhvr additive="base">
                                        <p:cTn id="31" dur="500" fill="hold"/>
                                        <p:tgtEl>
                                          <p:spTgt spid="15363">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536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nimBg="1" autoUpdateAnimBg="0"/>
      <p:bldP spid="15363" grpId="0" build="p" autoUpdateAnimBg="0" advAuto="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928688" y="2276872"/>
            <a:ext cx="7566025" cy="3366691"/>
          </a:xfrm>
        </p:spPr>
        <p:txBody>
          <a:bodyPr>
            <a:noAutofit/>
          </a:bodyPr>
          <a:lstStyle/>
          <a:p>
            <a:pPr eaLnBrk="1" fontAlgn="auto" hangingPunct="1">
              <a:lnSpc>
                <a:spcPct val="210000"/>
              </a:lnSpc>
              <a:spcAft>
                <a:spcPts val="0"/>
              </a:spcAft>
              <a:buFont typeface="Arial" pitchFamily="34" charset="0"/>
              <a:buChar char="•"/>
              <a:tabLst>
                <a:tab pos="180000" algn="l"/>
              </a:tabLst>
              <a:defRPr/>
            </a:pPr>
            <a:r>
              <a:rPr lang="lv-LV" dirty="0" smtClean="0">
                <a:solidFill>
                  <a:schemeClr val="tx1"/>
                </a:solidFill>
                <a:latin typeface="Tahoma" pitchFamily="34" charset="0"/>
                <a:cs typeface="Tahoma" pitchFamily="34" charset="0"/>
              </a:rPr>
              <a:t>Kas padara attīstību ilgtspējīgu? </a:t>
            </a:r>
          </a:p>
          <a:p>
            <a:pPr eaLnBrk="1" fontAlgn="auto" hangingPunct="1">
              <a:lnSpc>
                <a:spcPct val="210000"/>
              </a:lnSpc>
              <a:spcAft>
                <a:spcPts val="0"/>
              </a:spcAft>
              <a:buFont typeface="Arial" pitchFamily="34" charset="0"/>
              <a:buChar char="•"/>
              <a:tabLst>
                <a:tab pos="180000" algn="l"/>
              </a:tabLst>
              <a:defRPr/>
            </a:pPr>
            <a:r>
              <a:rPr lang="lv-LV" dirty="0" smtClean="0">
                <a:solidFill>
                  <a:schemeClr val="tx1"/>
                </a:solidFill>
                <a:latin typeface="Tahoma" pitchFamily="34" charset="0"/>
                <a:cs typeface="Tahoma" pitchFamily="34" charset="0"/>
              </a:rPr>
              <a:t>Ko tas viss nozīmē personīgi man?</a:t>
            </a:r>
          </a:p>
          <a:p>
            <a:pPr eaLnBrk="1" fontAlgn="auto" hangingPunct="1">
              <a:lnSpc>
                <a:spcPct val="210000"/>
              </a:lnSpc>
              <a:spcAft>
                <a:spcPts val="0"/>
              </a:spcAft>
              <a:buFont typeface="Arial" pitchFamily="34" charset="0"/>
              <a:buChar char="•"/>
              <a:tabLst>
                <a:tab pos="180000" algn="l"/>
              </a:tabLst>
              <a:defRPr/>
            </a:pPr>
            <a:r>
              <a:rPr lang="lv-LV" dirty="0" smtClean="0">
                <a:solidFill>
                  <a:schemeClr val="tx1"/>
                </a:solidFill>
                <a:latin typeface="Tahoma" pitchFamily="34" charset="0"/>
                <a:cs typeface="Tahoma" pitchFamily="34" charset="0"/>
              </a:rPr>
              <a:t>Kā skolotāji var mainīt mācību procesu, lai labāk sekmētu ilgtspējīgu attīstību? </a:t>
            </a:r>
          </a:p>
          <a:p>
            <a:pPr eaLnBrk="1" fontAlgn="auto" hangingPunct="1">
              <a:lnSpc>
                <a:spcPct val="210000"/>
              </a:lnSpc>
              <a:spcAft>
                <a:spcPts val="0"/>
              </a:spcAft>
              <a:buFont typeface="Arial" pitchFamily="34" charset="0"/>
              <a:buChar char="•"/>
              <a:tabLst>
                <a:tab pos="180000" algn="l"/>
              </a:tabLst>
              <a:defRPr/>
            </a:pPr>
            <a:r>
              <a:rPr lang="lv-LV" dirty="0" smtClean="0">
                <a:solidFill>
                  <a:schemeClr val="tx1"/>
                </a:solidFill>
                <a:latin typeface="Tahoma" pitchFamily="34" charset="0"/>
                <a:cs typeface="Tahoma" pitchFamily="34" charset="0"/>
              </a:rPr>
              <a:t>Kāda ir jūsu pieredze?</a:t>
            </a:r>
          </a:p>
        </p:txBody>
      </p:sp>
      <p:sp>
        <p:nvSpPr>
          <p:cNvPr id="15363" name="Title 2"/>
          <p:cNvSpPr>
            <a:spLocks noGrp="1"/>
          </p:cNvSpPr>
          <p:nvPr>
            <p:ph type="title"/>
          </p:nvPr>
        </p:nvSpPr>
        <p:spPr>
          <a:xfrm>
            <a:off x="539552" y="1412776"/>
            <a:ext cx="7772400" cy="864096"/>
          </a:xfrm>
        </p:spPr>
        <p:txBody>
          <a:bodyPr/>
          <a:lstStyle/>
          <a:p>
            <a:pPr eaLnBrk="1" hangingPunct="1"/>
            <a:r>
              <a:rPr lang="lv-LV" dirty="0" smtClean="0"/>
              <a:t>REFLEKSIJA</a:t>
            </a: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endParaRPr lang="lv-LV" sz="2400" b="0" dirty="0"/>
          </a:p>
        </p:txBody>
      </p:sp>
      <p:pic>
        <p:nvPicPr>
          <p:cNvPr id="8" name="Picture Placeholder 7" descr="PV logo pic.jpg"/>
          <p:cNvPicPr>
            <a:picLocks noGrp="1" noChangeAspect="1"/>
          </p:cNvPicPr>
          <p:nvPr>
            <p:ph sz="half" idx="1"/>
          </p:nvPr>
        </p:nvPicPr>
        <p:blipFill>
          <a:blip r:embed="rId3" cstate="print"/>
          <a:stretch>
            <a:fillRect/>
          </a:stretch>
        </p:blipFill>
        <p:spPr>
          <a:xfrm>
            <a:off x="457200" y="2234316"/>
            <a:ext cx="4027488" cy="3237093"/>
          </a:xfrm>
        </p:spPr>
      </p:pic>
      <p:sp>
        <p:nvSpPr>
          <p:cNvPr id="6" name="Content Placeholder 5"/>
          <p:cNvSpPr>
            <a:spLocks noGrp="1"/>
          </p:cNvSpPr>
          <p:nvPr>
            <p:ph sz="half" idx="2"/>
          </p:nvPr>
        </p:nvSpPr>
        <p:spPr/>
        <p:txBody>
          <a:bodyPr/>
          <a:lstStyle/>
          <a:p>
            <a:r>
              <a:rPr lang="lv-LV" sz="2400" dirty="0" smtClean="0"/>
              <a:t>IIA rod un notur līdzsvaru starp sociālekonomisko jautājumu apgūšanu, kultūru daudzveidības iepazīšanu un iecietības attīstību, vides ilgtspējas nodrošināšanu un ieguldījumu visas sabiedrības labklājībā, veidojot mijiedarbību starp inovatīvo un tradicionālo. UNESCO, 2012</a:t>
            </a:r>
            <a:endParaRPr lang="lv-LV"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052736"/>
            <a:ext cx="8208963" cy="784696"/>
          </a:xfrm>
        </p:spPr>
        <p:txBody>
          <a:bodyPr/>
          <a:lstStyle/>
          <a:p>
            <a:r>
              <a:rPr lang="lv-LV" dirty="0" smtClean="0"/>
              <a:t>Izglītība ilgtspējīgai attīstībai</a:t>
            </a:r>
            <a:endParaRPr lang="lv-LV" dirty="0"/>
          </a:p>
        </p:txBody>
      </p:sp>
      <p:sp>
        <p:nvSpPr>
          <p:cNvPr id="3" name="Content Placeholder 2"/>
          <p:cNvSpPr>
            <a:spLocks noGrp="1"/>
          </p:cNvSpPr>
          <p:nvPr>
            <p:ph idx="1"/>
          </p:nvPr>
        </p:nvSpPr>
        <p:spPr>
          <a:xfrm>
            <a:off x="457200" y="2132856"/>
            <a:ext cx="8208963" cy="3816423"/>
          </a:xfrm>
        </p:spPr>
        <p:txBody>
          <a:bodyPr>
            <a:noAutofit/>
          </a:bodyPr>
          <a:lstStyle/>
          <a:p>
            <a:pPr>
              <a:buFont typeface="Arial" pitchFamily="34" charset="0"/>
              <a:buChar char="•"/>
            </a:pPr>
            <a:r>
              <a:rPr lang="lv-LV" sz="2400" dirty="0" smtClean="0"/>
              <a:t>kvalitatīva izglītība mūža garumā – neaizmirst pagātni, spēj nodot nākamām paaudzēm pamatvērtības, ir atbilstoša mūsdienu prasībām, sniedz ieskatu nākotnē;</a:t>
            </a:r>
          </a:p>
          <a:p>
            <a:pPr>
              <a:buFont typeface="Arial" pitchFamily="34" charset="0"/>
              <a:buChar char="•"/>
            </a:pPr>
            <a:r>
              <a:rPr lang="lv-LV" sz="2400" dirty="0" smtClean="0"/>
              <a:t>iekļaujoša – nodrošina vienādas iespējas visiem, mudina ikvienu piedalīties, līdzdarboties un gūt sasniegumus;</a:t>
            </a:r>
          </a:p>
          <a:p>
            <a:pPr>
              <a:buFont typeface="Arial" pitchFamily="34" charset="0"/>
              <a:buChar char="•"/>
            </a:pPr>
            <a:r>
              <a:rPr lang="lv-LV" sz="2400" dirty="0" smtClean="0"/>
              <a:t>vērtīborientēta – veicina vispārcilvēcisko vērtību ievērošanu, nodrošinot sabiedrības vienotību, pašapziņu, cieņu;</a:t>
            </a:r>
          </a:p>
          <a:p>
            <a:pPr>
              <a:buFont typeface="Arial" pitchFamily="34" charset="0"/>
              <a:buChar char="•"/>
            </a:pPr>
            <a:r>
              <a:rPr lang="lv-LV" sz="2400" dirty="0" smtClean="0"/>
              <a:t>starpnozaru – ir pāri nozaru rāmjiem un veicina visas sabiedrības līdzdalību ilgtspējīgas sabiedrības veidošanā</a:t>
            </a:r>
          </a:p>
          <a:p>
            <a:pPr algn="r"/>
            <a:r>
              <a:rPr lang="lv-LV" sz="2400" dirty="0" smtClean="0"/>
              <a:t>UNESCO,2012</a:t>
            </a:r>
            <a:endParaRPr lang="lv-LV"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11560" y="1124744"/>
            <a:ext cx="8153400" cy="990600"/>
          </a:xfrm>
        </p:spPr>
        <p:txBody>
          <a:bodyPr/>
          <a:lstStyle/>
          <a:p>
            <a:pPr eaLnBrk="1" hangingPunct="1"/>
            <a:r>
              <a:rPr lang="lv-LV" sz="3800" dirty="0" smtClean="0">
                <a:latin typeface="Tahoma" pitchFamily="34" charset="0"/>
                <a:cs typeface="Tahoma" pitchFamily="34" charset="0"/>
              </a:rPr>
              <a:t>Izglītības ilgtspējīgai attīstībai principi</a:t>
            </a:r>
          </a:p>
        </p:txBody>
      </p:sp>
      <p:sp>
        <p:nvSpPr>
          <p:cNvPr id="30723" name="Rectangle 3"/>
          <p:cNvSpPr>
            <a:spLocks noGrp="1" noChangeArrowheads="1"/>
          </p:cNvSpPr>
          <p:nvPr>
            <p:ph type="body" idx="1"/>
          </p:nvPr>
        </p:nvSpPr>
        <p:spPr>
          <a:xfrm>
            <a:off x="467544" y="2276872"/>
            <a:ext cx="8229600" cy="3816424"/>
          </a:xfrm>
        </p:spPr>
        <p:txBody>
          <a:bodyPr/>
          <a:lstStyle/>
          <a:p>
            <a:pPr eaLnBrk="1" hangingPunct="1">
              <a:lnSpc>
                <a:spcPct val="80000"/>
              </a:lnSpc>
            </a:pPr>
            <a:r>
              <a:rPr lang="lv-LV" sz="2400" b="1" i="1" dirty="0" smtClean="0">
                <a:latin typeface="Tahoma" pitchFamily="34" charset="0"/>
                <a:cs typeface="Tahoma" pitchFamily="34" charset="0"/>
              </a:rPr>
              <a:t>Orientēta</a:t>
            </a:r>
            <a:r>
              <a:rPr lang="en-GB" sz="2400" b="1" i="1" dirty="0" smtClean="0">
                <a:latin typeface="Tahoma" pitchFamily="34" charset="0"/>
                <a:cs typeface="Tahoma" pitchFamily="34" charset="0"/>
              </a:rPr>
              <a:t> </a:t>
            </a:r>
            <a:r>
              <a:rPr lang="en-GB" sz="2400" b="1" i="1" dirty="0" err="1" smtClean="0">
                <a:latin typeface="Tahoma" pitchFamily="34" charset="0"/>
                <a:cs typeface="Tahoma" pitchFamily="34" charset="0"/>
              </a:rPr>
              <a:t>uz</a:t>
            </a:r>
            <a:r>
              <a:rPr lang="en-GB" sz="2400" b="1" i="1" dirty="0" smtClean="0">
                <a:latin typeface="Tahoma" pitchFamily="34" charset="0"/>
                <a:cs typeface="Tahoma" pitchFamily="34" charset="0"/>
              </a:rPr>
              <a:t> </a:t>
            </a:r>
            <a:r>
              <a:rPr lang="lv-LV" sz="2400" b="1" i="1" dirty="0" smtClean="0">
                <a:latin typeface="Tahoma" pitchFamily="34" charset="0"/>
                <a:cs typeface="Tahoma" pitchFamily="34" charset="0"/>
              </a:rPr>
              <a:t>mācību procesa dalībniekiem </a:t>
            </a:r>
            <a:r>
              <a:rPr lang="en-GB" sz="2000" dirty="0" err="1" smtClean="0">
                <a:latin typeface="Tahoma" pitchFamily="34" charset="0"/>
                <a:cs typeface="Tahoma" pitchFamily="34" charset="0"/>
              </a:rPr>
              <a:t>balstās</a:t>
            </a:r>
            <a:r>
              <a:rPr lang="en-GB" sz="2000" dirty="0" smtClean="0">
                <a:latin typeface="Tahoma" pitchFamily="34" charset="0"/>
                <a:cs typeface="Tahoma" pitchFamily="34" charset="0"/>
              </a:rPr>
              <a:t> </a:t>
            </a:r>
            <a:r>
              <a:rPr lang="en-GB" sz="2000" dirty="0" err="1" smtClean="0">
                <a:latin typeface="Tahoma" pitchFamily="34" charset="0"/>
                <a:cs typeface="Tahoma" pitchFamily="34" charset="0"/>
              </a:rPr>
              <a:t>uz</a:t>
            </a:r>
            <a:r>
              <a:rPr lang="en-GB" sz="2000" dirty="0" smtClean="0">
                <a:latin typeface="Tahoma" pitchFamily="34" charset="0"/>
                <a:cs typeface="Tahoma" pitchFamily="34" charset="0"/>
              </a:rPr>
              <a:t> </a:t>
            </a:r>
            <a:r>
              <a:rPr lang="lv-LV" sz="2000" dirty="0" smtClean="0">
                <a:latin typeface="Tahoma" pitchFamily="34" charset="0"/>
                <a:cs typeface="Tahoma" pitchFamily="34" charset="0"/>
              </a:rPr>
              <a:t>dalībnieku</a:t>
            </a:r>
            <a:r>
              <a:rPr lang="en-GB" sz="2000" dirty="0" smtClean="0">
                <a:latin typeface="Tahoma" pitchFamily="34" charset="0"/>
                <a:cs typeface="Tahoma" pitchFamily="34" charset="0"/>
              </a:rPr>
              <a:t> </a:t>
            </a:r>
            <a:r>
              <a:rPr lang="en-GB" sz="2000" dirty="0" err="1" smtClean="0">
                <a:latin typeface="Tahoma" pitchFamily="34" charset="0"/>
                <a:cs typeface="Tahoma" pitchFamily="34" charset="0"/>
              </a:rPr>
              <a:t>pieredzi</a:t>
            </a:r>
            <a:r>
              <a:rPr lang="en-GB" sz="2000" dirty="0" smtClean="0">
                <a:latin typeface="Tahoma" pitchFamily="34" charset="0"/>
                <a:cs typeface="Tahoma" pitchFamily="34" charset="0"/>
              </a:rPr>
              <a:t> un </a:t>
            </a:r>
            <a:r>
              <a:rPr lang="en-GB" sz="2000" dirty="0" err="1" smtClean="0">
                <a:latin typeface="Tahoma" pitchFamily="34" charset="0"/>
                <a:cs typeface="Tahoma" pitchFamily="34" charset="0"/>
              </a:rPr>
              <a:t>jautājumiem</a:t>
            </a:r>
            <a:r>
              <a:rPr lang="lv-LV" sz="2000" dirty="0" smtClean="0">
                <a:latin typeface="Tahoma" pitchFamily="34" charset="0"/>
                <a:cs typeface="Tahoma" pitchFamily="34" charset="0"/>
              </a:rPr>
              <a:t>;</a:t>
            </a:r>
            <a:r>
              <a:rPr lang="en-GB" sz="2000" i="1" dirty="0" smtClean="0">
                <a:latin typeface="Tahoma" pitchFamily="34" charset="0"/>
                <a:cs typeface="Tahoma" pitchFamily="34" charset="0"/>
              </a:rPr>
              <a:t> </a:t>
            </a:r>
          </a:p>
          <a:p>
            <a:pPr eaLnBrk="1" hangingPunct="1">
              <a:lnSpc>
                <a:spcPct val="80000"/>
              </a:lnSpc>
            </a:pPr>
            <a:r>
              <a:rPr lang="en-GB" sz="2400" b="1" i="1" dirty="0" err="1" smtClean="0">
                <a:latin typeface="Tahoma" pitchFamily="34" charset="0"/>
                <a:cs typeface="Tahoma" pitchFamily="34" charset="0"/>
              </a:rPr>
              <a:t>Orientēta</a:t>
            </a:r>
            <a:r>
              <a:rPr lang="en-GB" sz="2400" b="1" i="1" dirty="0" smtClean="0">
                <a:latin typeface="Tahoma" pitchFamily="34" charset="0"/>
                <a:cs typeface="Tahoma" pitchFamily="34" charset="0"/>
              </a:rPr>
              <a:t> </a:t>
            </a:r>
            <a:r>
              <a:rPr lang="en-GB" sz="2400" b="1" i="1" dirty="0" err="1" smtClean="0">
                <a:latin typeface="Tahoma" pitchFamily="34" charset="0"/>
                <a:cs typeface="Tahoma" pitchFamily="34" charset="0"/>
              </a:rPr>
              <a:t>uz</a:t>
            </a:r>
            <a:r>
              <a:rPr lang="en-GB" sz="2400" b="1" i="1" dirty="0" smtClean="0">
                <a:latin typeface="Tahoma" pitchFamily="34" charset="0"/>
                <a:cs typeface="Tahoma" pitchFamily="34" charset="0"/>
              </a:rPr>
              <a:t> </a:t>
            </a:r>
            <a:r>
              <a:rPr lang="en-GB" sz="2400" b="1" i="1" dirty="0" err="1" smtClean="0">
                <a:latin typeface="Tahoma" pitchFamily="34" charset="0"/>
                <a:cs typeface="Tahoma" pitchFamily="34" charset="0"/>
              </a:rPr>
              <a:t>procesiem</a:t>
            </a:r>
            <a:r>
              <a:rPr lang="en-GB" sz="2400" i="1" dirty="0" smtClean="0">
                <a:latin typeface="Tahoma" pitchFamily="34" charset="0"/>
                <a:cs typeface="Tahoma" pitchFamily="34" charset="0"/>
              </a:rPr>
              <a:t> </a:t>
            </a:r>
            <a:r>
              <a:rPr lang="en-GB" sz="2000" dirty="0" err="1" smtClean="0">
                <a:latin typeface="Tahoma" pitchFamily="34" charset="0"/>
                <a:cs typeface="Tahoma" pitchFamily="34" charset="0"/>
              </a:rPr>
              <a:t>pievērš</a:t>
            </a:r>
            <a:r>
              <a:rPr lang="en-GB" sz="2000" dirty="0" smtClean="0">
                <a:latin typeface="Tahoma" pitchFamily="34" charset="0"/>
                <a:cs typeface="Tahoma" pitchFamily="34" charset="0"/>
              </a:rPr>
              <a:t> </a:t>
            </a:r>
            <a:r>
              <a:rPr lang="en-GB" sz="2000" dirty="0" err="1" smtClean="0">
                <a:latin typeface="Tahoma" pitchFamily="34" charset="0"/>
                <a:cs typeface="Tahoma" pitchFamily="34" charset="0"/>
              </a:rPr>
              <a:t>uzmanību</a:t>
            </a:r>
            <a:r>
              <a:rPr lang="en-GB" sz="2000" dirty="0" smtClean="0">
                <a:latin typeface="Tahoma" pitchFamily="34" charset="0"/>
                <a:cs typeface="Tahoma" pitchFamily="34" charset="0"/>
              </a:rPr>
              <a:t> </a:t>
            </a:r>
            <a:r>
              <a:rPr lang="en-GB" sz="2000" dirty="0" err="1" smtClean="0">
                <a:latin typeface="Tahoma" pitchFamily="34" charset="0"/>
                <a:cs typeface="Tahoma" pitchFamily="34" charset="0"/>
              </a:rPr>
              <a:t>sistēmām</a:t>
            </a:r>
            <a:r>
              <a:rPr lang="en-GB" sz="2000" dirty="0" smtClean="0">
                <a:latin typeface="Tahoma" pitchFamily="34" charset="0"/>
                <a:cs typeface="Tahoma" pitchFamily="34" charset="0"/>
              </a:rPr>
              <a:t>, </a:t>
            </a:r>
            <a:r>
              <a:rPr lang="en-GB" sz="2000" dirty="0" err="1" smtClean="0">
                <a:latin typeface="Tahoma" pitchFamily="34" charset="0"/>
                <a:cs typeface="Tahoma" pitchFamily="34" charset="0"/>
              </a:rPr>
              <a:t>likumsakarībām</a:t>
            </a:r>
            <a:r>
              <a:rPr lang="lv-LV" sz="2000" dirty="0" smtClean="0">
                <a:latin typeface="Tahoma" pitchFamily="34" charset="0"/>
                <a:cs typeface="Tahoma" pitchFamily="34" charset="0"/>
              </a:rPr>
              <a:t>;</a:t>
            </a:r>
            <a:r>
              <a:rPr lang="en-GB" sz="2000" i="1" dirty="0" smtClean="0">
                <a:latin typeface="Tahoma" pitchFamily="34" charset="0"/>
                <a:cs typeface="Tahoma" pitchFamily="34" charset="0"/>
              </a:rPr>
              <a:t> </a:t>
            </a:r>
          </a:p>
          <a:p>
            <a:pPr eaLnBrk="1" hangingPunct="1">
              <a:lnSpc>
                <a:spcPct val="80000"/>
              </a:lnSpc>
            </a:pPr>
            <a:r>
              <a:rPr lang="lv-LV" sz="2400" b="1" i="1" dirty="0" smtClean="0">
                <a:latin typeface="Tahoma" pitchFamily="34" charset="0"/>
                <a:cs typeface="Tahoma" pitchFamily="34" charset="0"/>
              </a:rPr>
              <a:t>Orientēta u</a:t>
            </a:r>
            <a:r>
              <a:rPr lang="en-GB" sz="2400" b="1" i="1" dirty="0" smtClean="0">
                <a:latin typeface="Tahoma" pitchFamily="34" charset="0"/>
                <a:cs typeface="Tahoma" pitchFamily="34" charset="0"/>
              </a:rPr>
              <a:t>z </a:t>
            </a:r>
            <a:r>
              <a:rPr lang="en-GB" sz="2400" b="1" i="1" dirty="0" err="1" smtClean="0">
                <a:latin typeface="Tahoma" pitchFamily="34" charset="0"/>
                <a:cs typeface="Tahoma" pitchFamily="34" charset="0"/>
              </a:rPr>
              <a:t>rīcību</a:t>
            </a:r>
            <a:r>
              <a:rPr lang="en-GB" sz="2400" i="1" dirty="0" smtClean="0">
                <a:latin typeface="Tahoma" pitchFamily="34" charset="0"/>
                <a:cs typeface="Tahoma" pitchFamily="34" charset="0"/>
              </a:rPr>
              <a:t> </a:t>
            </a:r>
            <a:r>
              <a:rPr lang="lv-LV" sz="2000" dirty="0" smtClean="0">
                <a:latin typeface="Tahoma" pitchFamily="34" charset="0"/>
                <a:cs typeface="Tahoma" pitchFamily="34" charset="0"/>
              </a:rPr>
              <a:t>attīstīta</a:t>
            </a:r>
            <a:r>
              <a:rPr lang="en-GB" sz="2000" dirty="0" smtClean="0">
                <a:latin typeface="Tahoma" pitchFamily="34" charset="0"/>
                <a:cs typeface="Tahoma" pitchFamily="34" charset="0"/>
              </a:rPr>
              <a:t> </a:t>
            </a:r>
            <a:r>
              <a:rPr lang="en-GB" sz="2000" dirty="0" err="1" smtClean="0">
                <a:latin typeface="Tahoma" pitchFamily="34" charset="0"/>
                <a:cs typeface="Tahoma" pitchFamily="34" charset="0"/>
              </a:rPr>
              <a:t>rīcības</a:t>
            </a:r>
            <a:r>
              <a:rPr lang="en-GB" sz="2000" dirty="0" smtClean="0">
                <a:latin typeface="Tahoma" pitchFamily="34" charset="0"/>
                <a:cs typeface="Tahoma" pitchFamily="34" charset="0"/>
              </a:rPr>
              <a:t> </a:t>
            </a:r>
            <a:r>
              <a:rPr lang="en-GB" sz="2000" dirty="0" err="1" smtClean="0">
                <a:latin typeface="Tahoma" pitchFamily="34" charset="0"/>
                <a:cs typeface="Tahoma" pitchFamily="34" charset="0"/>
              </a:rPr>
              <a:t>kompetenc</a:t>
            </a:r>
            <a:r>
              <a:rPr lang="lv-LV" sz="2000" dirty="0" smtClean="0">
                <a:latin typeface="Tahoma" pitchFamily="34" charset="0"/>
                <a:cs typeface="Tahoma" pitchFamily="34" charset="0"/>
              </a:rPr>
              <a:t>i;</a:t>
            </a:r>
            <a:r>
              <a:rPr lang="en-GB" sz="2000" i="1" dirty="0" smtClean="0">
                <a:latin typeface="Tahoma" pitchFamily="34" charset="0"/>
                <a:cs typeface="Tahoma" pitchFamily="34" charset="0"/>
              </a:rPr>
              <a:t> </a:t>
            </a:r>
          </a:p>
          <a:p>
            <a:pPr eaLnBrk="1" hangingPunct="1">
              <a:lnSpc>
                <a:spcPct val="80000"/>
              </a:lnSpc>
            </a:pPr>
            <a:r>
              <a:rPr lang="lv-LV" sz="2400" b="1" i="1" dirty="0" smtClean="0">
                <a:latin typeface="Tahoma" pitchFamily="34" charset="0"/>
                <a:cs typeface="Tahoma" pitchFamily="34" charset="0"/>
              </a:rPr>
              <a:t>Orientēta u</a:t>
            </a:r>
            <a:r>
              <a:rPr lang="en-GB" sz="2400" b="1" i="1" dirty="0" smtClean="0">
                <a:latin typeface="Tahoma" pitchFamily="34" charset="0"/>
                <a:cs typeface="Tahoma" pitchFamily="34" charset="0"/>
              </a:rPr>
              <a:t>z </a:t>
            </a:r>
            <a:r>
              <a:rPr lang="en-GB" sz="2400" b="1" i="1" dirty="0" err="1" smtClean="0">
                <a:latin typeface="Tahoma" pitchFamily="34" charset="0"/>
                <a:cs typeface="Tahoma" pitchFamily="34" charset="0"/>
              </a:rPr>
              <a:t>vērtēšanu</a:t>
            </a:r>
            <a:r>
              <a:rPr lang="en-GB" sz="2400" i="1" dirty="0" smtClean="0">
                <a:latin typeface="Tahoma" pitchFamily="34" charset="0"/>
                <a:cs typeface="Tahoma" pitchFamily="34" charset="0"/>
              </a:rPr>
              <a:t> </a:t>
            </a:r>
            <a:r>
              <a:rPr lang="en-GB" sz="2000" dirty="0" err="1" smtClean="0">
                <a:latin typeface="Tahoma" pitchFamily="34" charset="0"/>
                <a:cs typeface="Tahoma" pitchFamily="34" charset="0"/>
              </a:rPr>
              <a:t>veicina</a:t>
            </a:r>
            <a:r>
              <a:rPr lang="en-GB" sz="2000" i="1" dirty="0" smtClean="0">
                <a:latin typeface="Tahoma" pitchFamily="34" charset="0"/>
                <a:cs typeface="Tahoma" pitchFamily="34" charset="0"/>
              </a:rPr>
              <a:t> </a:t>
            </a:r>
            <a:r>
              <a:rPr lang="en-GB" sz="2000" dirty="0" err="1" smtClean="0">
                <a:latin typeface="Tahoma" pitchFamily="34" charset="0"/>
                <a:cs typeface="Tahoma" pitchFamily="34" charset="0"/>
              </a:rPr>
              <a:t>kritisko</a:t>
            </a:r>
            <a:r>
              <a:rPr lang="en-GB" sz="2000" dirty="0" smtClean="0">
                <a:latin typeface="Tahoma" pitchFamily="34" charset="0"/>
                <a:cs typeface="Tahoma" pitchFamily="34" charset="0"/>
              </a:rPr>
              <a:t> </a:t>
            </a:r>
            <a:r>
              <a:rPr lang="en-GB" sz="2000" dirty="0" err="1" smtClean="0">
                <a:latin typeface="Tahoma" pitchFamily="34" charset="0"/>
                <a:cs typeface="Tahoma" pitchFamily="34" charset="0"/>
              </a:rPr>
              <a:t>domāšanu</a:t>
            </a:r>
            <a:r>
              <a:rPr lang="en-GB" sz="2000" dirty="0" smtClean="0">
                <a:latin typeface="Tahoma" pitchFamily="34" charset="0"/>
                <a:cs typeface="Tahoma" pitchFamily="34" charset="0"/>
              </a:rPr>
              <a:t> un </a:t>
            </a:r>
            <a:r>
              <a:rPr lang="en-GB" sz="2000" dirty="0" err="1" smtClean="0">
                <a:latin typeface="Tahoma" pitchFamily="34" charset="0"/>
                <a:cs typeface="Tahoma" pitchFamily="34" charset="0"/>
              </a:rPr>
              <a:t>savas</a:t>
            </a:r>
            <a:r>
              <a:rPr lang="en-GB" sz="2000" dirty="0" smtClean="0">
                <a:latin typeface="Tahoma" pitchFamily="34" charset="0"/>
                <a:cs typeface="Tahoma" pitchFamily="34" charset="0"/>
              </a:rPr>
              <a:t> </a:t>
            </a:r>
            <a:r>
              <a:rPr lang="en-GB" sz="2000" dirty="0" err="1" smtClean="0">
                <a:latin typeface="Tahoma" pitchFamily="34" charset="0"/>
                <a:cs typeface="Tahoma" pitchFamily="34" charset="0"/>
              </a:rPr>
              <a:t>nostājas</a:t>
            </a:r>
            <a:r>
              <a:rPr lang="en-GB" sz="2000" dirty="0" smtClean="0">
                <a:latin typeface="Tahoma" pitchFamily="34" charset="0"/>
                <a:cs typeface="Tahoma" pitchFamily="34" charset="0"/>
              </a:rPr>
              <a:t> </a:t>
            </a:r>
            <a:r>
              <a:rPr lang="en-GB" sz="2000" dirty="0" err="1" smtClean="0">
                <a:latin typeface="Tahoma" pitchFamily="34" charset="0"/>
                <a:cs typeface="Tahoma" pitchFamily="34" charset="0"/>
              </a:rPr>
              <a:t>formulēšanu</a:t>
            </a:r>
            <a:r>
              <a:rPr lang="lv-LV" sz="2000" dirty="0" smtClean="0">
                <a:latin typeface="Tahoma" pitchFamily="34" charset="0"/>
                <a:cs typeface="Tahoma" pitchFamily="34" charset="0"/>
              </a:rPr>
              <a:t>;</a:t>
            </a:r>
            <a:endParaRPr lang="en-GB" sz="2000" i="1" dirty="0" smtClean="0">
              <a:latin typeface="Tahoma" pitchFamily="34" charset="0"/>
              <a:cs typeface="Tahoma" pitchFamily="34" charset="0"/>
            </a:endParaRPr>
          </a:p>
          <a:p>
            <a:pPr eaLnBrk="1" hangingPunct="1">
              <a:lnSpc>
                <a:spcPct val="80000"/>
              </a:lnSpc>
            </a:pPr>
            <a:r>
              <a:rPr lang="en-GB" sz="2400" b="1" i="1" dirty="0" err="1" smtClean="0">
                <a:latin typeface="Tahoma" pitchFamily="34" charset="0"/>
                <a:cs typeface="Tahoma" pitchFamily="34" charset="0"/>
              </a:rPr>
              <a:t>Integrēta</a:t>
            </a:r>
            <a:r>
              <a:rPr lang="en-GB" sz="2400" i="1" dirty="0" smtClean="0">
                <a:latin typeface="Tahoma" pitchFamily="34" charset="0"/>
                <a:cs typeface="Tahoma" pitchFamily="34" charset="0"/>
              </a:rPr>
              <a:t> </a:t>
            </a:r>
            <a:r>
              <a:rPr lang="en-GB" sz="2000" dirty="0" err="1" smtClean="0">
                <a:latin typeface="Tahoma" pitchFamily="34" charset="0"/>
                <a:cs typeface="Tahoma" pitchFamily="34" charset="0"/>
              </a:rPr>
              <a:t>holistiska</a:t>
            </a:r>
            <a:r>
              <a:rPr lang="en-GB" sz="2000" dirty="0" smtClean="0">
                <a:latin typeface="Tahoma" pitchFamily="34" charset="0"/>
                <a:cs typeface="Tahoma" pitchFamily="34" charset="0"/>
              </a:rPr>
              <a:t> </a:t>
            </a:r>
            <a:r>
              <a:rPr lang="en-GB" sz="2000" dirty="0" err="1" smtClean="0">
                <a:latin typeface="Tahoma" pitchFamily="34" charset="0"/>
                <a:cs typeface="Tahoma" pitchFamily="34" charset="0"/>
              </a:rPr>
              <a:t>pieeja</a:t>
            </a:r>
            <a:r>
              <a:rPr lang="en-GB" sz="2000" dirty="0" smtClean="0">
                <a:latin typeface="Tahoma" pitchFamily="34" charset="0"/>
                <a:cs typeface="Tahoma" pitchFamily="34" charset="0"/>
              </a:rPr>
              <a:t>, </a:t>
            </a:r>
            <a:r>
              <a:rPr lang="en-GB" sz="2000" dirty="0" err="1" smtClean="0">
                <a:latin typeface="Tahoma" pitchFamily="34" charset="0"/>
                <a:cs typeface="Tahoma" pitchFamily="34" charset="0"/>
              </a:rPr>
              <a:t>iekļauj</a:t>
            </a:r>
            <a:r>
              <a:rPr lang="en-GB" sz="2000" dirty="0" smtClean="0">
                <a:latin typeface="Tahoma" pitchFamily="34" charset="0"/>
                <a:cs typeface="Tahoma" pitchFamily="34" charset="0"/>
              </a:rPr>
              <a:t> </a:t>
            </a:r>
            <a:r>
              <a:rPr lang="en-GB" sz="2000" dirty="0" err="1" smtClean="0">
                <a:latin typeface="Tahoma" pitchFamily="34" charset="0"/>
                <a:cs typeface="Tahoma" pitchFamily="34" charset="0"/>
              </a:rPr>
              <a:t>ekonomiskos</a:t>
            </a:r>
            <a:r>
              <a:rPr lang="en-GB" sz="2000" dirty="0" smtClean="0">
                <a:latin typeface="Tahoma" pitchFamily="34" charset="0"/>
                <a:cs typeface="Tahoma" pitchFamily="34" charset="0"/>
              </a:rPr>
              <a:t>, </a:t>
            </a:r>
            <a:r>
              <a:rPr lang="en-GB" sz="2000" dirty="0" err="1" smtClean="0">
                <a:latin typeface="Tahoma" pitchFamily="34" charset="0"/>
                <a:cs typeface="Tahoma" pitchFamily="34" charset="0"/>
              </a:rPr>
              <a:t>ekoloģiskos</a:t>
            </a:r>
            <a:r>
              <a:rPr lang="lv-LV" sz="2000" dirty="0" smtClean="0">
                <a:latin typeface="Tahoma" pitchFamily="34" charset="0"/>
                <a:cs typeface="Tahoma" pitchFamily="34" charset="0"/>
              </a:rPr>
              <a:t>,</a:t>
            </a:r>
            <a:r>
              <a:rPr lang="en-GB" sz="2000" dirty="0" smtClean="0">
                <a:latin typeface="Tahoma" pitchFamily="34" charset="0"/>
                <a:cs typeface="Tahoma" pitchFamily="34" charset="0"/>
              </a:rPr>
              <a:t> </a:t>
            </a:r>
            <a:r>
              <a:rPr lang="en-GB" sz="2000" dirty="0" err="1" smtClean="0">
                <a:latin typeface="Tahoma" pitchFamily="34" charset="0"/>
                <a:cs typeface="Tahoma" pitchFamily="34" charset="0"/>
              </a:rPr>
              <a:t>sociālos</a:t>
            </a:r>
            <a:r>
              <a:rPr lang="lv-LV" sz="2000" dirty="0" smtClean="0">
                <a:latin typeface="Tahoma" pitchFamily="34" charset="0"/>
                <a:cs typeface="Tahoma" pitchFamily="34" charset="0"/>
              </a:rPr>
              <a:t>, politiskos un kultūras</a:t>
            </a:r>
            <a:r>
              <a:rPr lang="en-GB" sz="2000" dirty="0" smtClean="0">
                <a:latin typeface="Tahoma" pitchFamily="34" charset="0"/>
                <a:cs typeface="Tahoma" pitchFamily="34" charset="0"/>
              </a:rPr>
              <a:t> </a:t>
            </a:r>
            <a:r>
              <a:rPr lang="en-GB" sz="2000" dirty="0" err="1" smtClean="0">
                <a:latin typeface="Tahoma" pitchFamily="34" charset="0"/>
                <a:cs typeface="Tahoma" pitchFamily="34" charset="0"/>
              </a:rPr>
              <a:t>aspektus</a:t>
            </a:r>
            <a:r>
              <a:rPr lang="lv-LV" sz="2000" dirty="0" smtClean="0">
                <a:latin typeface="Tahoma" pitchFamily="34" charset="0"/>
                <a:cs typeface="Tahoma" pitchFamily="34" charset="0"/>
              </a:rPr>
              <a:t>;</a:t>
            </a:r>
            <a:endParaRPr lang="en-GB" sz="2000" i="1" dirty="0" smtClean="0">
              <a:latin typeface="Tahoma" pitchFamily="34" charset="0"/>
              <a:cs typeface="Tahoma" pitchFamily="34" charset="0"/>
            </a:endParaRPr>
          </a:p>
          <a:p>
            <a:pPr eaLnBrk="1" hangingPunct="1">
              <a:lnSpc>
                <a:spcPct val="80000"/>
              </a:lnSpc>
            </a:pPr>
            <a:r>
              <a:rPr lang="lv-LV" sz="2400" b="1" i="1" dirty="0" smtClean="0">
                <a:latin typeface="Tahoma" pitchFamily="34" charset="0"/>
                <a:cs typeface="Tahoma" pitchFamily="34" charset="0"/>
              </a:rPr>
              <a:t>Orientēta u</a:t>
            </a:r>
            <a:r>
              <a:rPr lang="en-GB" sz="2400" b="1" i="1" dirty="0" smtClean="0">
                <a:latin typeface="Tahoma" pitchFamily="34" charset="0"/>
                <a:cs typeface="Tahoma" pitchFamily="34" charset="0"/>
              </a:rPr>
              <a:t>z </a:t>
            </a:r>
            <a:r>
              <a:rPr lang="en-GB" sz="2400" b="1" i="1" dirty="0" err="1" smtClean="0">
                <a:latin typeface="Tahoma" pitchFamily="34" charset="0"/>
                <a:cs typeface="Tahoma" pitchFamily="34" charset="0"/>
              </a:rPr>
              <a:t>sabiedrību</a:t>
            </a:r>
            <a:r>
              <a:rPr lang="en-GB" sz="2400" dirty="0" smtClean="0">
                <a:latin typeface="Tahoma" pitchFamily="34" charset="0"/>
                <a:cs typeface="Tahoma" pitchFamily="34" charset="0"/>
              </a:rPr>
              <a:t> </a:t>
            </a:r>
            <a:r>
              <a:rPr lang="en-GB" sz="2000" dirty="0" err="1" smtClean="0">
                <a:latin typeface="Tahoma" pitchFamily="34" charset="0"/>
                <a:cs typeface="Tahoma" pitchFamily="34" charset="0"/>
              </a:rPr>
              <a:t>iesaista</a:t>
            </a:r>
            <a:r>
              <a:rPr lang="en-GB" sz="2000" dirty="0" smtClean="0">
                <a:latin typeface="Tahoma" pitchFamily="34" charset="0"/>
                <a:cs typeface="Tahoma" pitchFamily="34" charset="0"/>
              </a:rPr>
              <a:t> </a:t>
            </a:r>
            <a:r>
              <a:rPr lang="lv-LV" sz="2000" dirty="0" smtClean="0">
                <a:latin typeface="Tahoma" pitchFamily="34" charset="0"/>
                <a:cs typeface="Tahoma" pitchFamily="34" charset="0"/>
              </a:rPr>
              <a:t>katru</a:t>
            </a:r>
            <a:r>
              <a:rPr lang="en-GB" sz="2000" dirty="0" smtClean="0">
                <a:latin typeface="Tahoma" pitchFamily="34" charset="0"/>
                <a:cs typeface="Tahoma" pitchFamily="34" charset="0"/>
              </a:rPr>
              <a:t> </a:t>
            </a:r>
            <a:r>
              <a:rPr lang="en-GB" sz="2000" dirty="0" err="1" smtClean="0">
                <a:latin typeface="Tahoma" pitchFamily="34" charset="0"/>
                <a:cs typeface="Tahoma" pitchFamily="34" charset="0"/>
              </a:rPr>
              <a:t>reālu</a:t>
            </a:r>
            <a:r>
              <a:rPr lang="en-GB" sz="2000" dirty="0" smtClean="0">
                <a:latin typeface="Tahoma" pitchFamily="34" charset="0"/>
                <a:cs typeface="Tahoma" pitchFamily="34" charset="0"/>
              </a:rPr>
              <a:t> </a:t>
            </a:r>
            <a:r>
              <a:rPr lang="en-GB" sz="2000" dirty="0" err="1" smtClean="0">
                <a:latin typeface="Tahoma" pitchFamily="34" charset="0"/>
                <a:cs typeface="Tahoma" pitchFamily="34" charset="0"/>
              </a:rPr>
              <a:t>problēmu</a:t>
            </a:r>
            <a:r>
              <a:rPr lang="en-GB" sz="2000" dirty="0" smtClean="0">
                <a:latin typeface="Tahoma" pitchFamily="34" charset="0"/>
                <a:cs typeface="Tahoma" pitchFamily="34" charset="0"/>
              </a:rPr>
              <a:t> </a:t>
            </a:r>
            <a:r>
              <a:rPr lang="en-GB" sz="2000" dirty="0" err="1" smtClean="0">
                <a:latin typeface="Tahoma" pitchFamily="34" charset="0"/>
                <a:cs typeface="Tahoma" pitchFamily="34" charset="0"/>
              </a:rPr>
              <a:t>apzināšanā</a:t>
            </a:r>
            <a:r>
              <a:rPr lang="en-GB" sz="2000" dirty="0" smtClean="0">
                <a:latin typeface="Tahoma" pitchFamily="34" charset="0"/>
                <a:cs typeface="Tahoma" pitchFamily="34" charset="0"/>
              </a:rPr>
              <a:t> un </a:t>
            </a:r>
            <a:r>
              <a:rPr lang="en-GB" sz="2000" dirty="0" err="1" smtClean="0">
                <a:latin typeface="Tahoma" pitchFamily="34" charset="0"/>
                <a:cs typeface="Tahoma" pitchFamily="34" charset="0"/>
              </a:rPr>
              <a:t>risināšanā</a:t>
            </a:r>
            <a:r>
              <a:rPr lang="lv-LV" sz="2000" dirty="0" smtClean="0">
                <a:latin typeface="Tahoma" pitchFamily="34" charset="0"/>
                <a:cs typeface="Tahoma"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circle(in)">
                                      <p:cBhvr>
                                        <p:cTn id="7" dur="2000"/>
                                        <p:tgtEl>
                                          <p:spTgt spid="307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0723">
                                            <p:txEl>
                                              <p:pRg st="1" end="1"/>
                                            </p:txEl>
                                          </p:spTgt>
                                        </p:tgtEl>
                                        <p:attrNameLst>
                                          <p:attrName>style.visibility</p:attrName>
                                        </p:attrNameLst>
                                      </p:cBhvr>
                                      <p:to>
                                        <p:strVal val="visible"/>
                                      </p:to>
                                    </p:set>
                                    <p:animEffect transition="in" filter="circle(in)">
                                      <p:cBhvr>
                                        <p:cTn id="12" dur="2000"/>
                                        <p:tgtEl>
                                          <p:spTgt spid="3072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0723">
                                            <p:txEl>
                                              <p:pRg st="2" end="2"/>
                                            </p:txEl>
                                          </p:spTgt>
                                        </p:tgtEl>
                                        <p:attrNameLst>
                                          <p:attrName>style.visibility</p:attrName>
                                        </p:attrNameLst>
                                      </p:cBhvr>
                                      <p:to>
                                        <p:strVal val="visible"/>
                                      </p:to>
                                    </p:set>
                                    <p:animEffect transition="in" filter="circle(in)">
                                      <p:cBhvr>
                                        <p:cTn id="17" dur="2000"/>
                                        <p:tgtEl>
                                          <p:spTgt spid="3072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0723">
                                            <p:txEl>
                                              <p:pRg st="3" end="3"/>
                                            </p:txEl>
                                          </p:spTgt>
                                        </p:tgtEl>
                                        <p:attrNameLst>
                                          <p:attrName>style.visibility</p:attrName>
                                        </p:attrNameLst>
                                      </p:cBhvr>
                                      <p:to>
                                        <p:strVal val="visible"/>
                                      </p:to>
                                    </p:set>
                                    <p:animEffect transition="in" filter="circle(in)">
                                      <p:cBhvr>
                                        <p:cTn id="22" dur="2000"/>
                                        <p:tgtEl>
                                          <p:spTgt spid="3072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0723">
                                            <p:txEl>
                                              <p:pRg st="4" end="4"/>
                                            </p:txEl>
                                          </p:spTgt>
                                        </p:tgtEl>
                                        <p:attrNameLst>
                                          <p:attrName>style.visibility</p:attrName>
                                        </p:attrNameLst>
                                      </p:cBhvr>
                                      <p:to>
                                        <p:strVal val="visible"/>
                                      </p:to>
                                    </p:set>
                                    <p:animEffect transition="in" filter="circle(in)">
                                      <p:cBhvr>
                                        <p:cTn id="27" dur="2000"/>
                                        <p:tgtEl>
                                          <p:spTgt spid="3072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0723">
                                            <p:txEl>
                                              <p:pRg st="5" end="5"/>
                                            </p:txEl>
                                          </p:spTgt>
                                        </p:tgtEl>
                                        <p:attrNameLst>
                                          <p:attrName>style.visibility</p:attrName>
                                        </p:attrNameLst>
                                      </p:cBhvr>
                                      <p:to>
                                        <p:strVal val="visible"/>
                                      </p:to>
                                    </p:set>
                                    <p:animEffect transition="in" filter="circle(in)">
                                      <p:cBhvr>
                                        <p:cTn id="32" dur="2000"/>
                                        <p:tgtEl>
                                          <p:spTgt spid="3072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bldLvl="2"/>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395536" y="6237312"/>
            <a:ext cx="8352928" cy="484163"/>
          </a:xfrm>
        </p:spPr>
        <p:txBody>
          <a:bodyPr/>
          <a:lstStyle/>
          <a:p>
            <a:pPr>
              <a:defRPr/>
            </a:pPr>
            <a:r>
              <a:rPr lang="lv-LV" dirty="0" smtClean="0"/>
              <a:t>Eiropas Sociālā fonda projekts “Inovatīva un praksē balstīta pedagogu izglītības ieguve un </a:t>
            </a:r>
            <a:r>
              <a:rPr lang="lv-LV" dirty="0" err="1" smtClean="0"/>
              <a:t>mentoru</a:t>
            </a:r>
            <a:r>
              <a:rPr lang="lv-LV" dirty="0" smtClean="0"/>
              <a:t> profesionālā pilnveide” Nr.2010/0096/1DP/1.2.1.2.3./09/IPIA/VIAA/001 </a:t>
            </a:r>
            <a:endParaRPr lang="lv-LV" dirty="0"/>
          </a:p>
        </p:txBody>
      </p:sp>
      <p:sp>
        <p:nvSpPr>
          <p:cNvPr id="21508" name="Rectangle 4"/>
          <p:cNvSpPr>
            <a:spLocks noGrp="1" noChangeArrowheads="1"/>
          </p:cNvSpPr>
          <p:nvPr>
            <p:ph type="title"/>
          </p:nvPr>
        </p:nvSpPr>
        <p:spPr>
          <a:xfrm>
            <a:off x="612775" y="228600"/>
            <a:ext cx="8153400" cy="990600"/>
          </a:xfrm>
        </p:spPr>
        <p:txBody>
          <a:bodyPr/>
          <a:lstStyle/>
          <a:p>
            <a:r>
              <a:rPr lang="lv-LV" dirty="0" smtClean="0">
                <a:latin typeface="Tahoma" pitchFamily="34" charset="0"/>
                <a:cs typeface="Tahoma" pitchFamily="34" charset="0"/>
              </a:rPr>
              <a:t>Kā uzsākt IIA ieviešanu?</a:t>
            </a:r>
          </a:p>
        </p:txBody>
      </p:sp>
      <p:sp>
        <p:nvSpPr>
          <p:cNvPr id="163845" name="Rectangle 5"/>
          <p:cNvSpPr>
            <a:spLocks noGrp="1" noChangeArrowheads="1"/>
          </p:cNvSpPr>
          <p:nvPr>
            <p:ph type="body" idx="1"/>
          </p:nvPr>
        </p:nvSpPr>
        <p:spPr>
          <a:xfrm>
            <a:off x="612775" y="1600200"/>
            <a:ext cx="8153400" cy="4495800"/>
          </a:xfrm>
        </p:spPr>
        <p:txBody>
          <a:bodyPr/>
          <a:lstStyle/>
          <a:p>
            <a:pPr>
              <a:buFont typeface="Wingdings" pitchFamily="2" charset="2"/>
              <a:buNone/>
            </a:pPr>
            <a:r>
              <a:rPr lang="lv-LV" smtClean="0">
                <a:latin typeface="Tahoma" pitchFamily="34" charset="0"/>
                <a:cs typeface="Tahoma" pitchFamily="34" charset="0"/>
              </a:rPr>
              <a:t>Četri darbības līmeņi:</a:t>
            </a:r>
          </a:p>
          <a:p>
            <a:r>
              <a:rPr lang="lv-LV" smtClean="0">
                <a:latin typeface="Tahoma" pitchFamily="34" charset="0"/>
                <a:cs typeface="Tahoma" pitchFamily="34" charset="0"/>
              </a:rPr>
              <a:t>Pilnveidot un izmantot pamatizglītību;</a:t>
            </a:r>
          </a:p>
          <a:p>
            <a:r>
              <a:rPr lang="lv-LV" smtClean="0">
                <a:latin typeface="Tahoma" pitchFamily="34" charset="0"/>
                <a:cs typeface="Tahoma" pitchFamily="34" charset="0"/>
              </a:rPr>
              <a:t>Pārveidot (pārorientēt) esošo izglītību uz ilgtspējību;</a:t>
            </a:r>
          </a:p>
          <a:p>
            <a:r>
              <a:rPr lang="lv-LV" smtClean="0">
                <a:latin typeface="Tahoma" pitchFamily="34" charset="0"/>
                <a:cs typeface="Tahoma" pitchFamily="34" charset="0"/>
              </a:rPr>
              <a:t>Attīstīt sabiedrības izpratni un apziņu;</a:t>
            </a:r>
          </a:p>
          <a:p>
            <a:r>
              <a:rPr lang="lv-LV" smtClean="0">
                <a:latin typeface="Tahoma" pitchFamily="34" charset="0"/>
                <a:cs typeface="Tahoma" pitchFamily="34" charset="0"/>
              </a:rPr>
              <a:t>Visu sfēru tālākizglītība.</a:t>
            </a:r>
          </a:p>
          <a:p>
            <a:pPr algn="r">
              <a:buFont typeface="Wingdings" pitchFamily="2" charset="2"/>
              <a:buNone/>
            </a:pPr>
            <a:r>
              <a:rPr lang="lv-LV" smtClean="0">
                <a:latin typeface="Tahoma" pitchFamily="34" charset="0"/>
                <a:cs typeface="Tahoma" pitchFamily="34" charset="0"/>
              </a:rPr>
              <a:t>Agenda 21, 36.nodaļa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845">
                                            <p:txEl>
                                              <p:pRg st="0" end="0"/>
                                            </p:txEl>
                                          </p:spTgt>
                                        </p:tgtEl>
                                        <p:attrNameLst>
                                          <p:attrName>style.visibility</p:attrName>
                                        </p:attrNameLst>
                                      </p:cBhvr>
                                      <p:to>
                                        <p:strVal val="visible"/>
                                      </p:to>
                                    </p:set>
                                    <p:anim calcmode="lin" valueType="num">
                                      <p:cBhvr additive="base">
                                        <p:cTn id="7" dur="500" fill="hold"/>
                                        <p:tgtEl>
                                          <p:spTgt spid="16384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4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3845">
                                            <p:txEl>
                                              <p:pRg st="1" end="1"/>
                                            </p:txEl>
                                          </p:spTgt>
                                        </p:tgtEl>
                                        <p:attrNameLst>
                                          <p:attrName>style.visibility</p:attrName>
                                        </p:attrNameLst>
                                      </p:cBhvr>
                                      <p:to>
                                        <p:strVal val="visible"/>
                                      </p:to>
                                    </p:set>
                                    <p:anim calcmode="lin" valueType="num">
                                      <p:cBhvr additive="base">
                                        <p:cTn id="13" dur="500" fill="hold"/>
                                        <p:tgtEl>
                                          <p:spTgt spid="16384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384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3845">
                                            <p:txEl>
                                              <p:pRg st="2" end="2"/>
                                            </p:txEl>
                                          </p:spTgt>
                                        </p:tgtEl>
                                        <p:attrNameLst>
                                          <p:attrName>style.visibility</p:attrName>
                                        </p:attrNameLst>
                                      </p:cBhvr>
                                      <p:to>
                                        <p:strVal val="visible"/>
                                      </p:to>
                                    </p:set>
                                    <p:anim calcmode="lin" valueType="num">
                                      <p:cBhvr additive="base">
                                        <p:cTn id="19" dur="500" fill="hold"/>
                                        <p:tgtEl>
                                          <p:spTgt spid="16384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384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3845">
                                            <p:txEl>
                                              <p:pRg st="3" end="3"/>
                                            </p:txEl>
                                          </p:spTgt>
                                        </p:tgtEl>
                                        <p:attrNameLst>
                                          <p:attrName>style.visibility</p:attrName>
                                        </p:attrNameLst>
                                      </p:cBhvr>
                                      <p:to>
                                        <p:strVal val="visible"/>
                                      </p:to>
                                    </p:set>
                                    <p:anim calcmode="lin" valueType="num">
                                      <p:cBhvr additive="base">
                                        <p:cTn id="25" dur="500" fill="hold"/>
                                        <p:tgtEl>
                                          <p:spTgt spid="16384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384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3845">
                                            <p:txEl>
                                              <p:pRg st="4" end="4"/>
                                            </p:txEl>
                                          </p:spTgt>
                                        </p:tgtEl>
                                        <p:attrNameLst>
                                          <p:attrName>style.visibility</p:attrName>
                                        </p:attrNameLst>
                                      </p:cBhvr>
                                      <p:to>
                                        <p:strVal val="visible"/>
                                      </p:to>
                                    </p:set>
                                    <p:anim calcmode="lin" valueType="num">
                                      <p:cBhvr additive="base">
                                        <p:cTn id="31" dur="500" fill="hold"/>
                                        <p:tgtEl>
                                          <p:spTgt spid="16384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384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3845">
                                            <p:txEl>
                                              <p:pRg st="5" end="5"/>
                                            </p:txEl>
                                          </p:spTgt>
                                        </p:tgtEl>
                                        <p:attrNameLst>
                                          <p:attrName>style.visibility</p:attrName>
                                        </p:attrNameLst>
                                      </p:cBhvr>
                                      <p:to>
                                        <p:strVal val="visible"/>
                                      </p:to>
                                    </p:set>
                                    <p:anim calcmode="lin" valueType="num">
                                      <p:cBhvr additive="base">
                                        <p:cTn id="37" dur="500" fill="hold"/>
                                        <p:tgtEl>
                                          <p:spTgt spid="16384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6384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45"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764704"/>
            <a:ext cx="8208963" cy="936104"/>
          </a:xfrm>
          <a:noFill/>
          <a:ln/>
        </p:spPr>
        <p:txBody>
          <a:bodyPr>
            <a:normAutofit/>
          </a:bodyPr>
          <a:lstStyle/>
          <a:p>
            <a:r>
              <a:rPr lang="lv-LV" dirty="0" smtClean="0"/>
              <a:t>Vērtību pieejas priekšrocības:</a:t>
            </a:r>
            <a:endParaRPr lang="en-US" dirty="0"/>
          </a:p>
        </p:txBody>
      </p:sp>
      <p:sp>
        <p:nvSpPr>
          <p:cNvPr id="12291" name="Rectangle 3"/>
          <p:cNvSpPr>
            <a:spLocks noGrp="1" noChangeArrowheads="1"/>
          </p:cNvSpPr>
          <p:nvPr>
            <p:ph type="body" idx="1"/>
          </p:nvPr>
        </p:nvSpPr>
        <p:spPr>
          <a:xfrm>
            <a:off x="609600" y="1754188"/>
            <a:ext cx="8210872" cy="4186237"/>
          </a:xfrm>
          <a:noFill/>
          <a:ln/>
        </p:spPr>
        <p:txBody>
          <a:bodyPr>
            <a:normAutofit fontScale="92500"/>
          </a:bodyPr>
          <a:lstStyle/>
          <a:p>
            <a:pPr>
              <a:buFont typeface="Arial" pitchFamily="34" charset="0"/>
              <a:buChar char="•"/>
            </a:pPr>
            <a:r>
              <a:rPr lang="lv-LV" dirty="0" smtClean="0"/>
              <a:t>veido saikni starp pagātni un nākotni;</a:t>
            </a:r>
          </a:p>
          <a:p>
            <a:pPr>
              <a:buFont typeface="Arial" pitchFamily="34" charset="0"/>
              <a:buChar char="•"/>
            </a:pPr>
            <a:r>
              <a:rPr lang="lv-LV" dirty="0" smtClean="0"/>
              <a:t>definē indivīda un sabiedrības ideālus;</a:t>
            </a:r>
          </a:p>
          <a:p>
            <a:pPr>
              <a:buFont typeface="Arial" pitchFamily="34" charset="0"/>
              <a:buChar char="•"/>
            </a:pPr>
            <a:r>
              <a:rPr lang="lv-LV" dirty="0" smtClean="0"/>
              <a:t>iedvesmo cilvēkus rīcībai;</a:t>
            </a:r>
          </a:p>
          <a:p>
            <a:pPr>
              <a:buFont typeface="Arial" pitchFamily="34" charset="0"/>
              <a:buChar char="•"/>
            </a:pPr>
            <a:r>
              <a:rPr lang="lv-LV" dirty="0" smtClean="0"/>
              <a:t>mobilizē rīcībspēju un pārmaiņu vadību;</a:t>
            </a:r>
          </a:p>
          <a:p>
            <a:pPr>
              <a:buFont typeface="Arial" pitchFamily="34" charset="0"/>
              <a:buChar char="•"/>
            </a:pPr>
            <a:r>
              <a:rPr lang="lv-LV" dirty="0" smtClean="0"/>
              <a:t>veicina atvērtību un sadarbību;</a:t>
            </a:r>
          </a:p>
          <a:p>
            <a:pPr>
              <a:buFont typeface="Arial" pitchFamily="34" charset="0"/>
              <a:buChar char="•"/>
            </a:pPr>
            <a:r>
              <a:rPr lang="lv-LV" dirty="0" smtClean="0"/>
              <a:t>nostiprina saites starp privāto un publisko telpu;</a:t>
            </a:r>
          </a:p>
          <a:p>
            <a:pPr>
              <a:buFont typeface="Arial" pitchFamily="34" charset="0"/>
              <a:buChar char="•"/>
            </a:pPr>
            <a:r>
              <a:rPr lang="lv-LV" dirty="0" smtClean="0"/>
              <a:t>samēro indivīda un sabiedrības intereses;</a:t>
            </a:r>
            <a:endParaRPr lang="en-US" dirty="0"/>
          </a:p>
        </p:txBody>
      </p:sp>
    </p:spTree>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42"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barn(outHorizontal)">
                                      <p:cBhvr>
                                        <p:cTn id="7" dur="500"/>
                                        <p:tgtEl>
                                          <p:spTgt spid="12290"/>
                                        </p:tgtEl>
                                      </p:cBhvr>
                                    </p:animEffect>
                                  </p:childTnLst>
                                </p:cTn>
                              </p:par>
                            </p:childTnLst>
                          </p:cTn>
                        </p:par>
                        <p:par>
                          <p:cTn id="8" fill="hold">
                            <p:stCondLst>
                              <p:cond delay="500"/>
                            </p:stCondLst>
                            <p:childTnLst>
                              <p:par>
                                <p:cTn id="9" presetID="2" presetClass="entr" presetSubtype="2" fill="hold" grpId="0" nodeType="afterEffect">
                                  <p:stCondLst>
                                    <p:cond delay="0"/>
                                  </p:stCondLst>
                                  <p:childTnLst>
                                    <p:set>
                                      <p:cBhvr>
                                        <p:cTn id="10" dur="1" fill="hold">
                                          <p:stCondLst>
                                            <p:cond delay="0"/>
                                          </p:stCondLst>
                                        </p:cTn>
                                        <p:tgtEl>
                                          <p:spTgt spid="12291">
                                            <p:txEl>
                                              <p:pRg st="0" end="0"/>
                                            </p:txEl>
                                          </p:spTgt>
                                        </p:tgtEl>
                                        <p:attrNameLst>
                                          <p:attrName>style.visibility</p:attrName>
                                        </p:attrNameLst>
                                      </p:cBhvr>
                                      <p:to>
                                        <p:strVal val="visible"/>
                                      </p:to>
                                    </p:set>
                                    <p:anim calcmode="lin" valueType="num">
                                      <p:cBhvr additive="base">
                                        <p:cTn id="11" dur="500" fill="hold"/>
                                        <p:tgtEl>
                                          <p:spTgt spid="12291">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12291">
                                            <p:txEl>
                                              <p:pRg st="0" end="0"/>
                                            </p:txEl>
                                          </p:spTgt>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2" fill="hold" grpId="0" nodeType="afterEffect">
                                  <p:stCondLst>
                                    <p:cond delay="0"/>
                                  </p:stCondLst>
                                  <p:childTnLst>
                                    <p:set>
                                      <p:cBhvr>
                                        <p:cTn id="15" dur="1" fill="hold">
                                          <p:stCondLst>
                                            <p:cond delay="0"/>
                                          </p:stCondLst>
                                        </p:cTn>
                                        <p:tgtEl>
                                          <p:spTgt spid="12291">
                                            <p:txEl>
                                              <p:pRg st="1" end="1"/>
                                            </p:txEl>
                                          </p:spTgt>
                                        </p:tgtEl>
                                        <p:attrNameLst>
                                          <p:attrName>style.visibility</p:attrName>
                                        </p:attrNameLst>
                                      </p:cBhvr>
                                      <p:to>
                                        <p:strVal val="visible"/>
                                      </p:to>
                                    </p:set>
                                    <p:anim calcmode="lin" valueType="num">
                                      <p:cBhvr additive="base">
                                        <p:cTn id="16" dur="500" fill="hold"/>
                                        <p:tgtEl>
                                          <p:spTgt spid="12291">
                                            <p:txEl>
                                              <p:pRg st="1" end="1"/>
                                            </p:tx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12291">
                                            <p:txEl>
                                              <p:pRg st="1" end="1"/>
                                            </p:txEl>
                                          </p:spTgt>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2" presetClass="entr" presetSubtype="2" fill="hold" grpId="0" nodeType="afterEffect">
                                  <p:stCondLst>
                                    <p:cond delay="0"/>
                                  </p:stCondLst>
                                  <p:childTnLst>
                                    <p:set>
                                      <p:cBhvr>
                                        <p:cTn id="20" dur="1" fill="hold">
                                          <p:stCondLst>
                                            <p:cond delay="0"/>
                                          </p:stCondLst>
                                        </p:cTn>
                                        <p:tgtEl>
                                          <p:spTgt spid="12291">
                                            <p:txEl>
                                              <p:pRg st="2" end="2"/>
                                            </p:txEl>
                                          </p:spTgt>
                                        </p:tgtEl>
                                        <p:attrNameLst>
                                          <p:attrName>style.visibility</p:attrName>
                                        </p:attrNameLst>
                                      </p:cBhvr>
                                      <p:to>
                                        <p:strVal val="visible"/>
                                      </p:to>
                                    </p:set>
                                    <p:anim calcmode="lin" valueType="num">
                                      <p:cBhvr additive="base">
                                        <p:cTn id="21" dur="500" fill="hold"/>
                                        <p:tgtEl>
                                          <p:spTgt spid="12291">
                                            <p:txEl>
                                              <p:pRg st="2" end="2"/>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12291">
                                            <p:txEl>
                                              <p:pRg st="2" end="2"/>
                                            </p:txEl>
                                          </p:spTgt>
                                        </p:tgtEl>
                                        <p:attrNameLst>
                                          <p:attrName>ppt_y</p:attrName>
                                        </p:attrNameLst>
                                      </p:cBhvr>
                                      <p:tavLst>
                                        <p:tav tm="0">
                                          <p:val>
                                            <p:strVal val="#ppt_y"/>
                                          </p:val>
                                        </p:tav>
                                        <p:tav tm="100000">
                                          <p:val>
                                            <p:strVal val="#ppt_y"/>
                                          </p:val>
                                        </p:tav>
                                      </p:tavLst>
                                    </p:anim>
                                  </p:childTnLst>
                                </p:cTn>
                              </p:par>
                            </p:childTnLst>
                          </p:cTn>
                        </p:par>
                        <p:par>
                          <p:cTn id="23" fill="hold">
                            <p:stCondLst>
                              <p:cond delay="2000"/>
                            </p:stCondLst>
                            <p:childTnLst>
                              <p:par>
                                <p:cTn id="24" presetID="2" presetClass="entr" presetSubtype="2" fill="hold" grpId="0" nodeType="afterEffect">
                                  <p:stCondLst>
                                    <p:cond delay="0"/>
                                  </p:stCondLst>
                                  <p:childTnLst>
                                    <p:set>
                                      <p:cBhvr>
                                        <p:cTn id="25" dur="1" fill="hold">
                                          <p:stCondLst>
                                            <p:cond delay="0"/>
                                          </p:stCondLst>
                                        </p:cTn>
                                        <p:tgtEl>
                                          <p:spTgt spid="12291">
                                            <p:txEl>
                                              <p:pRg st="3" end="3"/>
                                            </p:txEl>
                                          </p:spTgt>
                                        </p:tgtEl>
                                        <p:attrNameLst>
                                          <p:attrName>style.visibility</p:attrName>
                                        </p:attrNameLst>
                                      </p:cBhvr>
                                      <p:to>
                                        <p:strVal val="visible"/>
                                      </p:to>
                                    </p:set>
                                    <p:anim calcmode="lin" valueType="num">
                                      <p:cBhvr additive="base">
                                        <p:cTn id="26" dur="500" fill="hold"/>
                                        <p:tgtEl>
                                          <p:spTgt spid="12291">
                                            <p:txEl>
                                              <p:pRg st="3" end="3"/>
                                            </p:txEl>
                                          </p:spTgt>
                                        </p:tgtEl>
                                        <p:attrNameLst>
                                          <p:attrName>ppt_x</p:attrName>
                                        </p:attrNameLst>
                                      </p:cBhvr>
                                      <p:tavLst>
                                        <p:tav tm="0">
                                          <p:val>
                                            <p:strVal val="1+#ppt_w/2"/>
                                          </p:val>
                                        </p:tav>
                                        <p:tav tm="100000">
                                          <p:val>
                                            <p:strVal val="#ppt_x"/>
                                          </p:val>
                                        </p:tav>
                                      </p:tavLst>
                                    </p:anim>
                                    <p:anim calcmode="lin" valueType="num">
                                      <p:cBhvr additive="base">
                                        <p:cTn id="27" dur="500" fill="hold"/>
                                        <p:tgtEl>
                                          <p:spTgt spid="12291">
                                            <p:txEl>
                                              <p:pRg st="3" end="3"/>
                                            </p:txEl>
                                          </p:spTgt>
                                        </p:tgtEl>
                                        <p:attrNameLst>
                                          <p:attrName>ppt_y</p:attrName>
                                        </p:attrNameLst>
                                      </p:cBhvr>
                                      <p:tavLst>
                                        <p:tav tm="0">
                                          <p:val>
                                            <p:strVal val="#ppt_y"/>
                                          </p:val>
                                        </p:tav>
                                        <p:tav tm="100000">
                                          <p:val>
                                            <p:strVal val="#ppt_y"/>
                                          </p:val>
                                        </p:tav>
                                      </p:tavLst>
                                    </p:anim>
                                  </p:childTnLst>
                                </p:cTn>
                              </p:par>
                            </p:childTnLst>
                          </p:cTn>
                        </p:par>
                        <p:par>
                          <p:cTn id="28" fill="hold">
                            <p:stCondLst>
                              <p:cond delay="2500"/>
                            </p:stCondLst>
                            <p:childTnLst>
                              <p:par>
                                <p:cTn id="29" presetID="2" presetClass="entr" presetSubtype="2" fill="hold" grpId="0" nodeType="afterEffect">
                                  <p:stCondLst>
                                    <p:cond delay="0"/>
                                  </p:stCondLst>
                                  <p:childTnLst>
                                    <p:set>
                                      <p:cBhvr>
                                        <p:cTn id="30" dur="1" fill="hold">
                                          <p:stCondLst>
                                            <p:cond delay="0"/>
                                          </p:stCondLst>
                                        </p:cTn>
                                        <p:tgtEl>
                                          <p:spTgt spid="12291">
                                            <p:txEl>
                                              <p:pRg st="4" end="4"/>
                                            </p:txEl>
                                          </p:spTgt>
                                        </p:tgtEl>
                                        <p:attrNameLst>
                                          <p:attrName>style.visibility</p:attrName>
                                        </p:attrNameLst>
                                      </p:cBhvr>
                                      <p:to>
                                        <p:strVal val="visible"/>
                                      </p:to>
                                    </p:set>
                                    <p:anim calcmode="lin" valueType="num">
                                      <p:cBhvr additive="base">
                                        <p:cTn id="31" dur="500" fill="hold"/>
                                        <p:tgtEl>
                                          <p:spTgt spid="12291">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2291">
                                            <p:txEl>
                                              <p:pRg st="4" end="4"/>
                                            </p:txEl>
                                          </p:spTgt>
                                        </p:tgtEl>
                                        <p:attrNameLst>
                                          <p:attrName>ppt_y</p:attrName>
                                        </p:attrNameLst>
                                      </p:cBhvr>
                                      <p:tavLst>
                                        <p:tav tm="0">
                                          <p:val>
                                            <p:strVal val="#ppt_y"/>
                                          </p:val>
                                        </p:tav>
                                        <p:tav tm="100000">
                                          <p:val>
                                            <p:strVal val="#ppt_y"/>
                                          </p:val>
                                        </p:tav>
                                      </p:tavLst>
                                    </p:anim>
                                  </p:childTnLst>
                                </p:cTn>
                              </p:par>
                            </p:childTnLst>
                          </p:cTn>
                        </p:par>
                        <p:par>
                          <p:cTn id="33" fill="hold">
                            <p:stCondLst>
                              <p:cond delay="3000"/>
                            </p:stCondLst>
                            <p:childTnLst>
                              <p:par>
                                <p:cTn id="34" presetID="2" presetClass="entr" presetSubtype="2" fill="hold" grpId="0" nodeType="afterEffect">
                                  <p:stCondLst>
                                    <p:cond delay="0"/>
                                  </p:stCondLst>
                                  <p:childTnLst>
                                    <p:set>
                                      <p:cBhvr>
                                        <p:cTn id="35" dur="1" fill="hold">
                                          <p:stCondLst>
                                            <p:cond delay="0"/>
                                          </p:stCondLst>
                                        </p:cTn>
                                        <p:tgtEl>
                                          <p:spTgt spid="12291">
                                            <p:txEl>
                                              <p:pRg st="5" end="5"/>
                                            </p:txEl>
                                          </p:spTgt>
                                        </p:tgtEl>
                                        <p:attrNameLst>
                                          <p:attrName>style.visibility</p:attrName>
                                        </p:attrNameLst>
                                      </p:cBhvr>
                                      <p:to>
                                        <p:strVal val="visible"/>
                                      </p:to>
                                    </p:set>
                                    <p:anim calcmode="lin" valueType="num">
                                      <p:cBhvr additive="base">
                                        <p:cTn id="36" dur="500" fill="hold"/>
                                        <p:tgtEl>
                                          <p:spTgt spid="12291">
                                            <p:txEl>
                                              <p:pRg st="5" end="5"/>
                                            </p:txEl>
                                          </p:spTgt>
                                        </p:tgtEl>
                                        <p:attrNameLst>
                                          <p:attrName>ppt_x</p:attrName>
                                        </p:attrNameLst>
                                      </p:cBhvr>
                                      <p:tavLst>
                                        <p:tav tm="0">
                                          <p:val>
                                            <p:strVal val="1+#ppt_w/2"/>
                                          </p:val>
                                        </p:tav>
                                        <p:tav tm="100000">
                                          <p:val>
                                            <p:strVal val="#ppt_x"/>
                                          </p:val>
                                        </p:tav>
                                      </p:tavLst>
                                    </p:anim>
                                    <p:anim calcmode="lin" valueType="num">
                                      <p:cBhvr additive="base">
                                        <p:cTn id="37" dur="500" fill="hold"/>
                                        <p:tgtEl>
                                          <p:spTgt spid="12291">
                                            <p:txEl>
                                              <p:pRg st="5" end="5"/>
                                            </p:txEl>
                                          </p:spTgt>
                                        </p:tgtEl>
                                        <p:attrNameLst>
                                          <p:attrName>ppt_y</p:attrName>
                                        </p:attrNameLst>
                                      </p:cBhvr>
                                      <p:tavLst>
                                        <p:tav tm="0">
                                          <p:val>
                                            <p:strVal val="#ppt_y"/>
                                          </p:val>
                                        </p:tav>
                                        <p:tav tm="100000">
                                          <p:val>
                                            <p:strVal val="#ppt_y"/>
                                          </p:val>
                                        </p:tav>
                                      </p:tavLst>
                                    </p:anim>
                                  </p:childTnLst>
                                </p:cTn>
                              </p:par>
                            </p:childTnLst>
                          </p:cTn>
                        </p:par>
                        <p:par>
                          <p:cTn id="38" fill="hold">
                            <p:stCondLst>
                              <p:cond delay="3500"/>
                            </p:stCondLst>
                            <p:childTnLst>
                              <p:par>
                                <p:cTn id="39" presetID="2" presetClass="entr" presetSubtype="2" fill="hold" grpId="0" nodeType="afterEffect">
                                  <p:stCondLst>
                                    <p:cond delay="0"/>
                                  </p:stCondLst>
                                  <p:childTnLst>
                                    <p:set>
                                      <p:cBhvr>
                                        <p:cTn id="40" dur="1" fill="hold">
                                          <p:stCondLst>
                                            <p:cond delay="0"/>
                                          </p:stCondLst>
                                        </p:cTn>
                                        <p:tgtEl>
                                          <p:spTgt spid="12291">
                                            <p:txEl>
                                              <p:pRg st="6" end="6"/>
                                            </p:txEl>
                                          </p:spTgt>
                                        </p:tgtEl>
                                        <p:attrNameLst>
                                          <p:attrName>style.visibility</p:attrName>
                                        </p:attrNameLst>
                                      </p:cBhvr>
                                      <p:to>
                                        <p:strVal val="visible"/>
                                      </p:to>
                                    </p:set>
                                    <p:anim calcmode="lin" valueType="num">
                                      <p:cBhvr additive="base">
                                        <p:cTn id="41" dur="500" fill="hold"/>
                                        <p:tgtEl>
                                          <p:spTgt spid="12291">
                                            <p:txEl>
                                              <p:pRg st="6" end="6"/>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12291">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animBg="1" autoUpdateAnimBg="0"/>
      <p:bldP spid="12291" grpId="0" build="p" autoUpdateAnimBg="0" advAuto="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08963" cy="856704"/>
          </a:xfrm>
        </p:spPr>
        <p:txBody>
          <a:bodyPr/>
          <a:lstStyle/>
          <a:p>
            <a:r>
              <a:rPr lang="lv-LV" dirty="0" smtClean="0"/>
              <a:t>8 ilgtspējības durvju pieeja</a:t>
            </a:r>
            <a:endParaRPr lang="lv-LV" dirty="0"/>
          </a:p>
        </p:txBody>
      </p:sp>
      <p:graphicFrame>
        <p:nvGraphicFramePr>
          <p:cNvPr id="4" name="Content Placeholder 3"/>
          <p:cNvGraphicFramePr>
            <a:graphicFrameLocks noGrp="1"/>
          </p:cNvGraphicFramePr>
          <p:nvPr>
            <p:ph idx="1"/>
          </p:nvPr>
        </p:nvGraphicFramePr>
        <p:xfrm>
          <a:off x="457200" y="1600200"/>
          <a:ext cx="8208963" cy="45053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323528" y="836712"/>
            <a:ext cx="8208963" cy="1425575"/>
          </a:xfrm>
        </p:spPr>
        <p:txBody>
          <a:bodyPr/>
          <a:lstStyle/>
          <a:p>
            <a:r>
              <a:rPr lang="lv-LV" dirty="0"/>
              <a:t>Ilgtspējīga attīstība</a:t>
            </a:r>
          </a:p>
        </p:txBody>
      </p:sp>
      <p:sp>
        <p:nvSpPr>
          <p:cNvPr id="3" name="Satura vietturis 2"/>
          <p:cNvSpPr>
            <a:spLocks noGrp="1"/>
          </p:cNvSpPr>
          <p:nvPr>
            <p:ph idx="1"/>
          </p:nvPr>
        </p:nvSpPr>
        <p:spPr>
          <a:xfrm>
            <a:off x="457200" y="2204864"/>
            <a:ext cx="8208963" cy="3900661"/>
          </a:xfrm>
        </p:spPr>
        <p:txBody>
          <a:bodyPr/>
          <a:lstStyle/>
          <a:p>
            <a:r>
              <a:rPr lang="lv-LV" dirty="0"/>
              <a:t>Ilgtspējīga attīstība ir tāda, kura apmierina pašreizējās paaudzes vajadzības, neradot draudus nākamajām paaudzēm apmierināt to vajadzības.</a:t>
            </a:r>
          </a:p>
          <a:p>
            <a:pPr algn="r">
              <a:buNone/>
            </a:pPr>
            <a:r>
              <a:rPr lang="lv-LV" sz="2400" i="1" dirty="0" err="1"/>
              <a:t>Bruntlandes</a:t>
            </a:r>
            <a:r>
              <a:rPr lang="lv-LV" sz="2400" i="1" dirty="0"/>
              <a:t> ziņojums, 1987.gads</a:t>
            </a:r>
          </a:p>
          <a:p>
            <a:pPr algn="r">
              <a:buNone/>
            </a:pPr>
            <a:endParaRPr lang="lv-LV" dirty="0"/>
          </a:p>
          <a:p>
            <a:r>
              <a:rPr lang="lv-LV" dirty="0"/>
              <a:t>Pietiekami visiem uz mūžīgiem laikiem – </a:t>
            </a:r>
            <a:endParaRPr lang="lv-LV" dirty="0" smtClean="0"/>
          </a:p>
          <a:p>
            <a:pPr algn="r">
              <a:buNone/>
            </a:pPr>
            <a:r>
              <a:rPr lang="lv-LV" sz="2400" i="1" dirty="0" smtClean="0"/>
              <a:t>nezināms bērns</a:t>
            </a:r>
            <a:endParaRPr lang="lv-LV"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4" name="Rectangle 2"/>
          <p:cNvSpPr>
            <a:spLocks noGrp="1" noChangeArrowheads="1"/>
          </p:cNvSpPr>
          <p:nvPr>
            <p:ph type="title"/>
          </p:nvPr>
        </p:nvSpPr>
        <p:spPr>
          <a:xfrm>
            <a:off x="428625" y="908720"/>
            <a:ext cx="8715375" cy="936104"/>
          </a:xfrm>
        </p:spPr>
        <p:txBody>
          <a:bodyPr/>
          <a:lstStyle/>
          <a:p>
            <a:r>
              <a:rPr lang="lv-LV" sz="3800" dirty="0" smtClean="0">
                <a:latin typeface="Tahoma" pitchFamily="34" charset="0"/>
                <a:cs typeface="Tahoma" pitchFamily="34" charset="0"/>
              </a:rPr>
              <a:t>Nākotnes izglītība: jautājumi pārdomām</a:t>
            </a:r>
          </a:p>
        </p:txBody>
      </p:sp>
      <p:sp>
        <p:nvSpPr>
          <p:cNvPr id="125955" name="Rectangle 3"/>
          <p:cNvSpPr>
            <a:spLocks noGrp="1" noChangeArrowheads="1"/>
          </p:cNvSpPr>
          <p:nvPr>
            <p:ph type="body" idx="1"/>
          </p:nvPr>
        </p:nvSpPr>
        <p:spPr>
          <a:xfrm>
            <a:off x="612775" y="1916832"/>
            <a:ext cx="8153400" cy="4179168"/>
          </a:xfrm>
        </p:spPr>
        <p:txBody>
          <a:bodyPr/>
          <a:lstStyle/>
          <a:p>
            <a:pPr>
              <a:buFont typeface="Arial" pitchFamily="34" charset="0"/>
              <a:buChar char="•"/>
            </a:pPr>
            <a:r>
              <a:rPr lang="lv-LV" dirty="0" smtClean="0">
                <a:latin typeface="Tahoma" pitchFamily="34" charset="0"/>
                <a:cs typeface="Tahoma" pitchFamily="34" charset="0"/>
              </a:rPr>
              <a:t>Vai mēs varam iegūt tādu nākotni, kā vēlamies? </a:t>
            </a:r>
          </a:p>
          <a:p>
            <a:pPr>
              <a:buFont typeface="Arial" pitchFamily="34" charset="0"/>
              <a:buChar char="•"/>
            </a:pPr>
            <a:r>
              <a:rPr lang="lv-LV" dirty="0" smtClean="0">
                <a:latin typeface="Tahoma" pitchFamily="34" charset="0"/>
                <a:cs typeface="Tahoma" pitchFamily="34" charset="0"/>
              </a:rPr>
              <a:t>Kādas prasmes, zināšanas, attieksmes ir nepieciešamas, lai iegūtu vēlamo nākotni? </a:t>
            </a:r>
          </a:p>
          <a:p>
            <a:pPr>
              <a:buFont typeface="Arial" pitchFamily="34" charset="0"/>
              <a:buChar char="•"/>
            </a:pPr>
            <a:r>
              <a:rPr lang="lv-LV" dirty="0" smtClean="0">
                <a:latin typeface="Tahoma" pitchFamily="34" charset="0"/>
                <a:cs typeface="Tahoma" pitchFamily="34" charset="0"/>
              </a:rPr>
              <a:t>Kas jādara skolotājiem? </a:t>
            </a:r>
          </a:p>
          <a:p>
            <a:pPr>
              <a:buFont typeface="Arial" pitchFamily="34" charset="0"/>
              <a:buChar char="•"/>
            </a:pPr>
            <a:r>
              <a:rPr lang="lv-LV" dirty="0" smtClean="0">
                <a:latin typeface="Tahoma" pitchFamily="34" charset="0"/>
                <a:cs typeface="Tahoma" pitchFamily="34" charset="0"/>
              </a:rPr>
              <a:t>Kas ir svarīgi izglītībai kopumā, lai cilvēki domātu un plānotu nākotni?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5955">
                                            <p:txEl>
                                              <p:pRg st="0" end="0"/>
                                            </p:txEl>
                                          </p:spTgt>
                                        </p:tgtEl>
                                        <p:attrNameLst>
                                          <p:attrName>style.visibility</p:attrName>
                                        </p:attrNameLst>
                                      </p:cBhvr>
                                      <p:to>
                                        <p:strVal val="visible"/>
                                      </p:to>
                                    </p:set>
                                    <p:anim calcmode="lin" valueType="num">
                                      <p:cBhvr additive="base">
                                        <p:cTn id="7" dur="500" fill="hold"/>
                                        <p:tgtEl>
                                          <p:spTgt spid="1259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59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5955">
                                            <p:txEl>
                                              <p:pRg st="1" end="1"/>
                                            </p:txEl>
                                          </p:spTgt>
                                        </p:tgtEl>
                                        <p:attrNameLst>
                                          <p:attrName>style.visibility</p:attrName>
                                        </p:attrNameLst>
                                      </p:cBhvr>
                                      <p:to>
                                        <p:strVal val="visible"/>
                                      </p:to>
                                    </p:set>
                                    <p:anim calcmode="lin" valueType="num">
                                      <p:cBhvr additive="base">
                                        <p:cTn id="13" dur="500" fill="hold"/>
                                        <p:tgtEl>
                                          <p:spTgt spid="12595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595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5955">
                                            <p:txEl>
                                              <p:pRg st="2" end="2"/>
                                            </p:txEl>
                                          </p:spTgt>
                                        </p:tgtEl>
                                        <p:attrNameLst>
                                          <p:attrName>style.visibility</p:attrName>
                                        </p:attrNameLst>
                                      </p:cBhvr>
                                      <p:to>
                                        <p:strVal val="visible"/>
                                      </p:to>
                                    </p:set>
                                    <p:anim calcmode="lin" valueType="num">
                                      <p:cBhvr additive="base">
                                        <p:cTn id="19" dur="500" fill="hold"/>
                                        <p:tgtEl>
                                          <p:spTgt spid="12595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595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5955">
                                            <p:txEl>
                                              <p:pRg st="3" end="3"/>
                                            </p:txEl>
                                          </p:spTgt>
                                        </p:tgtEl>
                                        <p:attrNameLst>
                                          <p:attrName>style.visibility</p:attrName>
                                        </p:attrNameLst>
                                      </p:cBhvr>
                                      <p:to>
                                        <p:strVal val="visible"/>
                                      </p:to>
                                    </p:set>
                                    <p:anim calcmode="lin" valueType="num">
                                      <p:cBhvr additive="base">
                                        <p:cTn id="25" dur="500" fill="hold"/>
                                        <p:tgtEl>
                                          <p:spTgt spid="12595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595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5"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115616" y="1052736"/>
            <a:ext cx="7300912" cy="1066800"/>
          </a:xfrm>
        </p:spPr>
        <p:txBody>
          <a:bodyPr/>
          <a:lstStyle/>
          <a:p>
            <a:pPr algn="ctr"/>
            <a:r>
              <a:rPr lang="lv-LV" dirty="0" smtClean="0"/>
              <a:t>Jautājumi, komentāri?</a:t>
            </a:r>
          </a:p>
        </p:txBody>
      </p:sp>
      <p:pic>
        <p:nvPicPr>
          <p:cNvPr id="22531" name="Content Placeholder 3"/>
          <p:cNvPicPr>
            <a:picLocks noGrp="1" noChangeAspect="1" noChangeArrowheads="1"/>
          </p:cNvPicPr>
          <p:nvPr>
            <p:ph idx="1"/>
          </p:nvPr>
        </p:nvPicPr>
        <p:blipFill>
          <a:blip r:embed="rId2" cstate="print"/>
          <a:srcRect/>
          <a:stretch>
            <a:fillRect/>
          </a:stretch>
        </p:blipFill>
        <p:spPr>
          <a:xfrm>
            <a:off x="2627784" y="2204864"/>
            <a:ext cx="4867275" cy="3705225"/>
          </a:xfrm>
          <a:noFill/>
        </p:spPr>
      </p:pic>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395536" y="1340768"/>
            <a:ext cx="8208963" cy="864096"/>
          </a:xfrm>
        </p:spPr>
        <p:txBody>
          <a:bodyPr/>
          <a:lstStyle/>
          <a:p>
            <a:r>
              <a:rPr lang="lv-LV" dirty="0" smtClean="0">
                <a:latin typeface="Comic Sans MS" pitchFamily="66" charset="0"/>
              </a:rPr>
              <a:t>2012.gada 22.augusts</a:t>
            </a:r>
            <a:endParaRPr lang="lv-LV" dirty="0" smtClean="0">
              <a:latin typeface="Arial" charset="0"/>
              <a:cs typeface="Arial" charset="0"/>
            </a:endParaRPr>
          </a:p>
        </p:txBody>
      </p:sp>
      <p:sp>
        <p:nvSpPr>
          <p:cNvPr id="8195" name="Content Placeholder 2"/>
          <p:cNvSpPr>
            <a:spLocks noGrp="1"/>
          </p:cNvSpPr>
          <p:nvPr>
            <p:ph idx="1"/>
          </p:nvPr>
        </p:nvSpPr>
        <p:spPr>
          <a:xfrm>
            <a:off x="457200" y="2420888"/>
            <a:ext cx="8208963" cy="3684637"/>
          </a:xfrm>
        </p:spPr>
        <p:txBody>
          <a:bodyPr/>
          <a:lstStyle/>
          <a:p>
            <a:r>
              <a:rPr lang="lv-LV" dirty="0" smtClean="0">
                <a:latin typeface="Comic Sans MS" pitchFamily="66" charset="0"/>
              </a:rPr>
              <a:t>Diena, kad Zemes iedzīvotāji ir iztērējuši visu resursu kapitālu, kas bija paredzēts 2012.gadam;</a:t>
            </a:r>
          </a:p>
          <a:p>
            <a:pPr algn="just"/>
            <a:r>
              <a:rPr lang="lv-LV" dirty="0" smtClean="0">
                <a:latin typeface="Comic Sans MS" pitchFamily="66" charset="0"/>
              </a:rPr>
              <a:t>No 22.augusta cilvēce būtu jāpasludina par ekoloģiski bankrotējušu.</a:t>
            </a:r>
          </a:p>
          <a:p>
            <a:endParaRPr lang="lv-LV" dirty="0" smtClean="0">
              <a:latin typeface="Comic Sans MS" pitchFamily="66" charset="0"/>
            </a:endParaRPr>
          </a:p>
          <a:p>
            <a:pPr algn="r">
              <a:buNone/>
            </a:pPr>
            <a:r>
              <a:rPr lang="lv-LV" sz="1800" i="1" dirty="0" smtClean="0"/>
              <a:t>"</a:t>
            </a:r>
            <a:r>
              <a:rPr lang="lv-LV" sz="1800" i="1" dirty="0" err="1" smtClean="0"/>
              <a:t>Global</a:t>
            </a:r>
            <a:r>
              <a:rPr lang="lv-LV" sz="1800" i="1" dirty="0" smtClean="0"/>
              <a:t> </a:t>
            </a:r>
            <a:r>
              <a:rPr lang="lv-LV" sz="1800" i="1" dirty="0" err="1" smtClean="0"/>
              <a:t>Footprint</a:t>
            </a:r>
            <a:r>
              <a:rPr lang="lv-LV" sz="1800" i="1" dirty="0" smtClean="0"/>
              <a:t> </a:t>
            </a:r>
            <a:r>
              <a:rPr lang="lv-LV" sz="1800" i="1" dirty="0" err="1" smtClean="0"/>
              <a:t>Network</a:t>
            </a:r>
            <a:r>
              <a:rPr lang="lv-LV" sz="1800" i="1" dirty="0" smtClean="0"/>
              <a:t>"</a:t>
            </a:r>
            <a:endParaRPr lang="lv-LV" dirty="0" smtClean="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19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052737"/>
            <a:ext cx="8208963" cy="1080120"/>
          </a:xfrm>
        </p:spPr>
        <p:txBody>
          <a:bodyPr>
            <a:normAutofit fontScale="90000"/>
          </a:bodyPr>
          <a:lstStyle/>
          <a:p>
            <a:r>
              <a:rPr lang="lv-LV" dirty="0" smtClean="0">
                <a:latin typeface="Comic Sans MS" pitchFamily="66" charset="0"/>
              </a:rPr>
              <a:t>Noteiktā limita pārkāpšanas diena </a:t>
            </a:r>
            <a:r>
              <a:rPr lang="lv-LV" sz="1800" i="1" dirty="0" smtClean="0">
                <a:latin typeface="Comic Sans MS" pitchFamily="66" charset="0"/>
              </a:rPr>
              <a:t>(</a:t>
            </a:r>
            <a:r>
              <a:rPr lang="lv-LV" sz="1800" i="1" dirty="0" err="1" smtClean="0">
                <a:latin typeface="Comic Sans MS" pitchFamily="66" charset="0"/>
              </a:rPr>
              <a:t>Overshoot</a:t>
            </a:r>
            <a:r>
              <a:rPr lang="lv-LV" sz="1800" i="1" dirty="0" smtClean="0">
                <a:latin typeface="Comic Sans MS" pitchFamily="66" charset="0"/>
              </a:rPr>
              <a:t> </a:t>
            </a:r>
            <a:r>
              <a:rPr lang="lv-LV" sz="1800" i="1" dirty="0" err="1" smtClean="0">
                <a:latin typeface="Comic Sans MS" pitchFamily="66" charset="0"/>
              </a:rPr>
              <a:t>day</a:t>
            </a:r>
            <a:r>
              <a:rPr lang="lv-LV" sz="1800" i="1" dirty="0" smtClean="0">
                <a:latin typeface="Comic Sans MS" pitchFamily="66" charset="0"/>
              </a:rPr>
              <a:t>)</a:t>
            </a:r>
            <a:endParaRPr lang="lv-LV" dirty="0"/>
          </a:p>
        </p:txBody>
      </p:sp>
      <p:sp>
        <p:nvSpPr>
          <p:cNvPr id="3" name="Content Placeholder 2"/>
          <p:cNvSpPr>
            <a:spLocks noGrp="1"/>
          </p:cNvSpPr>
          <p:nvPr>
            <p:ph sz="quarter" idx="12"/>
          </p:nvPr>
        </p:nvSpPr>
        <p:spPr>
          <a:xfrm>
            <a:off x="395536" y="2276872"/>
            <a:ext cx="4546848" cy="3671615"/>
          </a:xfrm>
        </p:spPr>
        <p:txBody>
          <a:bodyPr>
            <a:normAutofit lnSpcReduction="10000"/>
          </a:bodyPr>
          <a:lstStyle/>
          <a:p>
            <a:r>
              <a:rPr lang="lv-LV" sz="2400" dirty="0" smtClean="0">
                <a:latin typeface="Comic Sans MS" pitchFamily="66" charset="0"/>
              </a:rPr>
              <a:t>2007.gadā – 6.oktobris;</a:t>
            </a:r>
          </a:p>
          <a:p>
            <a:r>
              <a:rPr lang="lv-LV" sz="2400" dirty="0" smtClean="0">
                <a:latin typeface="Comic Sans MS" pitchFamily="66" charset="0"/>
              </a:rPr>
              <a:t>2008.gadā – 23.septembris;</a:t>
            </a:r>
          </a:p>
          <a:p>
            <a:r>
              <a:rPr lang="lv-LV" sz="2400" dirty="0" smtClean="0">
                <a:latin typeface="Comic Sans MS" pitchFamily="66" charset="0"/>
              </a:rPr>
              <a:t>2009.gadā – 25.septembris;</a:t>
            </a:r>
          </a:p>
          <a:p>
            <a:r>
              <a:rPr lang="lv-LV" sz="2400" dirty="0" smtClean="0">
                <a:latin typeface="Comic Sans MS" pitchFamily="66" charset="0"/>
              </a:rPr>
              <a:t>2010.gadā – 21.augusts;</a:t>
            </a:r>
          </a:p>
          <a:p>
            <a:r>
              <a:rPr lang="lv-LV" sz="2400" dirty="0" smtClean="0"/>
              <a:t>2011.gadā – 26.septembris</a:t>
            </a:r>
          </a:p>
          <a:p>
            <a:r>
              <a:rPr lang="lv-LV" sz="2400" dirty="0" smtClean="0">
                <a:latin typeface="Comic Sans MS" pitchFamily="66" charset="0"/>
              </a:rPr>
              <a:t>2012.gadā – 22.augusts</a:t>
            </a:r>
          </a:p>
          <a:p>
            <a:r>
              <a:rPr lang="lv-LV" sz="2400" dirty="0" smtClean="0"/>
              <a:t>2013. gadā - ?</a:t>
            </a:r>
            <a:endParaRPr lang="lv-LV" sz="2400" dirty="0" smtClean="0">
              <a:latin typeface="Comic Sans MS" pitchFamily="66" charset="0"/>
            </a:endParaRPr>
          </a:p>
          <a:p>
            <a:pPr marL="0" lvl="0" indent="0" defTabSz="914400" fontAlgn="auto">
              <a:spcBef>
                <a:spcPts val="0"/>
              </a:spcBef>
              <a:spcAft>
                <a:spcPts val="0"/>
              </a:spcAft>
              <a:buNone/>
            </a:pPr>
            <a:endParaRPr lang="lv-LV" sz="1400" i="1" dirty="0" smtClean="0">
              <a:solidFill>
                <a:prstClr val="black"/>
              </a:solidFill>
              <a:latin typeface="Calibri"/>
              <a:ea typeface="+mn-ea"/>
              <a:cs typeface="+mn-cs"/>
            </a:endParaRPr>
          </a:p>
          <a:p>
            <a:pPr marL="0" lvl="0" indent="0" defTabSz="914400" fontAlgn="auto">
              <a:spcBef>
                <a:spcPts val="0"/>
              </a:spcBef>
              <a:spcAft>
                <a:spcPts val="0"/>
              </a:spcAft>
              <a:buNone/>
            </a:pPr>
            <a:r>
              <a:rPr lang="lv-LV" sz="1400" i="1" dirty="0" smtClean="0">
                <a:solidFill>
                  <a:prstClr val="black"/>
                </a:solidFill>
                <a:latin typeface="Calibri"/>
                <a:ea typeface="+mn-ea"/>
                <a:cs typeface="+mn-cs"/>
              </a:rPr>
              <a:t>http://www.footprintnetwork.org</a:t>
            </a:r>
          </a:p>
          <a:p>
            <a:endParaRPr lang="lv-LV" sz="2400" dirty="0">
              <a:latin typeface="Comic Sans MS" pitchFamily="66" charset="0"/>
            </a:endParaRPr>
          </a:p>
        </p:txBody>
      </p:sp>
      <p:pic>
        <p:nvPicPr>
          <p:cNvPr id="18" name="Satura vietturis 17" descr="overshoot.png"/>
          <p:cNvPicPr>
            <a:picLocks noGrp="1" noChangeAspect="1"/>
          </p:cNvPicPr>
          <p:nvPr>
            <p:ph sz="quarter" idx="13"/>
          </p:nvPr>
        </p:nvPicPr>
        <p:blipFill>
          <a:blip r:embed="rId3" cstate="email"/>
          <a:srcRect/>
          <a:stretch>
            <a:fillRect/>
          </a:stretch>
        </p:blipFill>
        <p:spPr>
          <a:xfrm>
            <a:off x="5148064" y="2276872"/>
            <a:ext cx="3250704" cy="3704666"/>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3" cstate="print"/>
          <a:srcRect/>
          <a:stretch>
            <a:fillRect/>
          </a:stretch>
        </p:blipFill>
        <p:spPr bwMode="auto">
          <a:xfrm>
            <a:off x="3429000" y="2786063"/>
            <a:ext cx="2335213" cy="3448050"/>
          </a:xfrm>
          <a:prstGeom prst="rect">
            <a:avLst/>
          </a:prstGeom>
          <a:noFill/>
          <a:ln w="9525">
            <a:noFill/>
            <a:miter lim="800000"/>
            <a:headEnd/>
            <a:tailEnd/>
          </a:ln>
        </p:spPr>
      </p:pic>
      <p:sp>
        <p:nvSpPr>
          <p:cNvPr id="6147" name="Title 1"/>
          <p:cNvSpPr>
            <a:spLocks noGrp="1"/>
          </p:cNvSpPr>
          <p:nvPr>
            <p:ph type="title"/>
          </p:nvPr>
        </p:nvSpPr>
        <p:spPr>
          <a:xfrm>
            <a:off x="611560" y="764704"/>
            <a:ext cx="8153400" cy="990600"/>
          </a:xfrm>
        </p:spPr>
        <p:txBody>
          <a:bodyPr>
            <a:normAutofit fontScale="90000"/>
          </a:bodyPr>
          <a:lstStyle/>
          <a:p>
            <a:pPr algn="ctr" eaLnBrk="1" hangingPunct="1"/>
            <a:r>
              <a:rPr lang="lv-LV" b="1" dirty="0" smtClean="0">
                <a:latin typeface="Tahoma" pitchFamily="34" charset="0"/>
                <a:cs typeface="Tahoma" pitchFamily="34" charset="0"/>
              </a:rPr>
              <a:t>Ilgtspējīgas attīstības saturs</a:t>
            </a:r>
            <a:endParaRPr lang="en-US" b="1" dirty="0" smtClean="0">
              <a:latin typeface="Tahoma" pitchFamily="34" charset="0"/>
              <a:cs typeface="Tahoma" pitchFamily="34" charset="0"/>
            </a:endParaRPr>
          </a:p>
        </p:txBody>
      </p:sp>
      <p:sp>
        <p:nvSpPr>
          <p:cNvPr id="8" name="Cloud Callout 7"/>
          <p:cNvSpPr/>
          <p:nvPr/>
        </p:nvSpPr>
        <p:spPr>
          <a:xfrm>
            <a:off x="0" y="1714500"/>
            <a:ext cx="3429000" cy="1714500"/>
          </a:xfrm>
          <a:prstGeom prst="cloudCallout">
            <a:avLst>
              <a:gd name="adj1" fmla="val 60568"/>
              <a:gd name="adj2" fmla="val 155530"/>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6149" name="TextBox 8"/>
          <p:cNvSpPr txBox="1">
            <a:spLocks noChangeArrowheads="1"/>
          </p:cNvSpPr>
          <p:nvPr/>
        </p:nvSpPr>
        <p:spPr bwMode="auto">
          <a:xfrm>
            <a:off x="500063" y="1857375"/>
            <a:ext cx="2786062" cy="1477963"/>
          </a:xfrm>
          <a:prstGeom prst="rect">
            <a:avLst/>
          </a:prstGeom>
          <a:noFill/>
          <a:ln w="9525">
            <a:noFill/>
            <a:miter lim="800000"/>
            <a:headEnd/>
            <a:tailEnd/>
          </a:ln>
        </p:spPr>
        <p:txBody>
          <a:bodyPr>
            <a:spAutoFit/>
          </a:bodyPr>
          <a:lstStyle/>
          <a:p>
            <a:r>
              <a:rPr lang="lv-LV" b="1" dirty="0">
                <a:solidFill>
                  <a:srgbClr val="002060"/>
                </a:solidFill>
              </a:rPr>
              <a:t>Ekonomiskais aspekts:</a:t>
            </a:r>
          </a:p>
          <a:p>
            <a:r>
              <a:rPr lang="lv-LV" dirty="0">
                <a:solidFill>
                  <a:srgbClr val="002060"/>
                </a:solidFill>
                <a:cs typeface="Times New Roman" pitchFamily="18" charset="0"/>
              </a:rPr>
              <a:t>atteikšanās lietot spēku; </a:t>
            </a:r>
          </a:p>
          <a:p>
            <a:r>
              <a:rPr lang="lv-LV" dirty="0">
                <a:solidFill>
                  <a:srgbClr val="002060"/>
                </a:solidFill>
                <a:cs typeface="Times New Roman" pitchFamily="18" charset="0"/>
              </a:rPr>
              <a:t>resursi; nodarbinātība; </a:t>
            </a:r>
          </a:p>
          <a:p>
            <a:r>
              <a:rPr lang="lv-LV" dirty="0">
                <a:solidFill>
                  <a:srgbClr val="002060"/>
                </a:solidFill>
                <a:cs typeface="Times New Roman" pitchFamily="18" charset="0"/>
              </a:rPr>
              <a:t>dzīves kvalitāte; pieejamība..</a:t>
            </a:r>
            <a:endParaRPr lang="lv-LV" dirty="0">
              <a:solidFill>
                <a:srgbClr val="002060"/>
              </a:solidFill>
            </a:endParaRPr>
          </a:p>
        </p:txBody>
      </p:sp>
      <p:sp>
        <p:nvSpPr>
          <p:cNvPr id="10" name="Cloud Callout 9"/>
          <p:cNvSpPr/>
          <p:nvPr/>
        </p:nvSpPr>
        <p:spPr>
          <a:xfrm>
            <a:off x="5286375" y="1571625"/>
            <a:ext cx="3429000" cy="1785938"/>
          </a:xfrm>
          <a:prstGeom prst="cloudCallout">
            <a:avLst>
              <a:gd name="adj1" fmla="val -58748"/>
              <a:gd name="adj2" fmla="val 95327"/>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6151" name="Rectangle 10"/>
          <p:cNvSpPr>
            <a:spLocks noChangeArrowheads="1"/>
          </p:cNvSpPr>
          <p:nvPr/>
        </p:nvSpPr>
        <p:spPr bwMode="auto">
          <a:xfrm>
            <a:off x="5786438" y="1714500"/>
            <a:ext cx="3000375" cy="1754188"/>
          </a:xfrm>
          <a:prstGeom prst="rect">
            <a:avLst/>
          </a:prstGeom>
          <a:noFill/>
          <a:ln w="9525">
            <a:noFill/>
            <a:miter lim="800000"/>
            <a:headEnd/>
            <a:tailEnd/>
          </a:ln>
        </p:spPr>
        <p:txBody>
          <a:bodyPr>
            <a:spAutoFit/>
          </a:bodyPr>
          <a:lstStyle/>
          <a:p>
            <a:r>
              <a:rPr lang="lv-LV" b="1" dirty="0">
                <a:solidFill>
                  <a:srgbClr val="002060"/>
                </a:solidFill>
                <a:latin typeface="Tahoma" pitchFamily="34" charset="0"/>
                <a:cs typeface="Tahoma" pitchFamily="34" charset="0"/>
              </a:rPr>
              <a:t>Sociālais aspekts:</a:t>
            </a:r>
          </a:p>
          <a:p>
            <a:r>
              <a:rPr lang="lv-LV" dirty="0">
                <a:solidFill>
                  <a:srgbClr val="002060"/>
                </a:solidFill>
                <a:latin typeface="Tahoma" pitchFamily="34" charset="0"/>
                <a:cs typeface="Tahoma" pitchFamily="34" charset="0"/>
              </a:rPr>
              <a:t>demokrātija, līdzdalība </a:t>
            </a:r>
            <a:r>
              <a:rPr lang="lv-LV" dirty="0" err="1">
                <a:solidFill>
                  <a:srgbClr val="002060"/>
                </a:solidFill>
                <a:latin typeface="Tahoma" pitchFamily="34" charset="0"/>
                <a:cs typeface="Tahoma" pitchFamily="34" charset="0"/>
              </a:rPr>
              <a:t>lēmumpieņemšanā</a:t>
            </a:r>
            <a:r>
              <a:rPr lang="lv-LV" dirty="0">
                <a:solidFill>
                  <a:srgbClr val="002060"/>
                </a:solidFill>
                <a:latin typeface="Tahoma" pitchFamily="34" charset="0"/>
                <a:cs typeface="Tahoma" pitchFamily="34" charset="0"/>
              </a:rPr>
              <a:t>, </a:t>
            </a:r>
            <a:r>
              <a:rPr lang="lv-LV" dirty="0">
                <a:solidFill>
                  <a:srgbClr val="002060"/>
                </a:solidFill>
                <a:cs typeface="Times New Roman" pitchFamily="18" charset="0"/>
              </a:rPr>
              <a:t>sociālais un starppaaudžu taisnīgums..</a:t>
            </a:r>
            <a:endParaRPr lang="lv-LV" dirty="0">
              <a:solidFill>
                <a:srgbClr val="002060"/>
              </a:solidFill>
              <a:latin typeface="Tahoma" pitchFamily="34" charset="0"/>
              <a:cs typeface="Tahoma" pitchFamily="34" charset="0"/>
            </a:endParaRPr>
          </a:p>
          <a:p>
            <a:endParaRPr lang="lv-LV" dirty="0">
              <a:solidFill>
                <a:srgbClr val="002060"/>
              </a:solidFill>
              <a:latin typeface="Tahoma" pitchFamily="34" charset="0"/>
              <a:cs typeface="Tahoma" pitchFamily="34" charset="0"/>
            </a:endParaRPr>
          </a:p>
        </p:txBody>
      </p:sp>
      <p:sp>
        <p:nvSpPr>
          <p:cNvPr id="12" name="Cloud Callout 11"/>
          <p:cNvSpPr/>
          <p:nvPr/>
        </p:nvSpPr>
        <p:spPr>
          <a:xfrm>
            <a:off x="5643563" y="5000625"/>
            <a:ext cx="3286125" cy="1857375"/>
          </a:xfrm>
          <a:prstGeom prst="cloudCallout">
            <a:avLst>
              <a:gd name="adj1" fmla="val -51567"/>
              <a:gd name="adj2" fmla="val -50975"/>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13" name="Cloud Callout 12"/>
          <p:cNvSpPr/>
          <p:nvPr/>
        </p:nvSpPr>
        <p:spPr>
          <a:xfrm>
            <a:off x="428625" y="4714875"/>
            <a:ext cx="3286125" cy="1643063"/>
          </a:xfrm>
          <a:prstGeom prst="cloudCallout">
            <a:avLst>
              <a:gd name="adj1" fmla="val 76766"/>
              <a:gd name="adj2" fmla="val 34259"/>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6154" name="TextBox 13"/>
          <p:cNvSpPr txBox="1">
            <a:spLocks noChangeArrowheads="1"/>
          </p:cNvSpPr>
          <p:nvPr/>
        </p:nvSpPr>
        <p:spPr bwMode="auto">
          <a:xfrm>
            <a:off x="714375" y="4929188"/>
            <a:ext cx="2500313" cy="1200150"/>
          </a:xfrm>
          <a:prstGeom prst="rect">
            <a:avLst/>
          </a:prstGeom>
          <a:noFill/>
          <a:ln w="9525">
            <a:noFill/>
            <a:miter lim="800000"/>
            <a:headEnd/>
            <a:tailEnd/>
          </a:ln>
        </p:spPr>
        <p:txBody>
          <a:bodyPr>
            <a:spAutoFit/>
          </a:bodyPr>
          <a:lstStyle/>
          <a:p>
            <a:pPr algn="ctr"/>
            <a:r>
              <a:rPr lang="lv-LV" b="1" dirty="0">
                <a:solidFill>
                  <a:srgbClr val="002060"/>
                </a:solidFill>
                <a:latin typeface="Tahoma" pitchFamily="34" charset="0"/>
                <a:cs typeface="Tahoma" pitchFamily="34" charset="0"/>
              </a:rPr>
              <a:t>Kultūras aspekts:</a:t>
            </a:r>
          </a:p>
          <a:p>
            <a:pPr algn="ctr"/>
            <a:r>
              <a:rPr lang="lv-LV" dirty="0">
                <a:solidFill>
                  <a:srgbClr val="002060"/>
                </a:solidFill>
                <a:latin typeface="Tahoma" pitchFamily="34" charset="0"/>
                <a:cs typeface="Tahoma" pitchFamily="34" charset="0"/>
              </a:rPr>
              <a:t>izvēles brīvība; dažādības, tradīciju respektēšana..</a:t>
            </a:r>
            <a:endParaRPr lang="lv-LV" dirty="0">
              <a:solidFill>
                <a:srgbClr val="002060"/>
              </a:solidFill>
            </a:endParaRPr>
          </a:p>
        </p:txBody>
      </p:sp>
      <p:sp>
        <p:nvSpPr>
          <p:cNvPr id="6155" name="TextBox 14"/>
          <p:cNvSpPr txBox="1">
            <a:spLocks noChangeArrowheads="1"/>
          </p:cNvSpPr>
          <p:nvPr/>
        </p:nvSpPr>
        <p:spPr bwMode="auto">
          <a:xfrm>
            <a:off x="6215063" y="5072063"/>
            <a:ext cx="2714625" cy="1477962"/>
          </a:xfrm>
          <a:prstGeom prst="rect">
            <a:avLst/>
          </a:prstGeom>
          <a:noFill/>
          <a:ln w="9525">
            <a:noFill/>
            <a:miter lim="800000"/>
            <a:headEnd/>
            <a:tailEnd/>
          </a:ln>
        </p:spPr>
        <p:txBody>
          <a:bodyPr>
            <a:spAutoFit/>
          </a:bodyPr>
          <a:lstStyle/>
          <a:p>
            <a:r>
              <a:rPr lang="lv-LV" b="1" dirty="0">
                <a:solidFill>
                  <a:srgbClr val="002060"/>
                </a:solidFill>
              </a:rPr>
              <a:t>Ekoloģiskais jeb vides aspekts:</a:t>
            </a:r>
            <a:r>
              <a:rPr lang="lv-LV" dirty="0">
                <a:solidFill>
                  <a:srgbClr val="002060"/>
                </a:solidFill>
              </a:rPr>
              <a:t> ekoloģiskā drošība, </a:t>
            </a:r>
            <a:r>
              <a:rPr lang="lv-LV" dirty="0">
                <a:solidFill>
                  <a:srgbClr val="002060"/>
                </a:solidFill>
                <a:cs typeface="Times New Roman" pitchFamily="18" charset="0"/>
              </a:rPr>
              <a:t>cikliskums,</a:t>
            </a:r>
            <a:endParaRPr lang="lv-LV" dirty="0">
              <a:solidFill>
                <a:srgbClr val="002060"/>
              </a:solidFill>
            </a:endParaRPr>
          </a:p>
          <a:p>
            <a:r>
              <a:rPr lang="lv-LV" dirty="0" err="1">
                <a:solidFill>
                  <a:srgbClr val="002060"/>
                </a:solidFill>
                <a:cs typeface="Times New Roman" pitchFamily="18" charset="0"/>
              </a:rPr>
              <a:t>biodaudzveidība</a:t>
            </a:r>
            <a:r>
              <a:rPr lang="lv-LV" dirty="0">
                <a:solidFill>
                  <a:srgbClr val="002060"/>
                </a:solidFill>
                <a:cs typeface="Times New Roman" pitchFamily="18" charset="0"/>
              </a:rPr>
              <a:t>, saistība..</a:t>
            </a:r>
            <a:endParaRPr lang="lv-LV" dirty="0">
              <a:solidFill>
                <a:srgbClr val="002060"/>
              </a:solidFill>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3" cstate="print"/>
          <a:srcRect/>
          <a:stretch>
            <a:fillRect/>
          </a:stretch>
        </p:blipFill>
        <p:spPr bwMode="auto">
          <a:xfrm>
            <a:off x="3429000" y="2786063"/>
            <a:ext cx="2335213" cy="3448050"/>
          </a:xfrm>
          <a:prstGeom prst="rect">
            <a:avLst/>
          </a:prstGeom>
          <a:noFill/>
          <a:ln w="9525">
            <a:noFill/>
            <a:miter lim="800000"/>
            <a:headEnd/>
            <a:tailEnd/>
          </a:ln>
        </p:spPr>
      </p:pic>
      <p:sp>
        <p:nvSpPr>
          <p:cNvPr id="8195" name="Title 1"/>
          <p:cNvSpPr>
            <a:spLocks noGrp="1"/>
          </p:cNvSpPr>
          <p:nvPr>
            <p:ph type="title"/>
          </p:nvPr>
        </p:nvSpPr>
        <p:spPr>
          <a:xfrm>
            <a:off x="611560" y="620688"/>
            <a:ext cx="8153400" cy="990600"/>
          </a:xfrm>
        </p:spPr>
        <p:txBody>
          <a:bodyPr>
            <a:normAutofit fontScale="90000"/>
          </a:bodyPr>
          <a:lstStyle/>
          <a:p>
            <a:pPr algn="ctr" eaLnBrk="1" hangingPunct="1"/>
            <a:r>
              <a:rPr lang="lv-LV" b="1" dirty="0" smtClean="0">
                <a:latin typeface="Tahoma" pitchFamily="34" charset="0"/>
                <a:cs typeface="Tahoma" pitchFamily="34" charset="0"/>
              </a:rPr>
              <a:t>Ilgtspējīgas attīstības rādītāji </a:t>
            </a:r>
            <a:r>
              <a:rPr lang="lv-LV" sz="1600" b="1" dirty="0" smtClean="0"/>
              <a:t>(</a:t>
            </a:r>
            <a:r>
              <a:rPr lang="lv-LV" sz="1600" b="1" dirty="0" err="1" smtClean="0"/>
              <a:t>Grabovska</a:t>
            </a:r>
            <a:r>
              <a:rPr lang="lv-LV" sz="1600" b="1" dirty="0" smtClean="0"/>
              <a:t>, </a:t>
            </a:r>
            <a:r>
              <a:rPr lang="lv-LV" sz="1600" b="1" dirty="0" err="1" smtClean="0"/>
              <a:t>Vereba</a:t>
            </a:r>
            <a:r>
              <a:rPr lang="lv-LV" sz="1600" b="1" dirty="0" smtClean="0"/>
              <a:t>, 2010)</a:t>
            </a:r>
            <a:endParaRPr lang="en-US" sz="1600" b="1" dirty="0" smtClean="0">
              <a:latin typeface="Tahoma" pitchFamily="34" charset="0"/>
              <a:cs typeface="Tahoma" pitchFamily="34" charset="0"/>
            </a:endParaRPr>
          </a:p>
        </p:txBody>
      </p:sp>
      <p:sp>
        <p:nvSpPr>
          <p:cNvPr id="8" name="Cloud Callout 7"/>
          <p:cNvSpPr/>
          <p:nvPr/>
        </p:nvSpPr>
        <p:spPr>
          <a:xfrm>
            <a:off x="0" y="1500188"/>
            <a:ext cx="3429000" cy="2571750"/>
          </a:xfrm>
          <a:prstGeom prst="cloudCallout">
            <a:avLst>
              <a:gd name="adj1" fmla="val 60568"/>
              <a:gd name="adj2" fmla="val 155530"/>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8197" name="TextBox 8"/>
          <p:cNvSpPr txBox="1">
            <a:spLocks noChangeArrowheads="1"/>
          </p:cNvSpPr>
          <p:nvPr/>
        </p:nvSpPr>
        <p:spPr bwMode="auto">
          <a:xfrm>
            <a:off x="395288" y="2060575"/>
            <a:ext cx="2786062" cy="1016000"/>
          </a:xfrm>
          <a:prstGeom prst="rect">
            <a:avLst/>
          </a:prstGeom>
          <a:noFill/>
          <a:ln w="9525">
            <a:noFill/>
            <a:miter lim="800000"/>
            <a:headEnd/>
            <a:tailEnd/>
          </a:ln>
        </p:spPr>
        <p:txBody>
          <a:bodyPr>
            <a:spAutoFit/>
          </a:bodyPr>
          <a:lstStyle/>
          <a:p>
            <a:r>
              <a:rPr lang="lv-LV" b="1" dirty="0">
                <a:solidFill>
                  <a:srgbClr val="002060"/>
                </a:solidFill>
              </a:rPr>
              <a:t>Ekonomiskais aspekts:</a:t>
            </a:r>
          </a:p>
          <a:p>
            <a:r>
              <a:rPr lang="en-GB" sz="1400" dirty="0" err="1">
                <a:solidFill>
                  <a:srgbClr val="002060"/>
                </a:solidFill>
              </a:rPr>
              <a:t>Dzīves</a:t>
            </a:r>
            <a:r>
              <a:rPr lang="en-GB" sz="1400" dirty="0">
                <a:solidFill>
                  <a:srgbClr val="002060"/>
                </a:solidFill>
              </a:rPr>
              <a:t> </a:t>
            </a:r>
            <a:r>
              <a:rPr lang="en-GB" sz="1400" dirty="0" err="1">
                <a:solidFill>
                  <a:srgbClr val="002060"/>
                </a:solidFill>
              </a:rPr>
              <a:t>kvalitātes</a:t>
            </a:r>
            <a:r>
              <a:rPr lang="en-GB" sz="1400" dirty="0">
                <a:solidFill>
                  <a:srgbClr val="002060"/>
                </a:solidFill>
              </a:rPr>
              <a:t> </a:t>
            </a:r>
            <a:r>
              <a:rPr lang="en-GB" sz="1400" dirty="0" err="1">
                <a:solidFill>
                  <a:srgbClr val="002060"/>
                </a:solidFill>
              </a:rPr>
              <a:t>indekss</a:t>
            </a:r>
            <a:r>
              <a:rPr lang="en-GB" sz="1400" i="1" dirty="0">
                <a:solidFill>
                  <a:srgbClr val="002060"/>
                </a:solidFill>
              </a:rPr>
              <a:t> Life </a:t>
            </a:r>
            <a:r>
              <a:rPr lang="en-GB" sz="1400" i="1" dirty="0" err="1">
                <a:solidFill>
                  <a:srgbClr val="002060"/>
                </a:solidFill>
              </a:rPr>
              <a:t>QualityIndex</a:t>
            </a:r>
            <a:r>
              <a:rPr lang="en-GB" sz="1400" i="1" dirty="0">
                <a:solidFill>
                  <a:srgbClr val="002060"/>
                </a:solidFill>
              </a:rPr>
              <a:t> </a:t>
            </a:r>
            <a:endParaRPr lang="lv-LV" sz="1400" i="1" dirty="0">
              <a:solidFill>
                <a:srgbClr val="002060"/>
              </a:solidFill>
            </a:endParaRPr>
          </a:p>
          <a:p>
            <a:r>
              <a:rPr lang="en-GB" sz="1400" dirty="0" err="1">
                <a:solidFill>
                  <a:srgbClr val="002060"/>
                </a:solidFill>
              </a:rPr>
              <a:t>Iekšzemes</a:t>
            </a:r>
            <a:r>
              <a:rPr lang="en-GB" sz="1400" dirty="0">
                <a:solidFill>
                  <a:srgbClr val="002060"/>
                </a:solidFill>
              </a:rPr>
              <a:t> </a:t>
            </a:r>
            <a:r>
              <a:rPr lang="en-GB" sz="1400" dirty="0" err="1">
                <a:solidFill>
                  <a:srgbClr val="002060"/>
                </a:solidFill>
              </a:rPr>
              <a:t>kopprodukts</a:t>
            </a:r>
            <a:r>
              <a:rPr lang="en-GB" sz="1400" dirty="0">
                <a:solidFill>
                  <a:srgbClr val="002060"/>
                </a:solidFill>
              </a:rPr>
              <a:t> </a:t>
            </a:r>
            <a:r>
              <a:rPr lang="lv-LV" sz="1400" dirty="0">
                <a:solidFill>
                  <a:srgbClr val="002060"/>
                </a:solidFill>
              </a:rPr>
              <a:t> (IKP)</a:t>
            </a:r>
          </a:p>
        </p:txBody>
      </p:sp>
      <p:sp>
        <p:nvSpPr>
          <p:cNvPr id="10" name="Cloud Callout 9"/>
          <p:cNvSpPr/>
          <p:nvPr/>
        </p:nvSpPr>
        <p:spPr>
          <a:xfrm>
            <a:off x="5000625" y="1214438"/>
            <a:ext cx="3786188" cy="2643187"/>
          </a:xfrm>
          <a:prstGeom prst="cloudCallout">
            <a:avLst>
              <a:gd name="adj1" fmla="val -61519"/>
              <a:gd name="adj2" fmla="val 69619"/>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8199" name="Rectangle 10"/>
          <p:cNvSpPr>
            <a:spLocks noChangeArrowheads="1"/>
          </p:cNvSpPr>
          <p:nvPr/>
        </p:nvSpPr>
        <p:spPr bwMode="auto">
          <a:xfrm>
            <a:off x="5580063" y="1484313"/>
            <a:ext cx="3563937" cy="1878012"/>
          </a:xfrm>
          <a:prstGeom prst="rect">
            <a:avLst/>
          </a:prstGeom>
          <a:noFill/>
          <a:ln w="9525">
            <a:noFill/>
            <a:miter lim="800000"/>
            <a:headEnd/>
            <a:tailEnd/>
          </a:ln>
        </p:spPr>
        <p:txBody>
          <a:bodyPr>
            <a:spAutoFit/>
          </a:bodyPr>
          <a:lstStyle/>
          <a:p>
            <a:r>
              <a:rPr lang="lv-LV" b="1" dirty="0">
                <a:solidFill>
                  <a:srgbClr val="002060"/>
                </a:solidFill>
                <a:latin typeface="Tahoma" pitchFamily="34" charset="0"/>
                <a:cs typeface="Tahoma" pitchFamily="34" charset="0"/>
              </a:rPr>
              <a:t>Sociālais aspekts:</a:t>
            </a:r>
          </a:p>
          <a:p>
            <a:pPr>
              <a:buFont typeface="Arial" charset="0"/>
              <a:buChar char="•"/>
            </a:pPr>
            <a:r>
              <a:rPr lang="lv-LV" sz="1400" dirty="0">
                <a:solidFill>
                  <a:srgbClr val="002060"/>
                </a:solidFill>
              </a:rPr>
              <a:t>Tautas attīstības indekss (</a:t>
            </a:r>
            <a:r>
              <a:rPr lang="lv-LV" sz="1400" i="1" dirty="0" err="1">
                <a:solidFill>
                  <a:srgbClr val="002060"/>
                </a:solidFill>
              </a:rPr>
              <a:t>Human</a:t>
            </a:r>
            <a:r>
              <a:rPr lang="lv-LV" sz="1400" i="1" dirty="0">
                <a:solidFill>
                  <a:srgbClr val="002060"/>
                </a:solidFill>
              </a:rPr>
              <a:t> </a:t>
            </a:r>
            <a:r>
              <a:rPr lang="lv-LV" sz="1400" i="1" dirty="0" err="1">
                <a:solidFill>
                  <a:srgbClr val="002060"/>
                </a:solidFill>
              </a:rPr>
              <a:t>Development</a:t>
            </a:r>
            <a:r>
              <a:rPr lang="lv-LV" sz="1400" i="1" dirty="0">
                <a:solidFill>
                  <a:srgbClr val="002060"/>
                </a:solidFill>
              </a:rPr>
              <a:t> </a:t>
            </a:r>
            <a:r>
              <a:rPr lang="lv-LV" sz="1400" i="1" dirty="0" err="1">
                <a:solidFill>
                  <a:srgbClr val="002060"/>
                </a:solidFill>
              </a:rPr>
              <a:t>Index</a:t>
            </a:r>
            <a:r>
              <a:rPr lang="lv-LV" sz="1400" i="1" dirty="0">
                <a:solidFill>
                  <a:srgbClr val="002060"/>
                </a:solidFill>
              </a:rPr>
              <a:t>) - cilvēces labklājības rādītājs</a:t>
            </a:r>
            <a:endParaRPr lang="lv-LV" sz="1400" dirty="0">
              <a:solidFill>
                <a:srgbClr val="002060"/>
              </a:solidFill>
            </a:endParaRPr>
          </a:p>
          <a:p>
            <a:pPr>
              <a:buFont typeface="Arial" charset="0"/>
              <a:buChar char="•"/>
            </a:pPr>
            <a:r>
              <a:rPr lang="en-GB" sz="1400" dirty="0" err="1">
                <a:solidFill>
                  <a:srgbClr val="002060"/>
                </a:solidFill>
              </a:rPr>
              <a:t>Dzimumorientētās</a:t>
            </a:r>
            <a:r>
              <a:rPr lang="en-GB" sz="1400" dirty="0">
                <a:solidFill>
                  <a:srgbClr val="002060"/>
                </a:solidFill>
              </a:rPr>
              <a:t> </a:t>
            </a:r>
            <a:r>
              <a:rPr lang="en-GB" sz="1400" dirty="0" err="1">
                <a:solidFill>
                  <a:srgbClr val="002060"/>
                </a:solidFill>
              </a:rPr>
              <a:t>attīstības</a:t>
            </a:r>
            <a:r>
              <a:rPr lang="en-GB" sz="1400" dirty="0">
                <a:solidFill>
                  <a:srgbClr val="002060"/>
                </a:solidFill>
              </a:rPr>
              <a:t> </a:t>
            </a:r>
            <a:r>
              <a:rPr lang="en-GB" sz="1400" dirty="0" err="1">
                <a:solidFill>
                  <a:srgbClr val="002060"/>
                </a:solidFill>
              </a:rPr>
              <a:t>indekss</a:t>
            </a:r>
            <a:r>
              <a:rPr lang="en-GB" sz="1400" dirty="0">
                <a:solidFill>
                  <a:srgbClr val="002060"/>
                </a:solidFill>
              </a:rPr>
              <a:t> </a:t>
            </a:r>
            <a:r>
              <a:rPr lang="lv-LV" sz="1400" dirty="0">
                <a:solidFill>
                  <a:srgbClr val="002060"/>
                </a:solidFill>
              </a:rPr>
              <a:t>(</a:t>
            </a:r>
            <a:r>
              <a:rPr lang="en-GB" sz="1400" i="1" dirty="0">
                <a:solidFill>
                  <a:srgbClr val="002060"/>
                </a:solidFill>
              </a:rPr>
              <a:t>Gender-related Development Index</a:t>
            </a:r>
            <a:r>
              <a:rPr lang="lv-LV" sz="1400" i="1" dirty="0">
                <a:solidFill>
                  <a:srgbClr val="002060"/>
                </a:solidFill>
              </a:rPr>
              <a:t>)</a:t>
            </a:r>
            <a:r>
              <a:rPr lang="en-GB" sz="1400" i="1" dirty="0">
                <a:solidFill>
                  <a:srgbClr val="002060"/>
                </a:solidFill>
              </a:rPr>
              <a:t> </a:t>
            </a:r>
            <a:endParaRPr lang="lv-LV" sz="1400" i="1" dirty="0">
              <a:solidFill>
                <a:srgbClr val="002060"/>
              </a:solidFill>
            </a:endParaRPr>
          </a:p>
          <a:p>
            <a:pPr>
              <a:buFont typeface="Arial" charset="0"/>
              <a:buChar char="•"/>
            </a:pPr>
            <a:r>
              <a:rPr lang="en-GB" sz="1400" dirty="0" err="1">
                <a:solidFill>
                  <a:srgbClr val="002060"/>
                </a:solidFill>
              </a:rPr>
              <a:t>Dzimumlīdztiesības</a:t>
            </a:r>
            <a:r>
              <a:rPr lang="en-GB" sz="1400" dirty="0">
                <a:solidFill>
                  <a:srgbClr val="002060"/>
                </a:solidFill>
              </a:rPr>
              <a:t> </a:t>
            </a:r>
            <a:r>
              <a:rPr lang="en-GB" sz="1400" dirty="0" err="1">
                <a:solidFill>
                  <a:srgbClr val="002060"/>
                </a:solidFill>
              </a:rPr>
              <a:t>rādītājs</a:t>
            </a:r>
            <a:r>
              <a:rPr lang="en-GB" sz="1400" i="1" dirty="0">
                <a:solidFill>
                  <a:srgbClr val="002060"/>
                </a:solidFill>
              </a:rPr>
              <a:t> </a:t>
            </a:r>
            <a:r>
              <a:rPr lang="lv-LV" sz="1400" i="1" dirty="0">
                <a:solidFill>
                  <a:srgbClr val="002060"/>
                </a:solidFill>
              </a:rPr>
              <a:t>(</a:t>
            </a:r>
            <a:r>
              <a:rPr lang="en-GB" sz="1400" i="1" dirty="0">
                <a:solidFill>
                  <a:srgbClr val="002060"/>
                </a:solidFill>
              </a:rPr>
              <a:t>Gender Empowerment Measure</a:t>
            </a:r>
            <a:r>
              <a:rPr lang="lv-LV" sz="1400" i="1" dirty="0">
                <a:solidFill>
                  <a:srgbClr val="002060"/>
                </a:solidFill>
              </a:rPr>
              <a:t>)</a:t>
            </a:r>
            <a:r>
              <a:rPr lang="en-GB" sz="1400" i="1" dirty="0">
                <a:solidFill>
                  <a:srgbClr val="002060"/>
                </a:solidFill>
              </a:rPr>
              <a:t> </a:t>
            </a:r>
            <a:endParaRPr lang="lv-LV" sz="1400" dirty="0">
              <a:solidFill>
                <a:srgbClr val="002060"/>
              </a:solidFill>
              <a:latin typeface="Tahoma" pitchFamily="34" charset="0"/>
              <a:cs typeface="Tahoma" pitchFamily="34" charset="0"/>
            </a:endParaRPr>
          </a:p>
        </p:txBody>
      </p:sp>
      <p:sp>
        <p:nvSpPr>
          <p:cNvPr id="12" name="Cloud Callout 11"/>
          <p:cNvSpPr/>
          <p:nvPr/>
        </p:nvSpPr>
        <p:spPr>
          <a:xfrm>
            <a:off x="5643563" y="4508500"/>
            <a:ext cx="3286125" cy="2349500"/>
          </a:xfrm>
          <a:prstGeom prst="cloudCallout">
            <a:avLst>
              <a:gd name="adj1" fmla="val -51566"/>
              <a:gd name="adj2" fmla="val -25504"/>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13" name="Cloud Callout 12"/>
          <p:cNvSpPr/>
          <p:nvPr/>
        </p:nvSpPr>
        <p:spPr>
          <a:xfrm>
            <a:off x="428625" y="4714875"/>
            <a:ext cx="3286125" cy="1643063"/>
          </a:xfrm>
          <a:prstGeom prst="cloudCallout">
            <a:avLst>
              <a:gd name="adj1" fmla="val 76766"/>
              <a:gd name="adj2" fmla="val 34259"/>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8202" name="TextBox 13"/>
          <p:cNvSpPr txBox="1">
            <a:spLocks noChangeArrowheads="1"/>
          </p:cNvSpPr>
          <p:nvPr/>
        </p:nvSpPr>
        <p:spPr bwMode="auto">
          <a:xfrm>
            <a:off x="714375" y="4929188"/>
            <a:ext cx="2500313" cy="800100"/>
          </a:xfrm>
          <a:prstGeom prst="rect">
            <a:avLst/>
          </a:prstGeom>
          <a:noFill/>
          <a:ln w="9525">
            <a:noFill/>
            <a:miter lim="800000"/>
            <a:headEnd/>
            <a:tailEnd/>
          </a:ln>
        </p:spPr>
        <p:txBody>
          <a:bodyPr>
            <a:spAutoFit/>
          </a:bodyPr>
          <a:lstStyle/>
          <a:p>
            <a:pPr algn="ctr"/>
            <a:r>
              <a:rPr lang="lv-LV" b="1" dirty="0">
                <a:solidFill>
                  <a:srgbClr val="002060"/>
                </a:solidFill>
                <a:latin typeface="Tahoma" pitchFamily="34" charset="0"/>
                <a:cs typeface="Tahoma" pitchFamily="34" charset="0"/>
              </a:rPr>
              <a:t>Kultūras aspekts:</a:t>
            </a:r>
          </a:p>
          <a:p>
            <a:pPr algn="ctr"/>
            <a:r>
              <a:rPr lang="en-GB" sz="1400" dirty="0" err="1">
                <a:solidFill>
                  <a:srgbClr val="002060"/>
                </a:solidFill>
              </a:rPr>
              <a:t>Nacionālā</a:t>
            </a:r>
            <a:r>
              <a:rPr lang="en-GB" sz="1400" dirty="0">
                <a:solidFill>
                  <a:srgbClr val="002060"/>
                </a:solidFill>
              </a:rPr>
              <a:t> </a:t>
            </a:r>
            <a:r>
              <a:rPr lang="en-GB" sz="1400" dirty="0" err="1">
                <a:solidFill>
                  <a:srgbClr val="002060"/>
                </a:solidFill>
              </a:rPr>
              <a:t>laime</a:t>
            </a:r>
            <a:r>
              <a:rPr lang="en-GB" sz="1400" dirty="0">
                <a:solidFill>
                  <a:srgbClr val="002060"/>
                </a:solidFill>
              </a:rPr>
              <a:t> </a:t>
            </a:r>
            <a:r>
              <a:rPr lang="lv-LV" sz="1400" dirty="0">
                <a:solidFill>
                  <a:srgbClr val="002060"/>
                </a:solidFill>
              </a:rPr>
              <a:t>(</a:t>
            </a:r>
            <a:r>
              <a:rPr lang="en-GB" sz="1400" i="1" dirty="0">
                <a:solidFill>
                  <a:srgbClr val="002060"/>
                </a:solidFill>
              </a:rPr>
              <a:t>Gross National Happiness</a:t>
            </a:r>
            <a:r>
              <a:rPr lang="lv-LV" sz="1400" i="1" dirty="0">
                <a:solidFill>
                  <a:srgbClr val="002060"/>
                </a:solidFill>
              </a:rPr>
              <a:t>)</a:t>
            </a:r>
            <a:endParaRPr lang="lv-LV" sz="1400" b="1" dirty="0">
              <a:solidFill>
                <a:srgbClr val="002060"/>
              </a:solidFill>
              <a:latin typeface="Tahoma" pitchFamily="34" charset="0"/>
              <a:cs typeface="Tahoma" pitchFamily="34" charset="0"/>
            </a:endParaRPr>
          </a:p>
        </p:txBody>
      </p:sp>
      <p:sp>
        <p:nvSpPr>
          <p:cNvPr id="8203" name="TextBox 14"/>
          <p:cNvSpPr txBox="1">
            <a:spLocks noChangeArrowheads="1"/>
          </p:cNvSpPr>
          <p:nvPr/>
        </p:nvSpPr>
        <p:spPr bwMode="auto">
          <a:xfrm>
            <a:off x="5868144" y="4509120"/>
            <a:ext cx="3643312" cy="2092325"/>
          </a:xfrm>
          <a:prstGeom prst="rect">
            <a:avLst/>
          </a:prstGeom>
          <a:noFill/>
          <a:ln w="9525">
            <a:noFill/>
            <a:miter lim="800000"/>
            <a:headEnd/>
            <a:tailEnd/>
          </a:ln>
        </p:spPr>
        <p:txBody>
          <a:bodyPr>
            <a:spAutoFit/>
          </a:bodyPr>
          <a:lstStyle/>
          <a:p>
            <a:r>
              <a:rPr lang="lv-LV" b="1" dirty="0">
                <a:solidFill>
                  <a:srgbClr val="002060"/>
                </a:solidFill>
              </a:rPr>
              <a:t>Ekoloģiskais aspekts:</a:t>
            </a:r>
          </a:p>
          <a:p>
            <a:pPr>
              <a:buFont typeface="Arial" charset="0"/>
              <a:buChar char="•"/>
            </a:pPr>
            <a:r>
              <a:rPr lang="lv-LV" sz="1400" dirty="0">
                <a:solidFill>
                  <a:srgbClr val="002060"/>
                </a:solidFill>
              </a:rPr>
              <a:t> </a:t>
            </a:r>
            <a:r>
              <a:rPr lang="en-GB" sz="1400" dirty="0" err="1">
                <a:solidFill>
                  <a:srgbClr val="002060"/>
                </a:solidFill>
              </a:rPr>
              <a:t>Dzīvās</a:t>
            </a:r>
            <a:r>
              <a:rPr lang="en-GB" sz="1400" dirty="0">
                <a:solidFill>
                  <a:srgbClr val="002060"/>
                </a:solidFill>
              </a:rPr>
              <a:t> </a:t>
            </a:r>
            <a:r>
              <a:rPr lang="en-GB" sz="1400" dirty="0" err="1">
                <a:solidFill>
                  <a:srgbClr val="002060"/>
                </a:solidFill>
              </a:rPr>
              <a:t>planētas</a:t>
            </a:r>
            <a:r>
              <a:rPr lang="en-GB" sz="1400" dirty="0">
                <a:solidFill>
                  <a:srgbClr val="002060"/>
                </a:solidFill>
              </a:rPr>
              <a:t> </a:t>
            </a:r>
            <a:r>
              <a:rPr lang="en-GB" sz="1400" dirty="0" err="1">
                <a:solidFill>
                  <a:srgbClr val="002060"/>
                </a:solidFill>
              </a:rPr>
              <a:t>indekss</a:t>
            </a:r>
            <a:r>
              <a:rPr lang="en-GB" sz="1400" dirty="0">
                <a:solidFill>
                  <a:srgbClr val="002060"/>
                </a:solidFill>
              </a:rPr>
              <a:t> (</a:t>
            </a:r>
            <a:r>
              <a:rPr lang="en-GB" sz="1400" i="1" dirty="0">
                <a:solidFill>
                  <a:srgbClr val="002060"/>
                </a:solidFill>
              </a:rPr>
              <a:t>Living Planet Index) </a:t>
            </a:r>
            <a:endParaRPr lang="lv-LV" sz="1400" i="1" dirty="0">
              <a:solidFill>
                <a:srgbClr val="002060"/>
              </a:solidFill>
            </a:endParaRPr>
          </a:p>
          <a:p>
            <a:pPr>
              <a:buFont typeface="Arial" charset="0"/>
              <a:buChar char="•"/>
            </a:pPr>
            <a:r>
              <a:rPr lang="en-GB" sz="1400" dirty="0" err="1">
                <a:solidFill>
                  <a:srgbClr val="002060"/>
                </a:solidFill>
              </a:rPr>
              <a:t>Ekoloģiskā</a:t>
            </a:r>
            <a:r>
              <a:rPr lang="en-GB" sz="1400" dirty="0">
                <a:solidFill>
                  <a:srgbClr val="002060"/>
                </a:solidFill>
              </a:rPr>
              <a:t> </a:t>
            </a:r>
            <a:r>
              <a:rPr lang="en-GB" sz="1400" dirty="0" err="1">
                <a:solidFill>
                  <a:srgbClr val="002060"/>
                </a:solidFill>
              </a:rPr>
              <a:t>ietilpība</a:t>
            </a:r>
            <a:r>
              <a:rPr lang="en-GB" sz="1400" dirty="0">
                <a:solidFill>
                  <a:srgbClr val="002060"/>
                </a:solidFill>
              </a:rPr>
              <a:t> </a:t>
            </a:r>
            <a:r>
              <a:rPr lang="lv-LV" sz="1400" dirty="0">
                <a:solidFill>
                  <a:srgbClr val="002060"/>
                </a:solidFill>
              </a:rPr>
              <a:t>(</a:t>
            </a:r>
            <a:r>
              <a:rPr lang="en-GB" sz="1400" i="1" dirty="0">
                <a:solidFill>
                  <a:srgbClr val="002060"/>
                </a:solidFill>
              </a:rPr>
              <a:t>Ecological Capacity</a:t>
            </a:r>
            <a:r>
              <a:rPr lang="lv-LV" sz="1400" i="1" dirty="0">
                <a:solidFill>
                  <a:srgbClr val="002060"/>
                </a:solidFill>
              </a:rPr>
              <a:t>)</a:t>
            </a:r>
          </a:p>
          <a:p>
            <a:pPr>
              <a:buFont typeface="Arial" charset="0"/>
              <a:buChar char="•"/>
            </a:pPr>
            <a:r>
              <a:rPr lang="lv-LV" sz="1400" i="1" dirty="0">
                <a:solidFill>
                  <a:srgbClr val="002060"/>
                </a:solidFill>
              </a:rPr>
              <a:t> </a:t>
            </a:r>
            <a:r>
              <a:rPr lang="en-GB" sz="1400" dirty="0" err="1">
                <a:solidFill>
                  <a:srgbClr val="002060"/>
                </a:solidFill>
              </a:rPr>
              <a:t>Ekoloģiskās</a:t>
            </a:r>
            <a:r>
              <a:rPr lang="en-GB" sz="1400" dirty="0">
                <a:solidFill>
                  <a:srgbClr val="002060"/>
                </a:solidFill>
              </a:rPr>
              <a:t> </a:t>
            </a:r>
            <a:r>
              <a:rPr lang="en-GB" sz="1400" dirty="0" err="1">
                <a:solidFill>
                  <a:srgbClr val="002060"/>
                </a:solidFill>
              </a:rPr>
              <a:t>pēdas</a:t>
            </a:r>
            <a:r>
              <a:rPr lang="en-GB" sz="1400" dirty="0">
                <a:solidFill>
                  <a:srgbClr val="002060"/>
                </a:solidFill>
              </a:rPr>
              <a:t> </a:t>
            </a:r>
            <a:r>
              <a:rPr lang="en-GB" sz="1400" dirty="0" err="1">
                <a:solidFill>
                  <a:srgbClr val="002060"/>
                </a:solidFill>
              </a:rPr>
              <a:t>nospiedums</a:t>
            </a:r>
            <a:r>
              <a:rPr lang="en-GB" sz="1400" dirty="0">
                <a:solidFill>
                  <a:srgbClr val="002060"/>
                </a:solidFill>
              </a:rPr>
              <a:t> (</a:t>
            </a:r>
            <a:r>
              <a:rPr lang="en-GB" sz="1400" i="1" dirty="0">
                <a:solidFill>
                  <a:srgbClr val="002060"/>
                </a:solidFill>
              </a:rPr>
              <a:t>Ecological Footprint</a:t>
            </a:r>
            <a:r>
              <a:rPr lang="en-GB" sz="1400" dirty="0">
                <a:solidFill>
                  <a:srgbClr val="002060"/>
                </a:solidFill>
              </a:rPr>
              <a:t>) </a:t>
            </a:r>
            <a:endParaRPr lang="lv-LV" sz="1400" dirty="0">
              <a:solidFill>
                <a:srgbClr val="002060"/>
              </a:solidFill>
            </a:endParaRPr>
          </a:p>
          <a:p>
            <a:r>
              <a:rPr lang="lv-LV" sz="1400" dirty="0">
                <a:solidFill>
                  <a:srgbClr val="002060"/>
                </a:solidFill>
              </a:rPr>
              <a:t>* Ekoloģiskais debets </a:t>
            </a:r>
            <a:r>
              <a:rPr lang="lv-LV" sz="1400" i="1" dirty="0" err="1">
                <a:solidFill>
                  <a:srgbClr val="002060"/>
                </a:solidFill>
              </a:rPr>
              <a:t>Ecological</a:t>
            </a:r>
            <a:r>
              <a:rPr lang="lv-LV" sz="1400" i="1" dirty="0">
                <a:solidFill>
                  <a:srgbClr val="002060"/>
                </a:solidFill>
              </a:rPr>
              <a:t> </a:t>
            </a:r>
            <a:r>
              <a:rPr lang="lv-LV" sz="1400" i="1" dirty="0" err="1">
                <a:solidFill>
                  <a:srgbClr val="002060"/>
                </a:solidFill>
              </a:rPr>
              <a:t>Debit</a:t>
            </a:r>
            <a:endParaRPr lang="lv-LV" sz="1400" dirty="0">
              <a:solidFill>
                <a:srgbClr val="002060"/>
              </a:solidFill>
            </a:endParaRPr>
          </a:p>
          <a:p>
            <a:r>
              <a:rPr lang="lv-LV" sz="1400" dirty="0">
                <a:solidFill>
                  <a:srgbClr val="002060"/>
                </a:solidFill>
              </a:rPr>
              <a:t>* </a:t>
            </a:r>
            <a:r>
              <a:rPr lang="en-GB" sz="1400" dirty="0" err="1">
                <a:solidFill>
                  <a:srgbClr val="002060"/>
                </a:solidFill>
              </a:rPr>
              <a:t>Oglekļa</a:t>
            </a:r>
            <a:r>
              <a:rPr lang="en-GB" sz="1400" dirty="0">
                <a:solidFill>
                  <a:srgbClr val="002060"/>
                </a:solidFill>
              </a:rPr>
              <a:t> </a:t>
            </a:r>
            <a:r>
              <a:rPr lang="en-GB" sz="1400" dirty="0" err="1">
                <a:solidFill>
                  <a:srgbClr val="002060"/>
                </a:solidFill>
              </a:rPr>
              <a:t>pēdas</a:t>
            </a:r>
            <a:r>
              <a:rPr lang="en-GB" sz="1400" dirty="0">
                <a:solidFill>
                  <a:srgbClr val="002060"/>
                </a:solidFill>
              </a:rPr>
              <a:t> </a:t>
            </a:r>
            <a:r>
              <a:rPr lang="en-GB" sz="1400" dirty="0" err="1">
                <a:solidFill>
                  <a:srgbClr val="002060"/>
                </a:solidFill>
              </a:rPr>
              <a:t>nospiedums</a:t>
            </a:r>
            <a:r>
              <a:rPr lang="en-GB" sz="1400" dirty="0">
                <a:solidFill>
                  <a:srgbClr val="002060"/>
                </a:solidFill>
              </a:rPr>
              <a:t> </a:t>
            </a:r>
            <a:r>
              <a:rPr lang="en-GB" sz="1400" i="1" dirty="0">
                <a:solidFill>
                  <a:srgbClr val="002060"/>
                </a:solidFill>
              </a:rPr>
              <a:t>Carbon Footprint</a:t>
            </a:r>
            <a:r>
              <a:rPr lang="en-GB" sz="1400" dirty="0">
                <a:solidFill>
                  <a:srgbClr val="002060"/>
                </a:solidFill>
              </a:rPr>
              <a:t> </a:t>
            </a:r>
            <a:endParaRPr lang="lv-LV" sz="1400" dirty="0">
              <a:solidFill>
                <a:srgbClr val="002060"/>
              </a:solidFill>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836712"/>
            <a:ext cx="8208963" cy="1425575"/>
          </a:xfrm>
        </p:spPr>
        <p:txBody>
          <a:bodyPr/>
          <a:lstStyle/>
          <a:p>
            <a:r>
              <a:rPr lang="lv-LV" dirty="0" smtClean="0">
                <a:latin typeface="Comic Sans MS" pitchFamily="66" charset="0"/>
              </a:rPr>
              <a:t>Kurā krēslā labāk sēdēt? </a:t>
            </a:r>
            <a:endParaRPr lang="lv-LV" dirty="0">
              <a:latin typeface="Comic Sans MS" pitchFamily="66" charset="0"/>
            </a:endParaRPr>
          </a:p>
        </p:txBody>
      </p:sp>
      <p:pic>
        <p:nvPicPr>
          <p:cNvPr id="5" name="Picture 4" descr="Chair_1.jpg"/>
          <p:cNvPicPr>
            <a:picLocks noChangeAspect="1"/>
          </p:cNvPicPr>
          <p:nvPr/>
        </p:nvPicPr>
        <p:blipFill>
          <a:blip r:embed="rId3" cstate="email">
            <a:clrChange>
              <a:clrFrom>
                <a:srgbClr val="FFFFFF"/>
              </a:clrFrom>
              <a:clrTo>
                <a:srgbClr val="FFFFFF">
                  <a:alpha val="0"/>
                </a:srgbClr>
              </a:clrTo>
            </a:clrChange>
          </a:blip>
          <a:stretch>
            <a:fillRect/>
          </a:stretch>
        </p:blipFill>
        <p:spPr>
          <a:xfrm>
            <a:off x="1403648" y="2492896"/>
            <a:ext cx="2019300" cy="2857500"/>
          </a:xfrm>
          <a:prstGeom prst="rect">
            <a:avLst/>
          </a:prstGeom>
        </p:spPr>
      </p:pic>
      <p:pic>
        <p:nvPicPr>
          <p:cNvPr id="6" name="Picture 5" descr="kresls_2.jpg"/>
          <p:cNvPicPr>
            <a:picLocks noChangeAspect="1"/>
          </p:cNvPicPr>
          <p:nvPr/>
        </p:nvPicPr>
        <p:blipFill>
          <a:blip r:embed="rId4" cstate="email">
            <a:clrChange>
              <a:clrFrom>
                <a:srgbClr val="FFFFFF"/>
              </a:clrFrom>
              <a:clrTo>
                <a:srgbClr val="FFFFFF">
                  <a:alpha val="0"/>
                </a:srgbClr>
              </a:clrTo>
            </a:clrChange>
          </a:blip>
          <a:stretch>
            <a:fillRect/>
          </a:stretch>
        </p:blipFill>
        <p:spPr>
          <a:xfrm>
            <a:off x="5220072" y="2636912"/>
            <a:ext cx="1853192" cy="2867279"/>
          </a:xfrm>
          <a:prstGeom prst="rect">
            <a:avLst/>
          </a:prstGeom>
        </p:spPr>
      </p:pic>
      <p:pic>
        <p:nvPicPr>
          <p:cNvPr id="7" name="Picture 6" descr="blukis copy2.gif"/>
          <p:cNvPicPr>
            <a:picLocks noChangeAspect="1"/>
          </p:cNvPicPr>
          <p:nvPr/>
        </p:nvPicPr>
        <p:blipFill>
          <a:blip r:embed="rId5" cstate="email"/>
          <a:stretch>
            <a:fillRect/>
          </a:stretch>
        </p:blipFill>
        <p:spPr>
          <a:xfrm rot="1091923">
            <a:off x="5593626" y="3960630"/>
            <a:ext cx="422852" cy="1537643"/>
          </a:xfrm>
          <a:prstGeom prst="rect">
            <a:avLst/>
          </a:prstGeom>
        </p:spPr>
      </p:pic>
      <p:sp>
        <p:nvSpPr>
          <p:cNvPr id="8" name="TextBox 7"/>
          <p:cNvSpPr txBox="1"/>
          <p:nvPr/>
        </p:nvSpPr>
        <p:spPr>
          <a:xfrm>
            <a:off x="2214546" y="5072075"/>
            <a:ext cx="928694" cy="369332"/>
          </a:xfrm>
          <a:prstGeom prst="rect">
            <a:avLst/>
          </a:prstGeom>
          <a:noFill/>
        </p:spPr>
        <p:txBody>
          <a:bodyPr wrap="square" rtlCol="0">
            <a:spAutoFit/>
          </a:bodyPr>
          <a:lstStyle/>
          <a:p>
            <a:r>
              <a:rPr lang="lv-LV" dirty="0" smtClean="0"/>
              <a:t>1</a:t>
            </a:r>
            <a:endParaRPr lang="lv-LV" dirty="0"/>
          </a:p>
        </p:txBody>
      </p:sp>
      <p:sp>
        <p:nvSpPr>
          <p:cNvPr id="9" name="TextBox 8"/>
          <p:cNvSpPr txBox="1"/>
          <p:nvPr/>
        </p:nvSpPr>
        <p:spPr>
          <a:xfrm>
            <a:off x="5857884" y="5072075"/>
            <a:ext cx="1000132" cy="369332"/>
          </a:xfrm>
          <a:prstGeom prst="rect">
            <a:avLst/>
          </a:prstGeom>
          <a:noFill/>
        </p:spPr>
        <p:txBody>
          <a:bodyPr wrap="square" rtlCol="0">
            <a:spAutoFit/>
          </a:bodyPr>
          <a:lstStyle/>
          <a:p>
            <a:r>
              <a:rPr lang="lv-LV" dirty="0" smtClean="0"/>
              <a:t>2</a:t>
            </a:r>
            <a:endParaRPr lang="lv-LV"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395536" y="692696"/>
            <a:ext cx="8208963" cy="1425575"/>
          </a:xfrm>
        </p:spPr>
        <p:txBody>
          <a:bodyPr/>
          <a:lstStyle/>
          <a:p>
            <a:r>
              <a:rPr lang="lv-LV" dirty="0" smtClean="0"/>
              <a:t>Izmaiņas domāšanā</a:t>
            </a:r>
            <a:endParaRPr lang="lv-LV" dirty="0"/>
          </a:p>
        </p:txBody>
      </p:sp>
      <p:sp>
        <p:nvSpPr>
          <p:cNvPr id="4" name="Satura vietturis 3"/>
          <p:cNvSpPr>
            <a:spLocks noGrp="1"/>
          </p:cNvSpPr>
          <p:nvPr>
            <p:ph idx="1"/>
          </p:nvPr>
        </p:nvSpPr>
        <p:spPr>
          <a:xfrm>
            <a:off x="457200" y="1988840"/>
            <a:ext cx="8208963" cy="4116685"/>
          </a:xfrm>
        </p:spPr>
        <p:txBody>
          <a:bodyPr/>
          <a:lstStyle/>
          <a:p>
            <a:pPr algn="r"/>
            <a:r>
              <a:rPr lang="lv-LV" dirty="0" smtClean="0"/>
              <a:t>Bieži vien pārmaiņas mūsu izpratnē ir “tas pats, tikai drusku labāks”</a:t>
            </a:r>
            <a:br>
              <a:rPr lang="lv-LV" dirty="0" smtClean="0"/>
            </a:br>
            <a:endParaRPr lang="lv-LV" dirty="0" smtClean="0"/>
          </a:p>
          <a:p>
            <a:pPr algn="r"/>
            <a:r>
              <a:rPr lang="lv-LV" dirty="0" smtClean="0"/>
              <a:t>“Jūs nekad neizmainīsiet lietas, cīnoties pret esošo šī brīža modeli. Lai kaut ko mainītu, radiet absolūti kaut ko jaunu, kas padara veco pilnīgu.”</a:t>
            </a:r>
            <a:br>
              <a:rPr lang="lv-LV" dirty="0" smtClean="0"/>
            </a:br>
            <a:r>
              <a:rPr lang="lv-LV" sz="2000" i="1" dirty="0" smtClean="0"/>
              <a:t>Amerikāņu izgudrotājs </a:t>
            </a:r>
            <a:r>
              <a:rPr lang="lv-LV" sz="2000" i="1" dirty="0" err="1" smtClean="0"/>
              <a:t>Buckminsters</a:t>
            </a:r>
            <a:r>
              <a:rPr lang="lv-LV" sz="2000" i="1" dirty="0" smtClean="0"/>
              <a:t> </a:t>
            </a:r>
            <a:r>
              <a:rPr lang="lv-LV" sz="2000" i="1" dirty="0" err="1" smtClean="0"/>
              <a:t>Fullers</a:t>
            </a:r>
            <a:endParaRPr lang="lv-LV" i="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23528" y="980728"/>
            <a:ext cx="8208963" cy="1425575"/>
          </a:xfrm>
        </p:spPr>
        <p:txBody>
          <a:bodyPr/>
          <a:lstStyle/>
          <a:p>
            <a:pPr eaLnBrk="1" hangingPunct="1"/>
            <a:r>
              <a:rPr lang="lv-LV" b="1" dirty="0" smtClean="0">
                <a:solidFill>
                  <a:schemeClr val="folHlink"/>
                </a:solidFill>
                <a:latin typeface="+mn-lt"/>
              </a:rPr>
              <a:t>Iespējas izglītībā</a:t>
            </a:r>
            <a:r>
              <a:rPr lang="en-US" b="1" dirty="0" smtClean="0">
                <a:solidFill>
                  <a:schemeClr val="folHlink"/>
                </a:solidFill>
                <a:latin typeface="+mn-lt"/>
              </a:rPr>
              <a:t>?</a:t>
            </a:r>
            <a:endParaRPr lang="en-US" b="1" dirty="0" smtClean="0">
              <a:latin typeface="+mn-lt"/>
            </a:endParaRPr>
          </a:p>
        </p:txBody>
      </p:sp>
      <p:sp>
        <p:nvSpPr>
          <p:cNvPr id="20483" name="Rectangle 3"/>
          <p:cNvSpPr>
            <a:spLocks noGrp="1" noChangeArrowheads="1"/>
          </p:cNvSpPr>
          <p:nvPr>
            <p:ph type="body" idx="1"/>
          </p:nvPr>
        </p:nvSpPr>
        <p:spPr>
          <a:xfrm>
            <a:off x="457200" y="2564904"/>
            <a:ext cx="8208963" cy="3540621"/>
          </a:xfrm>
        </p:spPr>
        <p:txBody>
          <a:bodyPr>
            <a:normAutofit/>
          </a:bodyPr>
          <a:lstStyle/>
          <a:p>
            <a:pPr eaLnBrk="1" hangingPunct="1">
              <a:buFont typeface="Arial" pitchFamily="34" charset="0"/>
              <a:buChar char="•"/>
            </a:pPr>
            <a:r>
              <a:rPr lang="lv-LV" sz="2800" dirty="0" smtClean="0"/>
              <a:t>Vai mūsdienās mācību procesā var dominēt lineāra un fragmentāra pieeja, zinot, ka pasaule darbojas sistēmiski, saistīti un sniedz atgriezenisko saiti</a:t>
            </a:r>
            <a:r>
              <a:rPr lang="en-US" sz="2800" dirty="0" smtClean="0"/>
              <a:t>?</a:t>
            </a:r>
          </a:p>
          <a:p>
            <a:pPr eaLnBrk="1" hangingPunct="1">
              <a:buFont typeface="Arial" pitchFamily="34" charset="0"/>
              <a:buChar char="•"/>
            </a:pPr>
            <a:r>
              <a:rPr lang="lv-LV" sz="2800" dirty="0" smtClean="0"/>
              <a:t>Kā var mācīties mainīt domāšanu?</a:t>
            </a:r>
          </a:p>
          <a:p>
            <a:pPr eaLnBrk="1" hangingPunct="1">
              <a:buFont typeface="Arial" pitchFamily="34" charset="0"/>
              <a:buChar char="•"/>
            </a:pPr>
            <a:r>
              <a:rPr lang="lv-LV" sz="2800" dirty="0" smtClean="0"/>
              <a:t>Vai skolotāju pienākums ir paātrināt šādas izmaiņas? Vai izglītībai tās būtu jāvada?</a:t>
            </a:r>
            <a:endParaRPr lang="en-US"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fade">
                                      <p:cBhvr>
                                        <p:cTn id="7" dur="2000"/>
                                        <p:tgtEl>
                                          <p:spTgt spid="204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fade">
                                      <p:cBhvr>
                                        <p:cTn id="12" dur="2000"/>
                                        <p:tgtEl>
                                          <p:spTgt spid="2048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483">
                                            <p:txEl>
                                              <p:pRg st="2" end="2"/>
                                            </p:txEl>
                                          </p:spTgt>
                                        </p:tgtEl>
                                        <p:attrNameLst>
                                          <p:attrName>style.visibility</p:attrName>
                                        </p:attrNameLst>
                                      </p:cBhvr>
                                      <p:to>
                                        <p:strVal val="visible"/>
                                      </p:to>
                                    </p:set>
                                    <p:animEffect transition="in" filter="fade">
                                      <p:cBhvr>
                                        <p:cTn id="17" dur="2000"/>
                                        <p:tgtEl>
                                          <p:spTgt spid="2048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Calibri"/>
        <a:ea typeface=""/>
        <a:cs typeface="Arial"/>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453</TotalTime>
  <Words>1549</Words>
  <Application>Microsoft Office PowerPoint</Application>
  <PresentationFormat>On-screen Show (4:3)</PresentationFormat>
  <Paragraphs>166</Paragraphs>
  <Slides>21</Slides>
  <Notes>16</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Slide 1</vt:lpstr>
      <vt:lpstr>Ilgtspējīga attīstība</vt:lpstr>
      <vt:lpstr>2012.gada 22.augusts</vt:lpstr>
      <vt:lpstr>Noteiktā limita pārkāpšanas diena (Overshoot day)</vt:lpstr>
      <vt:lpstr>Ilgtspējīgas attīstības saturs</vt:lpstr>
      <vt:lpstr>Ilgtspējīgas attīstības rādītāji (Grabovska, Vereba, 2010)</vt:lpstr>
      <vt:lpstr>Kurā krēslā labāk sēdēt? </vt:lpstr>
      <vt:lpstr>Izmaiņas domāšanā</vt:lpstr>
      <vt:lpstr>Iespējas izglītībā?</vt:lpstr>
      <vt:lpstr>Latvijas ilgtspējīga attīstība 2030</vt:lpstr>
      <vt:lpstr>Slide 11</vt:lpstr>
      <vt:lpstr>Cilvēks centrā:</vt:lpstr>
      <vt:lpstr>REFLEKSIJA</vt:lpstr>
      <vt:lpstr>Slide 14</vt:lpstr>
      <vt:lpstr>Izglītība ilgtspējīgai attīstībai</vt:lpstr>
      <vt:lpstr>Izglītības ilgtspējīgai attīstībai principi</vt:lpstr>
      <vt:lpstr>Kā uzsākt IIA ieviešanu?</vt:lpstr>
      <vt:lpstr>Vērtību pieejas priekšrocības:</vt:lpstr>
      <vt:lpstr>8 ilgtspējības durvju pieeja</vt:lpstr>
      <vt:lpstr>Nākotnes izglītība: jautājumi pārdomām</vt:lpstr>
      <vt:lpstr>Jautājumi, komentāri?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Eiropas Sociālā fonda projekts „Inovatīva un praksē balstīta pedagogu izglītības ieguve un mentoru profesionālā pilnveide” Nr.2010/0096/1DP/1.2.1.2.3./09/IPIA/VIAA/001</dc:title>
  <dc:creator>Inese</dc:creator>
  <cp:lastModifiedBy>AIIA</cp:lastModifiedBy>
  <cp:revision>66</cp:revision>
  <cp:lastPrinted>1601-01-01T00:00:00Z</cp:lastPrinted>
  <dcterms:created xsi:type="dcterms:W3CDTF">2006-08-16T00:00:00Z</dcterms:created>
  <dcterms:modified xsi:type="dcterms:W3CDTF">2013-06-26T12:10:44Z</dcterms:modified>
</cp:coreProperties>
</file>