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Override5.xml" ContentType="application/vnd.openxmlformats-officedocument.themeOverride+xml"/>
  <Override PartName="/ppt/theme/themeOverride10.xml" ContentType="application/vnd.openxmlformats-officedocument.themeOverrid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57" r:id="rId4"/>
    <p:sldId id="258" r:id="rId5"/>
    <p:sldId id="259" r:id="rId6"/>
    <p:sldId id="260" r:id="rId7"/>
    <p:sldId id="261" r:id="rId8"/>
    <p:sldId id="262" r:id="rId9"/>
    <p:sldId id="263" r:id="rId10"/>
    <p:sldId id="267"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2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3050" y="125413"/>
            <a:ext cx="2054225" cy="5991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5413"/>
            <a:ext cx="6013450" cy="5991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3838"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00200"/>
            <a:ext cx="4033837"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8" name="Slide Number Placeholder 7"/>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4" name="Slide Number Placeholder 3"/>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3" name="Slide Number Placeholder 2"/>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3050" y="125413"/>
            <a:ext cx="2054225" cy="5991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5413"/>
            <a:ext cx="6013450" cy="5991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5" name="Slide Number Placeholder 4"/>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3838"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00200"/>
            <a:ext cx="4033837" cy="4516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8" name="Slide Number Placeholder 7"/>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4" name="Slide Number Placeholder 3"/>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3" name="Slide Number Placeholder 2"/>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fld id="{C39EA9DB-5EE3-40C4-A51D-880A6DE47CE8}" type="datetimeFigureOut">
              <a:rPr lang="en-US" smtClean="0"/>
              <a:pPr/>
              <a:t>6/9/2013</a:t>
            </a:fld>
            <a:endParaRPr lang="en-US"/>
          </a:p>
        </p:txBody>
      </p:sp>
      <p:sp>
        <p:nvSpPr>
          <p:cNvPr id="6" name="Slide Number Placeholder 5"/>
          <p:cNvSpPr>
            <a:spLocks noGrp="1"/>
          </p:cNvSpPr>
          <p:nvPr>
            <p:ph type="sldNum" idx="11"/>
          </p:nvPr>
        </p:nvSpPr>
        <p:spPr/>
        <p:txBody>
          <a:bodyPr/>
          <a:lstStyle>
            <a:lvl1pPr>
              <a:defRPr/>
            </a:lvl1pPr>
          </a:lstStyle>
          <a:p>
            <a:fld id="{EF8681D9-4318-4D68-9636-342559CA8A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5413"/>
            <a:ext cx="8220075" cy="143192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20075" cy="451643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356350"/>
            <a:ext cx="2124075" cy="35560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C39EA9DB-5EE3-40C4-A51D-880A6DE47CE8}" type="datetimeFigureOut">
              <a:rPr lang="en-US" smtClean="0"/>
              <a:pPr/>
              <a:t>6/9/2013</a:t>
            </a:fld>
            <a:endParaRPr lang="en-US"/>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en-US"/>
          </a:p>
        </p:txBody>
      </p:sp>
      <p:sp>
        <p:nvSpPr>
          <p:cNvPr id="1029" name="Rectangle 5"/>
          <p:cNvSpPr>
            <a:spLocks noGrp="1" noChangeArrowheads="1"/>
          </p:cNvSpPr>
          <p:nvPr>
            <p:ph type="sldNum"/>
          </p:nvPr>
        </p:nvSpPr>
        <p:spPr bwMode="auto">
          <a:xfrm>
            <a:off x="6553200" y="6356350"/>
            <a:ext cx="2124075" cy="35560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EF8681D9-4318-4D68-9636-342559CA8A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2pPr>
      <a:lvl3pPr marL="1143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3pPr>
      <a:lvl4pPr marL="1600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4pPr>
      <a:lvl5pPr marL="20574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7200" y="125413"/>
            <a:ext cx="8220075" cy="1431925"/>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457200" y="1600200"/>
            <a:ext cx="8220075" cy="451643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457200" y="6356350"/>
            <a:ext cx="2124075" cy="35560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C39EA9DB-5EE3-40C4-A51D-880A6DE47CE8}" type="datetimeFigureOut">
              <a:rPr lang="en-US" smtClean="0"/>
              <a:pPr/>
              <a:t>6/9/2013</a:t>
            </a:fld>
            <a:endParaRPr lang="en-US"/>
          </a:p>
        </p:txBody>
      </p:sp>
      <p:sp>
        <p:nvSpPr>
          <p:cNvPr id="1028" name="Text Box 4"/>
          <p:cNvSpPr txBox="1">
            <a:spLocks noChangeArrowheads="1"/>
          </p:cNvSpPr>
          <p:nvPr/>
        </p:nvSpPr>
        <p:spPr bwMode="auto">
          <a:xfrm>
            <a:off x="3124200" y="6356350"/>
            <a:ext cx="2895600" cy="365125"/>
          </a:xfrm>
          <a:prstGeom prst="rect">
            <a:avLst/>
          </a:prstGeom>
          <a:noFill/>
          <a:ln w="9525">
            <a:noFill/>
            <a:round/>
            <a:headEnd/>
            <a:tailEnd/>
          </a:ln>
          <a:effectLst/>
        </p:spPr>
        <p:txBody>
          <a:bodyPr wrap="none" anchor="ctr"/>
          <a:lstStyle/>
          <a:p>
            <a:endParaRPr lang="en-US"/>
          </a:p>
        </p:txBody>
      </p:sp>
      <p:sp>
        <p:nvSpPr>
          <p:cNvPr id="1029" name="Rectangle 5"/>
          <p:cNvSpPr>
            <a:spLocks noGrp="1" noChangeArrowheads="1"/>
          </p:cNvSpPr>
          <p:nvPr>
            <p:ph type="sldNum"/>
          </p:nvPr>
        </p:nvSpPr>
        <p:spPr bwMode="auto">
          <a:xfrm>
            <a:off x="6553200" y="6356350"/>
            <a:ext cx="2124075" cy="355600"/>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898989"/>
                </a:solidFill>
                <a:latin typeface="+mn-lt"/>
              </a:defRPr>
            </a:lvl1pPr>
          </a:lstStyle>
          <a:p>
            <a:fld id="{EF8681D9-4318-4D68-9636-342559CA8A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2pPr>
      <a:lvl3pPr marL="1143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3pPr>
      <a:lvl4pPr marL="1600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4pPr>
      <a:lvl5pPr marL="20574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Calibri" pitchFamily="32" charset="0"/>
          <a:cs typeface="Arial"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lv-LV" dirty="0" smtClean="0"/>
              <a:t>Vadība un līderība</a:t>
            </a:r>
            <a:endParaRPr lang="en-US" dirty="0"/>
          </a:p>
        </p:txBody>
      </p:sp>
      <p:sp>
        <p:nvSpPr>
          <p:cNvPr id="3" name="Subtitle 2"/>
          <p:cNvSpPr>
            <a:spLocks noGrp="1"/>
          </p:cNvSpPr>
          <p:nvPr>
            <p:ph type="subTitle" idx="1"/>
          </p:nvPr>
        </p:nvSpPr>
        <p:spPr/>
        <p:txBody>
          <a:bodyPr/>
          <a:lstStyle/>
          <a:p>
            <a:r>
              <a:rPr lang="lv-LV" smtClean="0"/>
              <a:t>Antra Avena</a:t>
            </a: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0075" cy="1431925"/>
          </a:xfrm>
        </p:spPr>
        <p:txBody>
          <a:bodyPr/>
          <a:lstStyle/>
          <a:p>
            <a:r>
              <a:rPr lang="en-US" b="1" dirty="0" err="1" smtClean="0"/>
              <a:t>Līderības</a:t>
            </a:r>
            <a:r>
              <a:rPr lang="en-US" b="1" dirty="0" smtClean="0"/>
              <a:t> </a:t>
            </a:r>
            <a:r>
              <a:rPr lang="en-US" b="1" dirty="0" err="1" smtClean="0"/>
              <a:t>iezīmes</a:t>
            </a:r>
            <a:endParaRPr lang="en-US" dirty="0"/>
          </a:p>
        </p:txBody>
      </p:sp>
      <p:sp>
        <p:nvSpPr>
          <p:cNvPr id="3" name="Content Placeholder 2"/>
          <p:cNvSpPr>
            <a:spLocks noGrp="1"/>
          </p:cNvSpPr>
          <p:nvPr>
            <p:ph idx="1"/>
          </p:nvPr>
        </p:nvSpPr>
        <p:spPr/>
        <p:txBody>
          <a:bodyPr/>
          <a:lstStyle/>
          <a:p>
            <a:r>
              <a:rPr lang="lv-LV" b="1" dirty="0" smtClean="0"/>
              <a:t>piemērs</a:t>
            </a:r>
            <a:r>
              <a:rPr lang="lv-LV" dirty="0" smtClean="0"/>
              <a:t> – līderis ir piemērs savai komandai, tāpēc līderiem ir jāsniedz un jāpiedalās ar savu ieguldījumu, daļu kopīgajā uzdevumā;</a:t>
            </a:r>
          </a:p>
          <a:p>
            <a:r>
              <a:rPr lang="lv-LV" b="1" dirty="0" smtClean="0"/>
              <a:t>pieņemšana</a:t>
            </a:r>
            <a:r>
              <a:rPr lang="lv-LV" dirty="0" smtClean="0"/>
              <a:t> – par vadītāju var tikt iecelts un to lielāka daļa pieņems un akceptēs. Līderi arī var iecelt, bet par līderi kļūst tikai tad, ja to akceptē un pieņem jūsu komanda, ar kuru jums jāstrādā.</a:t>
            </a:r>
          </a:p>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0075" cy="1431925"/>
          </a:xfrm>
        </p:spPr>
        <p:txBody>
          <a:bodyPr>
            <a:normAutofit/>
          </a:bodyPr>
          <a:lstStyle/>
          <a:p>
            <a:r>
              <a:rPr lang="en-US" b="1" dirty="0" err="1" smtClean="0"/>
              <a:t>Līderības</a:t>
            </a:r>
            <a:r>
              <a:rPr lang="en-US" b="1" dirty="0" smtClean="0"/>
              <a:t> </a:t>
            </a:r>
            <a:r>
              <a:rPr lang="en-US" b="1" dirty="0" err="1" smtClean="0"/>
              <a:t>funkcijas</a:t>
            </a:r>
            <a:endParaRPr lang="en-US" dirty="0"/>
          </a:p>
        </p:txBody>
      </p:sp>
      <p:sp>
        <p:nvSpPr>
          <p:cNvPr id="3" name="Content Placeholder 2"/>
          <p:cNvSpPr>
            <a:spLocks noGrp="1"/>
          </p:cNvSpPr>
          <p:nvPr>
            <p:ph idx="1"/>
          </p:nvPr>
        </p:nvSpPr>
        <p:spPr/>
        <p:txBody>
          <a:bodyPr>
            <a:normAutofit fontScale="92500" lnSpcReduction="20000"/>
          </a:bodyPr>
          <a:lstStyle/>
          <a:p>
            <a:r>
              <a:rPr lang="lv-LV" b="1" dirty="0" smtClean="0"/>
              <a:t>mērķu noteikšana</a:t>
            </a:r>
            <a:r>
              <a:rPr lang="lv-LV" dirty="0" smtClean="0"/>
              <a:t> – ar mērķu noteikšanu līderis pamudina savus darbiniekus darboties un tiekties uz nosprausto mērķi ;</a:t>
            </a:r>
          </a:p>
          <a:p>
            <a:r>
              <a:rPr lang="lv-LV" dirty="0" smtClean="0"/>
              <a:t> </a:t>
            </a:r>
            <a:r>
              <a:rPr lang="lv-LV" b="1" dirty="0" smtClean="0"/>
              <a:t>plānošana</a:t>
            </a:r>
            <a:r>
              <a:rPr lang="lv-LV" dirty="0" smtClean="0"/>
              <a:t> –plānošana ir svarīga, lai būtu zināms, kā no punkta A, kurā atrodamies šobrīd, nokļūt līdz punktam B, kurā vēlamies atrasties nākotnē. Ar plānošanu var uzzināt vai izvirzītie mērķi ir sasniegti, gan apjoma ziņā, gan laika ziņā;</a:t>
            </a:r>
          </a:p>
          <a:p>
            <a:r>
              <a:rPr lang="lv-LV" dirty="0" smtClean="0"/>
              <a:t> </a:t>
            </a:r>
            <a:r>
              <a:rPr lang="lv-LV" b="1" dirty="0" smtClean="0"/>
              <a:t>saziņa</a:t>
            </a:r>
            <a:r>
              <a:rPr lang="lv-LV" dirty="0" smtClean="0"/>
              <a:t> – līderim ir jāizskaidro plānus un mērķus. Līderim ir jāspēj atbildēt savai komandai kāpēc ir jārīkojas tā un ne savādāk.</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0075" cy="1431925"/>
          </a:xfrm>
        </p:spPr>
        <p:txBody>
          <a:bodyPr/>
          <a:lstStyle/>
          <a:p>
            <a:r>
              <a:rPr lang="en-US" b="1" dirty="0" err="1" smtClean="0"/>
              <a:t>Līderības</a:t>
            </a:r>
            <a:r>
              <a:rPr lang="en-US" b="1" dirty="0" smtClean="0"/>
              <a:t> </a:t>
            </a:r>
            <a:r>
              <a:rPr lang="en-US" b="1" dirty="0" err="1" smtClean="0"/>
              <a:t>funkcijas</a:t>
            </a:r>
            <a:endParaRPr lang="en-US" dirty="0"/>
          </a:p>
        </p:txBody>
      </p:sp>
      <p:sp>
        <p:nvSpPr>
          <p:cNvPr id="3" name="Content Placeholder 2"/>
          <p:cNvSpPr>
            <a:spLocks noGrp="1"/>
          </p:cNvSpPr>
          <p:nvPr>
            <p:ph idx="1"/>
          </p:nvPr>
        </p:nvSpPr>
        <p:spPr/>
        <p:txBody>
          <a:bodyPr>
            <a:normAutofit fontScale="92500" lnSpcReduction="10000"/>
          </a:bodyPr>
          <a:lstStyle/>
          <a:p>
            <a:r>
              <a:rPr lang="lv-LV" b="1" dirty="0" smtClean="0"/>
              <a:t>organizēšana</a:t>
            </a:r>
            <a:r>
              <a:rPr lang="lv-LV" dirty="0" smtClean="0"/>
              <a:t> – līderim savi darbinieki ir jāinstruē, jāveic panākumu sadali, jātrenē darbinieki, jāatbalsta, kā arī jāuzrauga tie.; </a:t>
            </a:r>
          </a:p>
          <a:p>
            <a:r>
              <a:rPr lang="lv-LV" b="1" dirty="0" smtClean="0"/>
              <a:t>uzraudzība un novērtēšana</a:t>
            </a:r>
            <a:r>
              <a:rPr lang="lv-LV" dirty="0" smtClean="0"/>
              <a:t> – cilvēkam – līderim ir jāpārbauda, kā arī jānovērtē veikumu, pretējā gadījumā viņš nevar un nav spējīgs ne komandai, ne indivīdam sniegt detalizētas un noderīgas atsauksmes. Uzraudzības un novērtēšanas mērķis ir mācīties no pieļautajām kļūdām, lai nākamajā reizē darbu paveikt labāk.</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484784"/>
            <a:ext cx="8229600" cy="4525963"/>
          </a:xfrm>
        </p:spPr>
        <p:txBody>
          <a:bodyPr>
            <a:normAutofit lnSpcReduction="10000"/>
          </a:bodyPr>
          <a:lstStyle/>
          <a:p>
            <a:r>
              <a:rPr lang="en-US" dirty="0" err="1"/>
              <a:t>Veiksmīga</a:t>
            </a:r>
            <a:r>
              <a:rPr lang="en-US" dirty="0"/>
              <a:t> </a:t>
            </a:r>
            <a:r>
              <a:rPr lang="en-US" b="1" dirty="0" err="1"/>
              <a:t>līderība</a:t>
            </a:r>
            <a:r>
              <a:rPr lang="en-US" b="1" dirty="0"/>
              <a:t> </a:t>
            </a:r>
            <a:r>
              <a:rPr lang="en-US" dirty="0" err="1"/>
              <a:t>ir</a:t>
            </a:r>
            <a:r>
              <a:rPr lang="en-US" dirty="0"/>
              <a:t> </a:t>
            </a:r>
            <a:r>
              <a:rPr lang="en-US" dirty="0" err="1"/>
              <a:t>viens</a:t>
            </a:r>
            <a:r>
              <a:rPr lang="en-US" dirty="0"/>
              <a:t> no </a:t>
            </a:r>
            <a:r>
              <a:rPr lang="en-US" dirty="0" err="1"/>
              <a:t>būtiskākajiem</a:t>
            </a:r>
            <a:r>
              <a:rPr lang="en-US" dirty="0"/>
              <a:t> </a:t>
            </a:r>
            <a:r>
              <a:rPr lang="en-US" dirty="0" err="1"/>
              <a:t>organizācijas</a:t>
            </a:r>
            <a:r>
              <a:rPr lang="en-US" dirty="0"/>
              <a:t> </a:t>
            </a:r>
            <a:r>
              <a:rPr lang="en-US" dirty="0" err="1" smtClean="0"/>
              <a:t>efektivitātes</a:t>
            </a:r>
            <a:r>
              <a:rPr lang="lv-LV" dirty="0" smtClean="0"/>
              <a:t> </a:t>
            </a:r>
            <a:r>
              <a:rPr lang="en-US" dirty="0" err="1" smtClean="0"/>
              <a:t>priekšnosacījumiem</a:t>
            </a:r>
            <a:endParaRPr lang="lv-LV" dirty="0" smtClean="0"/>
          </a:p>
          <a:p>
            <a:r>
              <a:rPr lang="en-US" b="1" dirty="0" err="1"/>
              <a:t>Vadītājs</a:t>
            </a:r>
            <a:r>
              <a:rPr lang="en-US" dirty="0"/>
              <a:t> </a:t>
            </a:r>
            <a:r>
              <a:rPr lang="en-US" dirty="0" err="1"/>
              <a:t>ir</a:t>
            </a:r>
            <a:r>
              <a:rPr lang="en-US" dirty="0"/>
              <a:t> </a:t>
            </a:r>
            <a:r>
              <a:rPr lang="en-US" dirty="0" err="1"/>
              <a:t>cilvēks</a:t>
            </a:r>
            <a:r>
              <a:rPr lang="en-US" dirty="0"/>
              <a:t>, </a:t>
            </a:r>
            <a:r>
              <a:rPr lang="en-US" dirty="0" err="1"/>
              <a:t>kurš</a:t>
            </a:r>
            <a:r>
              <a:rPr lang="en-US" dirty="0"/>
              <a:t> </a:t>
            </a:r>
            <a:r>
              <a:rPr lang="en-US" dirty="0" err="1"/>
              <a:t>ir</a:t>
            </a:r>
            <a:r>
              <a:rPr lang="en-US" dirty="0"/>
              <a:t> </a:t>
            </a:r>
            <a:r>
              <a:rPr lang="en-US" dirty="0" err="1"/>
              <a:t>oficiāli</a:t>
            </a:r>
            <a:r>
              <a:rPr lang="en-US" dirty="0"/>
              <a:t> </a:t>
            </a:r>
            <a:r>
              <a:rPr lang="en-US" dirty="0" err="1"/>
              <a:t>iecelts</a:t>
            </a:r>
            <a:r>
              <a:rPr lang="en-US" dirty="0"/>
              <a:t> </a:t>
            </a:r>
            <a:r>
              <a:rPr lang="en-US" dirty="0" err="1"/>
              <a:t>vai</a:t>
            </a:r>
            <a:r>
              <a:rPr lang="en-US" dirty="0"/>
              <a:t> </a:t>
            </a:r>
            <a:r>
              <a:rPr lang="en-US" dirty="0" err="1"/>
              <a:t>ievēlēts</a:t>
            </a:r>
            <a:r>
              <a:rPr lang="en-US" dirty="0"/>
              <a:t> </a:t>
            </a:r>
            <a:r>
              <a:rPr lang="en-US" dirty="0" err="1"/>
              <a:t>vadošā</a:t>
            </a:r>
            <a:r>
              <a:rPr lang="en-US" dirty="0"/>
              <a:t> </a:t>
            </a:r>
            <a:r>
              <a:rPr lang="en-US" dirty="0" err="1"/>
              <a:t>amatā</a:t>
            </a:r>
            <a:r>
              <a:rPr lang="en-US" dirty="0"/>
              <a:t>, </a:t>
            </a:r>
            <a:r>
              <a:rPr lang="en-US" dirty="0" err="1"/>
              <a:t>tas</a:t>
            </a:r>
            <a:r>
              <a:rPr lang="en-US" dirty="0"/>
              <a:t> </a:t>
            </a:r>
            <a:r>
              <a:rPr lang="en-US" dirty="0" err="1" smtClean="0"/>
              <a:t>nozīmē</a:t>
            </a:r>
            <a:r>
              <a:rPr lang="en-US" dirty="0" smtClean="0"/>
              <a:t>,</a:t>
            </a:r>
            <a:r>
              <a:rPr lang="lv-LV" dirty="0" smtClean="0"/>
              <a:t>ka </a:t>
            </a:r>
            <a:r>
              <a:rPr lang="lv-LV" dirty="0"/>
              <a:t>viņam grupā vai organizācijā ir noteikts statuss, kura </a:t>
            </a:r>
            <a:r>
              <a:rPr lang="lv-LV" dirty="0" smtClean="0"/>
              <a:t>galvenā iezīme </a:t>
            </a:r>
            <a:r>
              <a:rPr lang="lv-LV" dirty="0"/>
              <a:t>ir vara, ko atzīst tie, kuri pakļaujas šim </a:t>
            </a:r>
            <a:r>
              <a:rPr lang="lv-LV" dirty="0" smtClean="0"/>
              <a:t>cilvēkam</a:t>
            </a:r>
          </a:p>
          <a:p>
            <a:r>
              <a:rPr lang="lv-LV" b="1" dirty="0" smtClean="0"/>
              <a:t>L</a:t>
            </a:r>
            <a:r>
              <a:rPr lang="en-US" b="1" dirty="0" err="1" smtClean="0"/>
              <a:t>īderis</a:t>
            </a:r>
            <a:r>
              <a:rPr lang="en-US" b="1" dirty="0" smtClean="0"/>
              <a:t> </a:t>
            </a:r>
            <a:r>
              <a:rPr lang="en-US" dirty="0" err="1"/>
              <a:t>ir</a:t>
            </a:r>
            <a:r>
              <a:rPr lang="en-US" dirty="0"/>
              <a:t> </a:t>
            </a:r>
            <a:r>
              <a:rPr lang="en-US" dirty="0" err="1"/>
              <a:t>cilvēks</a:t>
            </a:r>
            <a:r>
              <a:rPr lang="en-US" dirty="0"/>
              <a:t>, </a:t>
            </a:r>
            <a:r>
              <a:rPr lang="en-US" dirty="0" err="1"/>
              <a:t>kurš</a:t>
            </a:r>
            <a:r>
              <a:rPr lang="en-US" dirty="0"/>
              <a:t> </a:t>
            </a:r>
            <a:r>
              <a:rPr lang="en-US" dirty="0" err="1"/>
              <a:t>ietekmē</a:t>
            </a:r>
            <a:r>
              <a:rPr lang="en-US" dirty="0"/>
              <a:t> </a:t>
            </a:r>
            <a:r>
              <a:rPr lang="en-US" dirty="0" err="1"/>
              <a:t>citus</a:t>
            </a:r>
            <a:r>
              <a:rPr lang="en-US" dirty="0"/>
              <a:t> </a:t>
            </a:r>
            <a:r>
              <a:rPr lang="en-US" dirty="0" err="1" smtClean="0"/>
              <a:t>pārliecinot</a:t>
            </a:r>
            <a:r>
              <a:rPr lang="en-US" dirty="0" smtClean="0"/>
              <a:t>,</a:t>
            </a:r>
            <a:r>
              <a:rPr lang="lv-LV" dirty="0" smtClean="0"/>
              <a:t> </a:t>
            </a:r>
            <a:r>
              <a:rPr lang="en-US" dirty="0" err="1" smtClean="0"/>
              <a:t>nevis</a:t>
            </a:r>
            <a:r>
              <a:rPr lang="en-US" dirty="0" smtClean="0"/>
              <a:t> </a:t>
            </a:r>
            <a:r>
              <a:rPr lang="en-US" dirty="0" err="1"/>
              <a:t>piespiežot</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620688"/>
            <a:ext cx="8892480" cy="1431925"/>
          </a:xfrm>
        </p:spPr>
        <p:txBody>
          <a:bodyPr>
            <a:normAutofit/>
          </a:bodyPr>
          <a:lstStyle/>
          <a:p>
            <a:r>
              <a:rPr lang="lv-LV" dirty="0" smtClean="0"/>
              <a:t>Vadītāja un līdera atšķirības </a:t>
            </a:r>
            <a:r>
              <a:rPr lang="en-US" sz="3100" dirty="0" smtClean="0"/>
              <a:t>(</a:t>
            </a:r>
            <a:r>
              <a:rPr lang="en-US" sz="3100" i="1" dirty="0" err="1"/>
              <a:t>Bennis</a:t>
            </a:r>
            <a:r>
              <a:rPr lang="en-US" sz="3100" i="1" dirty="0"/>
              <a:t> un </a:t>
            </a:r>
            <a:r>
              <a:rPr lang="en-US" sz="3100" i="1" dirty="0" err="1"/>
              <a:t>Nanus</a:t>
            </a:r>
            <a:r>
              <a:rPr lang="en-US" sz="3100" i="1" dirty="0"/>
              <a:t>, 1985)</a:t>
            </a:r>
            <a:endParaRPr lang="en-US" dirty="0"/>
          </a:p>
        </p:txBody>
      </p:sp>
      <p:sp>
        <p:nvSpPr>
          <p:cNvPr id="3" name="Content Placeholder 2"/>
          <p:cNvSpPr>
            <a:spLocks noGrp="1"/>
          </p:cNvSpPr>
          <p:nvPr>
            <p:ph idx="1"/>
          </p:nvPr>
        </p:nvSpPr>
        <p:spPr>
          <a:xfrm>
            <a:off x="467544" y="1844824"/>
            <a:ext cx="8229600" cy="4061048"/>
          </a:xfrm>
        </p:spPr>
        <p:txBody>
          <a:bodyPr>
            <a:noAutofit/>
          </a:bodyPr>
          <a:lstStyle/>
          <a:p>
            <a:r>
              <a:rPr lang="lv-LV" sz="2800" b="1" dirty="0" smtClean="0"/>
              <a:t>vadītāji</a:t>
            </a:r>
            <a:r>
              <a:rPr lang="en-US" sz="2800" dirty="0" smtClean="0"/>
              <a:t> </a:t>
            </a:r>
            <a:r>
              <a:rPr lang="en-US" sz="2800" dirty="0" err="1"/>
              <a:t>administrē</a:t>
            </a:r>
            <a:r>
              <a:rPr lang="en-US" sz="2800" dirty="0"/>
              <a:t>, </a:t>
            </a:r>
            <a:r>
              <a:rPr lang="en-US" sz="2800" b="1" dirty="0" err="1"/>
              <a:t>līderi</a:t>
            </a:r>
            <a:r>
              <a:rPr lang="en-US" sz="2800" dirty="0"/>
              <a:t> </a:t>
            </a:r>
            <a:r>
              <a:rPr lang="en-US" sz="2800" dirty="0" err="1"/>
              <a:t>ievieš</a:t>
            </a:r>
            <a:r>
              <a:rPr lang="en-US" sz="2800" dirty="0"/>
              <a:t> </a:t>
            </a:r>
            <a:r>
              <a:rPr lang="en-US" sz="2800" dirty="0" err="1"/>
              <a:t>jauninājumus</a:t>
            </a:r>
            <a:r>
              <a:rPr lang="en-US" sz="2800" dirty="0"/>
              <a:t>;</a:t>
            </a:r>
          </a:p>
          <a:p>
            <a:r>
              <a:rPr lang="lv-LV" sz="2800" b="1" dirty="0" smtClean="0"/>
              <a:t>vadītāji </a:t>
            </a:r>
            <a:r>
              <a:rPr lang="lv-LV" sz="2800" dirty="0"/>
              <a:t>atdarina, </a:t>
            </a:r>
            <a:r>
              <a:rPr lang="lv-LV" sz="2800" b="1" dirty="0"/>
              <a:t>līderi</a:t>
            </a:r>
            <a:r>
              <a:rPr lang="lv-LV" sz="2800" dirty="0"/>
              <a:t> ir oriģināli;</a:t>
            </a:r>
          </a:p>
          <a:p>
            <a:r>
              <a:rPr lang="lv-LV" sz="2800" b="1" dirty="0" smtClean="0"/>
              <a:t>vadītāji</a:t>
            </a:r>
            <a:r>
              <a:rPr lang="en-US" sz="2800" dirty="0" smtClean="0"/>
              <a:t> </a:t>
            </a:r>
            <a:r>
              <a:rPr lang="en-US" sz="2800" dirty="0" err="1"/>
              <a:t>koncentrē</a:t>
            </a:r>
            <a:r>
              <a:rPr lang="en-US" sz="2800" dirty="0"/>
              <a:t> </a:t>
            </a:r>
            <a:r>
              <a:rPr lang="en-US" sz="2800" dirty="0" err="1"/>
              <a:t>uzmanību</a:t>
            </a:r>
            <a:r>
              <a:rPr lang="en-US" sz="2800" dirty="0"/>
              <a:t> </a:t>
            </a:r>
            <a:r>
              <a:rPr lang="en-US" sz="2800" dirty="0" err="1"/>
              <a:t>uz</a:t>
            </a:r>
            <a:r>
              <a:rPr lang="en-US" sz="2800" dirty="0"/>
              <a:t> </a:t>
            </a:r>
            <a:r>
              <a:rPr lang="en-US" sz="2800" dirty="0" err="1"/>
              <a:t>sistēmām</a:t>
            </a:r>
            <a:r>
              <a:rPr lang="en-US" sz="2800" dirty="0"/>
              <a:t> un </a:t>
            </a:r>
            <a:r>
              <a:rPr lang="en-US" sz="2800" dirty="0" err="1"/>
              <a:t>struktūrām</a:t>
            </a:r>
            <a:r>
              <a:rPr lang="en-US" sz="2800" dirty="0"/>
              <a:t>, </a:t>
            </a:r>
            <a:r>
              <a:rPr lang="en-US" sz="2800" b="1" dirty="0" err="1"/>
              <a:t>līderi</a:t>
            </a:r>
            <a:r>
              <a:rPr lang="en-US" sz="2800" dirty="0"/>
              <a:t> – </a:t>
            </a:r>
            <a:r>
              <a:rPr lang="en-US" sz="2800" dirty="0" err="1" smtClean="0"/>
              <a:t>uz</a:t>
            </a:r>
            <a:r>
              <a:rPr lang="lv-LV" sz="2800" dirty="0" smtClean="0"/>
              <a:t> </a:t>
            </a:r>
            <a:r>
              <a:rPr lang="en-US" sz="2800" dirty="0" err="1" smtClean="0"/>
              <a:t>cilvēkiem</a:t>
            </a:r>
            <a:r>
              <a:rPr lang="en-US" sz="2800" dirty="0"/>
              <a:t>;</a:t>
            </a:r>
          </a:p>
          <a:p>
            <a:r>
              <a:rPr lang="lv-LV" sz="2800" b="1" dirty="0" smtClean="0"/>
              <a:t>vadītāji</a:t>
            </a:r>
            <a:r>
              <a:rPr lang="lv-LV" sz="2800" dirty="0" smtClean="0"/>
              <a:t> </a:t>
            </a:r>
            <a:r>
              <a:rPr lang="lv-LV" sz="2800" dirty="0"/>
              <a:t>paļaujas uz kontroli, </a:t>
            </a:r>
            <a:r>
              <a:rPr lang="lv-LV" sz="2800" b="1" dirty="0"/>
              <a:t>līderi</a:t>
            </a:r>
            <a:r>
              <a:rPr lang="lv-LV" sz="2800" dirty="0"/>
              <a:t> rada uzticēšanos;</a:t>
            </a:r>
          </a:p>
          <a:p>
            <a:r>
              <a:rPr lang="lv-LV" sz="2800" b="1" dirty="0" smtClean="0"/>
              <a:t>vadītāji</a:t>
            </a:r>
            <a:r>
              <a:rPr lang="lv-LV" sz="2800" dirty="0" smtClean="0"/>
              <a:t> </a:t>
            </a:r>
            <a:r>
              <a:rPr lang="en-US" sz="2800" dirty="0" err="1" smtClean="0"/>
              <a:t>jautā</a:t>
            </a:r>
            <a:r>
              <a:rPr lang="en-US" sz="2800" dirty="0"/>
              <a:t>: “</a:t>
            </a:r>
            <a:r>
              <a:rPr lang="en-US" sz="2800" dirty="0" err="1"/>
              <a:t>Kā</a:t>
            </a:r>
            <a:r>
              <a:rPr lang="en-US" sz="2800" dirty="0"/>
              <a:t> un </a:t>
            </a:r>
            <a:r>
              <a:rPr lang="en-US" sz="2800" dirty="0" err="1"/>
              <a:t>kad</a:t>
            </a:r>
            <a:r>
              <a:rPr lang="en-US" sz="2800" dirty="0"/>
              <a:t>?”, </a:t>
            </a:r>
            <a:r>
              <a:rPr lang="en-US" sz="2800" b="1" dirty="0" err="1"/>
              <a:t>līderi</a:t>
            </a:r>
            <a:r>
              <a:rPr lang="en-US" sz="2800" dirty="0"/>
              <a:t> – “</a:t>
            </a:r>
            <a:r>
              <a:rPr lang="en-US" sz="2800" dirty="0" err="1"/>
              <a:t>Ko</a:t>
            </a:r>
            <a:r>
              <a:rPr lang="en-US" sz="2800" dirty="0"/>
              <a:t> un </a:t>
            </a:r>
            <a:r>
              <a:rPr lang="en-US" sz="2800" dirty="0" err="1"/>
              <a:t>kāpēc</a:t>
            </a:r>
            <a:r>
              <a:rPr lang="en-US" sz="2800" dirty="0"/>
              <a:t>?”;</a:t>
            </a:r>
          </a:p>
          <a:p>
            <a:r>
              <a:rPr lang="lv-LV" sz="2800" b="1" dirty="0" smtClean="0"/>
              <a:t>vadītāji</a:t>
            </a:r>
            <a:r>
              <a:rPr lang="lv-LV" sz="2800" dirty="0" smtClean="0"/>
              <a:t> </a:t>
            </a:r>
            <a:r>
              <a:rPr lang="lv-LV" sz="2800" dirty="0"/>
              <a:t>akceptē pieņemto kārtību,</a:t>
            </a:r>
            <a:r>
              <a:rPr lang="lv-LV" sz="2800" b="1" dirty="0"/>
              <a:t> līderi </a:t>
            </a:r>
            <a:r>
              <a:rPr lang="lv-LV" sz="2800" dirty="0"/>
              <a:t>izaicina to</a:t>
            </a:r>
            <a:r>
              <a:rPr lang="lv-LV" sz="2800" dirty="0" smtClean="0"/>
              <a:t>;</a:t>
            </a:r>
            <a:r>
              <a:rPr lang="en-US" sz="2800" dirty="0"/>
              <a:t> </a:t>
            </a:r>
            <a:endParaRPr lang="lv-LV" sz="2800" dirty="0" smtClean="0"/>
          </a:p>
          <a:p>
            <a:r>
              <a:rPr lang="lv-LV" sz="2800" b="1" dirty="0" smtClean="0"/>
              <a:t>vadītāji</a:t>
            </a:r>
            <a:r>
              <a:rPr lang="en-US" sz="2800" b="1" dirty="0" smtClean="0"/>
              <a:t> </a:t>
            </a:r>
            <a:r>
              <a:rPr lang="en-US" sz="2800" dirty="0" err="1"/>
              <a:t>ir</a:t>
            </a:r>
            <a:r>
              <a:rPr lang="en-US" sz="2800" dirty="0"/>
              <a:t> </a:t>
            </a:r>
            <a:r>
              <a:rPr lang="en-US" sz="2800" dirty="0" err="1"/>
              <a:t>klasiskie</a:t>
            </a:r>
            <a:r>
              <a:rPr lang="en-US" sz="2800" dirty="0"/>
              <a:t> “</a:t>
            </a:r>
            <a:r>
              <a:rPr lang="en-US" sz="2800" dirty="0" err="1"/>
              <a:t>labie</a:t>
            </a:r>
            <a:r>
              <a:rPr lang="en-US" sz="2800" dirty="0"/>
              <a:t> </a:t>
            </a:r>
            <a:r>
              <a:rPr lang="en-US" sz="2800" dirty="0" err="1"/>
              <a:t>zaldāti</a:t>
            </a:r>
            <a:r>
              <a:rPr lang="en-US" sz="2800" dirty="0"/>
              <a:t>”, </a:t>
            </a:r>
            <a:r>
              <a:rPr lang="en-US" sz="2800" b="1" dirty="0" err="1"/>
              <a:t>līderi</a:t>
            </a:r>
            <a:r>
              <a:rPr lang="en-US" sz="2800" dirty="0"/>
              <a:t> </a:t>
            </a:r>
            <a:r>
              <a:rPr lang="en-US" sz="2800" dirty="0" err="1"/>
              <a:t>ir</a:t>
            </a:r>
            <a:r>
              <a:rPr lang="en-US" sz="2800" dirty="0"/>
              <a:t> </a:t>
            </a:r>
            <a:r>
              <a:rPr lang="en-US" sz="2800" dirty="0" err="1"/>
              <a:t>personības</a:t>
            </a:r>
            <a:r>
              <a:rPr lang="en-US" sz="2800" dirty="0"/>
              <a:t>;</a:t>
            </a:r>
          </a:p>
          <a:p>
            <a:r>
              <a:rPr lang="lv-LV" sz="2800" b="1" dirty="0" smtClean="0"/>
              <a:t>vadītāji</a:t>
            </a:r>
            <a:r>
              <a:rPr lang="lv-LV" sz="2800" dirty="0" smtClean="0"/>
              <a:t> </a:t>
            </a:r>
            <a:r>
              <a:rPr lang="en-US" sz="2800" dirty="0" err="1" smtClean="0"/>
              <a:t>veic</a:t>
            </a:r>
            <a:r>
              <a:rPr lang="en-US" sz="2800" dirty="0" smtClean="0"/>
              <a:t> </a:t>
            </a:r>
            <a:r>
              <a:rPr lang="en-US" sz="2800" dirty="0" err="1"/>
              <a:t>darbu</a:t>
            </a:r>
            <a:r>
              <a:rPr lang="en-US" sz="2800" dirty="0"/>
              <a:t> </a:t>
            </a:r>
            <a:r>
              <a:rPr lang="en-US" sz="2800" dirty="0" err="1"/>
              <a:t>pareizi</a:t>
            </a:r>
            <a:r>
              <a:rPr lang="en-US" sz="2800" dirty="0"/>
              <a:t>, </a:t>
            </a:r>
            <a:r>
              <a:rPr lang="en-US" sz="2800" b="1" dirty="0" err="1"/>
              <a:t>līderi</a:t>
            </a:r>
            <a:r>
              <a:rPr lang="en-US" sz="2800" dirty="0"/>
              <a:t> </a:t>
            </a:r>
            <a:r>
              <a:rPr lang="en-US" sz="2800" dirty="0" err="1"/>
              <a:t>veic</a:t>
            </a:r>
            <a:r>
              <a:rPr lang="en-US" sz="2800" dirty="0"/>
              <a:t> </a:t>
            </a:r>
            <a:r>
              <a:rPr lang="en-US" sz="2800" dirty="0" err="1"/>
              <a:t>pareizo</a:t>
            </a:r>
            <a:r>
              <a:rPr lang="en-US" sz="2800" dirty="0"/>
              <a:t> </a:t>
            </a:r>
            <a:r>
              <a:rPr lang="en-US" sz="2800" dirty="0" err="1"/>
              <a:t>darbu</a:t>
            </a:r>
            <a:r>
              <a:rPr lang="en-US" sz="2800" dirty="0"/>
              <a: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0075" cy="1431925"/>
          </a:xfrm>
        </p:spPr>
        <p:txBody>
          <a:bodyPr>
            <a:normAutofit/>
          </a:bodyPr>
          <a:lstStyle/>
          <a:p>
            <a:r>
              <a:rPr lang="lv-LV" dirty="0" smtClean="0"/>
              <a:t>Līderis </a:t>
            </a:r>
            <a:r>
              <a:rPr lang="lv-LV" i="1" dirty="0" smtClean="0"/>
              <a:t>(Pēc R.Dilta)  </a:t>
            </a:r>
            <a:endParaRPr lang="en-US" i="1" dirty="0"/>
          </a:p>
        </p:txBody>
      </p:sp>
      <p:sp>
        <p:nvSpPr>
          <p:cNvPr id="3" name="Content Placeholder 2"/>
          <p:cNvSpPr>
            <a:spLocks noGrp="1"/>
          </p:cNvSpPr>
          <p:nvPr>
            <p:ph idx="1"/>
          </p:nvPr>
        </p:nvSpPr>
        <p:spPr/>
        <p:txBody>
          <a:bodyPr/>
          <a:lstStyle/>
          <a:p>
            <a:r>
              <a:rPr lang="lv-LV" b="1" dirty="0" smtClean="0"/>
              <a:t>Līderis</a:t>
            </a:r>
            <a:r>
              <a:rPr lang="lv-LV" dirty="0" smtClean="0"/>
              <a:t> ir cilvēks, kurš apzinās savas un citu vērtības.</a:t>
            </a:r>
          </a:p>
          <a:p>
            <a:r>
              <a:rPr lang="lv-LV" b="1" dirty="0" err="1" smtClean="0"/>
              <a:t>Līderisma</a:t>
            </a:r>
            <a:r>
              <a:rPr lang="lv-LV" b="1" dirty="0" smtClean="0"/>
              <a:t> iemaņas nepieciešamas ikvienam cilvēkam, lai pasauli darītu labāku</a:t>
            </a:r>
            <a:r>
              <a:rPr lang="lv-LV" dirty="0" smtClean="0"/>
              <a:t>.</a:t>
            </a:r>
          </a:p>
          <a:p>
            <a:r>
              <a:rPr lang="lv-LV" b="1" dirty="0" smtClean="0"/>
              <a:t>Līderis– cilvēks, kas pulcē ap sevi pozitīvi domājošus cilvēkus, kas vēlas izmainīt pasauli un ir pārliecināti par pozitīva pasaules redzējuma efektivitāti.</a:t>
            </a:r>
            <a:endParaRPr lang="en-US" b="1"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0075" cy="1431925"/>
          </a:xfrm>
        </p:spPr>
        <p:txBody>
          <a:bodyPr/>
          <a:lstStyle/>
          <a:p>
            <a:r>
              <a:rPr lang="lv-LV" b="1" dirty="0" smtClean="0"/>
              <a:t>V</a:t>
            </a:r>
            <a:r>
              <a:rPr lang="en-US" b="1" dirty="0" err="1" smtClean="0"/>
              <a:t>ai</a:t>
            </a:r>
            <a:r>
              <a:rPr lang="en-US" b="1" dirty="0" smtClean="0"/>
              <a:t> par </a:t>
            </a:r>
            <a:r>
              <a:rPr lang="en-US" b="1" dirty="0" err="1" smtClean="0"/>
              <a:t>līderi</a:t>
            </a:r>
            <a:r>
              <a:rPr lang="en-US" b="1" dirty="0" smtClean="0"/>
              <a:t> </a:t>
            </a:r>
            <a:r>
              <a:rPr lang="en-US" b="1" dirty="0" err="1" smtClean="0"/>
              <a:t>piedzimst</a:t>
            </a:r>
            <a:r>
              <a:rPr lang="en-US" b="1" dirty="0" smtClean="0"/>
              <a:t>?</a:t>
            </a:r>
            <a:endParaRPr lang="en-US" b="1" dirty="0"/>
          </a:p>
        </p:txBody>
      </p:sp>
      <p:sp>
        <p:nvSpPr>
          <p:cNvPr id="3" name="Content Placeholder 2"/>
          <p:cNvSpPr>
            <a:spLocks noGrp="1"/>
          </p:cNvSpPr>
          <p:nvPr>
            <p:ph idx="1"/>
          </p:nvPr>
        </p:nvSpPr>
        <p:spPr>
          <a:xfrm>
            <a:off x="467544" y="1772816"/>
            <a:ext cx="8220075" cy="4516438"/>
          </a:xfrm>
        </p:spPr>
        <p:txBody>
          <a:bodyPr/>
          <a:lstStyle/>
          <a:p>
            <a:pPr marL="0" indent="0" algn="just">
              <a:buNone/>
            </a:pPr>
            <a:r>
              <a:rPr lang="lv-LV" dirty="0" smtClean="0"/>
              <a:t>D</a:t>
            </a:r>
            <a:r>
              <a:rPr lang="en-US" dirty="0" err="1" smtClean="0"/>
              <a:t>roši</a:t>
            </a:r>
            <a:r>
              <a:rPr lang="en-US" dirty="0" smtClean="0"/>
              <a:t> </a:t>
            </a:r>
            <a:r>
              <a:rPr lang="en-US" dirty="0" err="1" smtClean="0"/>
              <a:t>var</a:t>
            </a:r>
            <a:r>
              <a:rPr lang="en-US" dirty="0" smtClean="0"/>
              <a:t> </a:t>
            </a:r>
            <a:r>
              <a:rPr lang="en-US" dirty="0" err="1" smtClean="0"/>
              <a:t>apgalvot</a:t>
            </a:r>
            <a:r>
              <a:rPr lang="en-US" dirty="0" smtClean="0"/>
              <a:t>, ka </a:t>
            </a:r>
            <a:r>
              <a:rPr lang="en-US" dirty="0" err="1" smtClean="0"/>
              <a:t>daudzas</a:t>
            </a:r>
            <a:r>
              <a:rPr lang="en-US" dirty="0" smtClean="0"/>
              <a:t> </a:t>
            </a:r>
            <a:r>
              <a:rPr lang="en-US" dirty="0" err="1" smtClean="0"/>
              <a:t>līderi</a:t>
            </a:r>
            <a:r>
              <a:rPr lang="en-US" dirty="0" smtClean="0"/>
              <a:t> </a:t>
            </a:r>
            <a:r>
              <a:rPr lang="en-US" dirty="0" err="1" smtClean="0"/>
              <a:t>raksturojošas</a:t>
            </a:r>
            <a:r>
              <a:rPr lang="en-US" dirty="0" smtClean="0"/>
              <a:t> </a:t>
            </a:r>
            <a:r>
              <a:rPr lang="en-US" dirty="0" err="1" smtClean="0"/>
              <a:t>īpašības</a:t>
            </a:r>
            <a:r>
              <a:rPr lang="en-US" dirty="0" smtClean="0"/>
              <a:t> </a:t>
            </a:r>
            <a:r>
              <a:rPr lang="en-US" dirty="0" err="1" smtClean="0"/>
              <a:t>tiek</a:t>
            </a:r>
            <a:r>
              <a:rPr lang="en-US" dirty="0" smtClean="0"/>
              <a:t> </a:t>
            </a:r>
            <a:r>
              <a:rPr lang="en-US" dirty="0" err="1" smtClean="0"/>
              <a:t>apgūtas</a:t>
            </a:r>
            <a:r>
              <a:rPr lang="en-US" dirty="0" smtClean="0"/>
              <a:t> </a:t>
            </a:r>
            <a:r>
              <a:rPr lang="en-US" dirty="0" err="1" smtClean="0"/>
              <a:t>dzīves</a:t>
            </a:r>
            <a:r>
              <a:rPr lang="en-US" dirty="0" smtClean="0"/>
              <a:t> </a:t>
            </a:r>
            <a:r>
              <a:rPr lang="en-US" dirty="0" err="1" smtClean="0"/>
              <a:t>laikā</a:t>
            </a:r>
            <a:r>
              <a:rPr lang="en-US" dirty="0" smtClean="0"/>
              <a:t> un </a:t>
            </a:r>
            <a:r>
              <a:rPr lang="en-US" dirty="0" err="1" smtClean="0"/>
              <a:t>tās</a:t>
            </a:r>
            <a:r>
              <a:rPr lang="en-US" dirty="0" smtClean="0"/>
              <a:t> </a:t>
            </a:r>
            <a:r>
              <a:rPr lang="en-US" dirty="0" err="1" smtClean="0"/>
              <a:t>iespējams</a:t>
            </a:r>
            <a:r>
              <a:rPr lang="en-US" dirty="0" smtClean="0"/>
              <a:t> </a:t>
            </a:r>
            <a:r>
              <a:rPr lang="en-US" dirty="0" err="1" smtClean="0"/>
              <a:t>pilnveidot</a:t>
            </a:r>
            <a:r>
              <a:rPr lang="en-US" dirty="0" smtClean="0"/>
              <a:t> </a:t>
            </a:r>
            <a:r>
              <a:rPr lang="en-US" dirty="0" err="1" smtClean="0"/>
              <a:t>tāpat</a:t>
            </a:r>
            <a:r>
              <a:rPr lang="en-US" dirty="0" smtClean="0"/>
              <a:t> </a:t>
            </a:r>
            <a:r>
              <a:rPr lang="en-US" dirty="0" err="1" smtClean="0"/>
              <a:t>kā</a:t>
            </a:r>
            <a:r>
              <a:rPr lang="en-US" dirty="0" smtClean="0"/>
              <a:t> </a:t>
            </a:r>
            <a:r>
              <a:rPr lang="en-US" dirty="0" err="1" smtClean="0"/>
              <a:t>daudzas</a:t>
            </a:r>
            <a:r>
              <a:rPr lang="en-US" dirty="0" smtClean="0"/>
              <a:t> </a:t>
            </a:r>
            <a:r>
              <a:rPr lang="en-US" dirty="0" err="1" smtClean="0"/>
              <a:t>vadības</a:t>
            </a:r>
            <a:r>
              <a:rPr lang="en-US" dirty="0" smtClean="0"/>
              <a:t> </a:t>
            </a:r>
            <a:r>
              <a:rPr lang="en-US" dirty="0" err="1" smtClean="0"/>
              <a:t>prasmes</a:t>
            </a:r>
            <a:endParaRPr lang="en-US" dirty="0"/>
          </a:p>
        </p:txBody>
      </p:sp>
      <p:pic>
        <p:nvPicPr>
          <p:cNvPr id="1026" name="Picture 2"/>
          <p:cNvPicPr>
            <a:picLocks noChangeAspect="1" noChangeArrowheads="1"/>
          </p:cNvPicPr>
          <p:nvPr/>
        </p:nvPicPr>
        <p:blipFill>
          <a:blip r:embed="rId4" cstate="print"/>
          <a:srcRect/>
          <a:stretch>
            <a:fillRect/>
          </a:stretch>
        </p:blipFill>
        <p:spPr bwMode="auto">
          <a:xfrm>
            <a:off x="3995936" y="3356992"/>
            <a:ext cx="3024336" cy="3024336"/>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0075" cy="1431925"/>
          </a:xfrm>
        </p:spPr>
        <p:txBody>
          <a:bodyPr/>
          <a:lstStyle/>
          <a:p>
            <a:r>
              <a:rPr lang="en-US" b="1" dirty="0" err="1" smtClean="0"/>
              <a:t>Līderu</a:t>
            </a:r>
            <a:r>
              <a:rPr lang="en-US" b="1" dirty="0" smtClean="0"/>
              <a:t> </a:t>
            </a:r>
            <a:r>
              <a:rPr lang="en-US" b="1" dirty="0" err="1" smtClean="0"/>
              <a:t>īpašības</a:t>
            </a:r>
            <a:endParaRPr lang="en-US" b="1" dirty="0"/>
          </a:p>
        </p:txBody>
      </p:sp>
      <p:sp>
        <p:nvSpPr>
          <p:cNvPr id="3" name="Content Placeholder 2"/>
          <p:cNvSpPr>
            <a:spLocks noGrp="1"/>
          </p:cNvSpPr>
          <p:nvPr>
            <p:ph idx="1"/>
          </p:nvPr>
        </p:nvSpPr>
        <p:spPr/>
        <p:txBody>
          <a:bodyPr>
            <a:normAutofit fontScale="92500" lnSpcReduction="10000"/>
          </a:bodyPr>
          <a:lstStyle/>
          <a:p>
            <a:r>
              <a:rPr lang="lv-LV" b="1" dirty="0" smtClean="0"/>
              <a:t>entuziasms</a:t>
            </a:r>
            <a:r>
              <a:rPr lang="lv-LV" dirty="0" smtClean="0"/>
              <a:t> –darbība tiek veikta ar lielu baudu, kvēli un dzīvesprieku. Šī ir līderu vispārēja rakstura īpašība;</a:t>
            </a:r>
          </a:p>
          <a:p>
            <a:r>
              <a:rPr lang="lv-LV" dirty="0" smtClean="0"/>
              <a:t> </a:t>
            </a:r>
            <a:r>
              <a:rPr lang="lv-LV" b="1" dirty="0" smtClean="0"/>
              <a:t>godīgums</a:t>
            </a:r>
            <a:r>
              <a:rPr lang="lv-LV" dirty="0" smtClean="0"/>
              <a:t> –īpašība, ka citos cilvēkos izraisa uzticēšanos;</a:t>
            </a:r>
            <a:endParaRPr lang="lv-LV" b="1" dirty="0" smtClean="0"/>
          </a:p>
          <a:p>
            <a:r>
              <a:rPr lang="lv-LV" dirty="0" smtClean="0"/>
              <a:t> </a:t>
            </a:r>
            <a:r>
              <a:rPr lang="lv-LV" b="1" dirty="0" smtClean="0"/>
              <a:t>sirsnība – pozitīvas emocijas</a:t>
            </a:r>
            <a:r>
              <a:rPr lang="lv-LV" dirty="0" smtClean="0"/>
              <a:t>, kas norāda uz patiesu interesi par cilvēkiem vai neviltotu pieķeršanos. Tā iet roku rokā ar </a:t>
            </a:r>
            <a:r>
              <a:rPr lang="lv-LV" b="1" dirty="0" smtClean="0"/>
              <a:t>cilvēcīgumu</a:t>
            </a:r>
            <a:r>
              <a:rPr lang="lv-LV" dirty="0" smtClean="0"/>
              <a:t>, atklājot tādas cilvēka pamatvērtības kā laipnību un uzmanību pret citiem</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0075" cy="1431925"/>
          </a:xfrm>
        </p:spPr>
        <p:txBody>
          <a:bodyPr/>
          <a:lstStyle/>
          <a:p>
            <a:r>
              <a:rPr lang="lv-LV" b="1" dirty="0" smtClean="0"/>
              <a:t>Līderu īpašības</a:t>
            </a:r>
            <a:endParaRPr lang="en-US" b="1" dirty="0"/>
          </a:p>
        </p:txBody>
      </p:sp>
      <p:sp>
        <p:nvSpPr>
          <p:cNvPr id="3" name="Content Placeholder 2"/>
          <p:cNvSpPr>
            <a:spLocks noGrp="1"/>
          </p:cNvSpPr>
          <p:nvPr>
            <p:ph idx="1"/>
          </p:nvPr>
        </p:nvSpPr>
        <p:spPr/>
        <p:txBody>
          <a:bodyPr>
            <a:normAutofit fontScale="92500" lnSpcReduction="10000"/>
          </a:bodyPr>
          <a:lstStyle/>
          <a:p>
            <a:r>
              <a:rPr lang="lv-LV" b="1" dirty="0" smtClean="0"/>
              <a:t>drosme</a:t>
            </a:r>
            <a:r>
              <a:rPr lang="lv-LV" dirty="0" smtClean="0"/>
              <a:t> – prāta un gara stingrība briesmu vai lielu grūtību priekšā; spēj uzņemties risku; </a:t>
            </a:r>
          </a:p>
          <a:p>
            <a:r>
              <a:rPr lang="lv-LV" b="1" dirty="0" smtClean="0"/>
              <a:t>saprātīgums</a:t>
            </a:r>
            <a:r>
              <a:rPr lang="lv-LV" dirty="0" smtClean="0"/>
              <a:t> – garīgs process, kas noved pie saprātīga lēmuma pieņemšanas un problēmas atrisināšanas; palīdz novērtēt cilvēkus;</a:t>
            </a:r>
          </a:p>
          <a:p>
            <a:r>
              <a:rPr lang="lv-LV" dirty="0" smtClean="0"/>
              <a:t> </a:t>
            </a:r>
            <a:r>
              <a:rPr lang="lv-LV" b="1" dirty="0" smtClean="0"/>
              <a:t>stingrs, bet taisnīgs</a:t>
            </a:r>
            <a:r>
              <a:rPr lang="lv-LV" dirty="0" smtClean="0"/>
              <a:t> – bez maiguma izpausmēm attiecībā pret citiem, bet jo īpaši pret sevi, reālistisks, bez sentimentālām jūtām; spēcīgs un apņēmīgs, taču elastīgs; objektīvs attiecībās ar komandu – nav savu favorītu</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normAutofit/>
          </a:bodyPr>
          <a:lstStyle/>
          <a:p>
            <a:r>
              <a:rPr lang="en-US" b="1" dirty="0" err="1" smtClean="0"/>
              <a:t>Līderības</a:t>
            </a:r>
            <a:r>
              <a:rPr lang="en-US" b="1" dirty="0" smtClean="0"/>
              <a:t> </a:t>
            </a:r>
            <a:r>
              <a:rPr lang="en-US" b="1" dirty="0" err="1" smtClean="0"/>
              <a:t>iezīmes</a:t>
            </a:r>
            <a:endParaRPr lang="en-US" dirty="0"/>
          </a:p>
        </p:txBody>
      </p:sp>
      <p:sp>
        <p:nvSpPr>
          <p:cNvPr id="3" name="Content Placeholder 2"/>
          <p:cNvSpPr>
            <a:spLocks noGrp="1"/>
          </p:cNvSpPr>
          <p:nvPr>
            <p:ph idx="1"/>
          </p:nvPr>
        </p:nvSpPr>
        <p:spPr>
          <a:xfrm>
            <a:off x="395536" y="1772816"/>
            <a:ext cx="8229600" cy="3888432"/>
          </a:xfrm>
        </p:spPr>
        <p:txBody>
          <a:bodyPr>
            <a:noAutofit/>
          </a:bodyPr>
          <a:lstStyle/>
          <a:p>
            <a:r>
              <a:rPr lang="lv-LV" sz="2800" b="1" dirty="0" smtClean="0"/>
              <a:t>vadība</a:t>
            </a:r>
            <a:r>
              <a:rPr lang="lv-LV" sz="2800" dirty="0" smtClean="0"/>
              <a:t> – līderim ir jāmeklē un jāatrod ceļš, pa kuru var doties. Vadība ietver sevī jaunu mērķu konstatēšanu un izvirzīšanu, jaunu pakalpojumu vai produktu izveidi un jaunu tirgu apzināšanu;</a:t>
            </a:r>
            <a:endParaRPr lang="lv-LV" sz="2800" baseline="30000" dirty="0" smtClean="0"/>
          </a:p>
          <a:p>
            <a:r>
              <a:rPr lang="lv-LV" sz="2800" b="1" dirty="0" smtClean="0"/>
              <a:t>iedvesma</a:t>
            </a:r>
            <a:r>
              <a:rPr lang="lv-LV" sz="2800" dirty="0" smtClean="0"/>
              <a:t> – līderim ir jābūt iedvesmojošam, jāspēj „ieslēgt” komandā, indivīdā un uzņēmumā „snaudošo” motivāciju, lai panāktu  vēlamos rezultātus;</a:t>
            </a:r>
          </a:p>
          <a:p>
            <a:endParaRPr lang="en-US" sz="16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1143000"/>
          </a:xfrm>
        </p:spPr>
        <p:txBody>
          <a:bodyPr>
            <a:normAutofit/>
          </a:bodyPr>
          <a:lstStyle/>
          <a:p>
            <a:r>
              <a:rPr lang="en-US" b="1" dirty="0" err="1" smtClean="0"/>
              <a:t>Līderības</a:t>
            </a:r>
            <a:r>
              <a:rPr lang="en-US" b="1" dirty="0" smtClean="0"/>
              <a:t> </a:t>
            </a:r>
            <a:r>
              <a:rPr lang="en-US" b="1" dirty="0" err="1" smtClean="0"/>
              <a:t>iezīmes</a:t>
            </a:r>
            <a:endParaRPr lang="en-US" dirty="0"/>
          </a:p>
        </p:txBody>
      </p:sp>
      <p:sp>
        <p:nvSpPr>
          <p:cNvPr id="3" name="Content Placeholder 2"/>
          <p:cNvSpPr>
            <a:spLocks noGrp="1"/>
          </p:cNvSpPr>
          <p:nvPr>
            <p:ph idx="1"/>
          </p:nvPr>
        </p:nvSpPr>
        <p:spPr>
          <a:xfrm>
            <a:off x="395536" y="1932856"/>
            <a:ext cx="8229600" cy="3224336"/>
          </a:xfrm>
        </p:spPr>
        <p:txBody>
          <a:bodyPr>
            <a:noAutofit/>
          </a:bodyPr>
          <a:lstStyle/>
          <a:p>
            <a:r>
              <a:rPr lang="lv-LV" sz="2800" b="1" dirty="0" smtClean="0"/>
              <a:t>komandas veidošana</a:t>
            </a:r>
            <a:r>
              <a:rPr lang="lv-LV" sz="2800" dirty="0" smtClean="0"/>
              <a:t> – līderim jādomā komandas terminos. Šim cilvēkam – līderim no grupām vai indivīdiem jāizveido lieliskas komandas. Gluži kā līderi veido komandas, tā arī komandas meklē līderus, kuri (līderi) viņus(komandu) vadīs nevis priekšniekus;</a:t>
            </a:r>
          </a:p>
          <a:p>
            <a:endParaRPr lang="en-US" sz="160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alibri"/>
        <a:ea typeface=""/>
        <a:cs typeface="Arial"/>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10.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1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1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4.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5.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6.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7.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8.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9.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50</TotalTime>
  <Words>642</Words>
  <Application>Microsoft Office PowerPoint</Application>
  <PresentationFormat>On-screen Show (4:3)</PresentationFormat>
  <Paragraphs>43</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1_Office Theme</vt:lpstr>
      <vt:lpstr>2_Office Theme</vt:lpstr>
      <vt:lpstr>Vadība un līderība</vt:lpstr>
      <vt:lpstr>Slide 2</vt:lpstr>
      <vt:lpstr>Vadītāja un līdera atšķirības (Bennis un Nanus, 1985)</vt:lpstr>
      <vt:lpstr>Līderis (Pēc R.Dilta)  </vt:lpstr>
      <vt:lpstr>Vai par līderi piedzimst?</vt:lpstr>
      <vt:lpstr>Līderu īpašības</vt:lpstr>
      <vt:lpstr>Līderu īpašības</vt:lpstr>
      <vt:lpstr>Līderības iezīmes</vt:lpstr>
      <vt:lpstr>Līderības iezīmes</vt:lpstr>
      <vt:lpstr>Līderības iezīmes</vt:lpstr>
      <vt:lpstr>Līderības funkcijas</vt:lpstr>
      <vt:lpstr>Līderības funkcijas</vt:lpstr>
    </vt:vector>
  </TitlesOfParts>
  <Company>Zvirbulu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Vadība un līderība</dc:title>
  <dc:creator>Antra</dc:creator>
  <cp:lastModifiedBy>user</cp:lastModifiedBy>
  <cp:revision>7</cp:revision>
  <dcterms:created xsi:type="dcterms:W3CDTF">2012-04-09T15:21:53Z</dcterms:created>
  <dcterms:modified xsi:type="dcterms:W3CDTF">2013-06-09T18:37:58Z</dcterms:modified>
</cp:coreProperties>
</file>