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56" r:id="rId3"/>
    <p:sldId id="257" r:id="rId4"/>
    <p:sldId id="274" r:id="rId5"/>
    <p:sldId id="272" r:id="rId6"/>
    <p:sldId id="269" r:id="rId7"/>
    <p:sldId id="270" r:id="rId8"/>
    <p:sldId id="271" r:id="rId9"/>
    <p:sldId id="264" r:id="rId10"/>
    <p:sldId id="265" r:id="rId11"/>
    <p:sldId id="266" r:id="rId12"/>
    <p:sldId id="267" r:id="rId13"/>
    <p:sldId id="273" r:id="rId14"/>
    <p:sldId id="277" r:id="rId15"/>
  </p:sldIdLst>
  <p:sldSz cx="9144000" cy="6858000" type="screen4x3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9655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550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181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6674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858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9480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39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8619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44557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9487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37945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1F8AA-C3DB-4AC4-9588-E503D12CC23B}" type="datetimeFigureOut">
              <a:rPr lang="lv-LV" smtClean="0"/>
              <a:t>2013.02.18.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D932D-F29C-49AA-976E-3BD66A24C49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9141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>
                <a:latin typeface="VAGRounded TL" pitchFamily="34" charset="0"/>
              </a:rPr>
              <a:t>Inside</a:t>
            </a:r>
            <a:r>
              <a:rPr lang="lv-LV" dirty="0" smtClean="0">
                <a:latin typeface="VAGRounded TL" pitchFamily="34" charset="0"/>
              </a:rPr>
              <a:t> – </a:t>
            </a:r>
            <a:r>
              <a:rPr lang="lv-LV" dirty="0" err="1" smtClean="0">
                <a:latin typeface="VAGRounded TL" pitchFamily="34" charset="0"/>
              </a:rPr>
              <a:t>outside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circle</a:t>
            </a:r>
            <a:endParaRPr lang="lv-LV" dirty="0">
              <a:latin typeface="VAGRounded T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608512"/>
          </a:xfrm>
        </p:spPr>
        <p:txBody>
          <a:bodyPr>
            <a:normAutofit/>
          </a:bodyPr>
          <a:lstStyle/>
          <a:p>
            <a:r>
              <a:rPr lang="lv-LV" dirty="0" err="1" smtClean="0">
                <a:latin typeface="VAGRounded TL" pitchFamily="34" charset="0"/>
              </a:rPr>
              <a:t>Story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>
                <a:latin typeface="VAGRounded TL" pitchFamily="34" charset="0"/>
              </a:rPr>
              <a:t>of</a:t>
            </a:r>
            <a:r>
              <a:rPr lang="lv-LV" dirty="0">
                <a:latin typeface="VAGRounded TL" pitchFamily="34" charset="0"/>
              </a:rPr>
              <a:t> </a:t>
            </a:r>
            <a:r>
              <a:rPr lang="lv-LV" dirty="0" err="1">
                <a:latin typeface="VAGRounded TL" pitchFamily="34" charset="0"/>
              </a:rPr>
              <a:t>your</a:t>
            </a:r>
            <a:r>
              <a:rPr lang="lv-LV" dirty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name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Your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career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way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Preferred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number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of</a:t>
            </a:r>
            <a:r>
              <a:rPr lang="lv-LV" dirty="0" smtClean="0">
                <a:latin typeface="VAGRounded TL" pitchFamily="34" charset="0"/>
              </a:rPr>
              <a:t> students </a:t>
            </a:r>
            <a:r>
              <a:rPr lang="lv-LV" dirty="0" err="1" smtClean="0">
                <a:latin typeface="VAGRounded TL" pitchFamily="34" charset="0"/>
              </a:rPr>
              <a:t>in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classroom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when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teaching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learning</a:t>
            </a:r>
            <a:endParaRPr lang="lv-LV" dirty="0" smtClean="0">
              <a:latin typeface="VAGRounded TL" pitchFamily="34" charset="0"/>
            </a:endParaRPr>
          </a:p>
          <a:p>
            <a:pPr lvl="0"/>
            <a:r>
              <a:rPr lang="lv-LV" dirty="0" err="1">
                <a:solidFill>
                  <a:srgbClr val="000000"/>
                </a:solidFill>
                <a:latin typeface="VAGRounded TL" pitchFamily="34" charset="0"/>
              </a:rPr>
              <a:t>Biggest</a:t>
            </a:r>
            <a:r>
              <a:rPr lang="lv-LV" dirty="0">
                <a:solidFill>
                  <a:srgbClr val="000000"/>
                </a:solidFill>
                <a:latin typeface="VAGRounded TL" pitchFamily="34" charset="0"/>
              </a:rPr>
              <a:t> </a:t>
            </a:r>
            <a:r>
              <a:rPr lang="lv-LV" dirty="0" err="1" smtClean="0">
                <a:solidFill>
                  <a:srgbClr val="000000"/>
                </a:solidFill>
                <a:latin typeface="VAGRounded TL" pitchFamily="34" charset="0"/>
              </a:rPr>
              <a:t>professional</a:t>
            </a:r>
            <a:r>
              <a:rPr lang="lv-LV" dirty="0" smtClean="0">
                <a:solidFill>
                  <a:srgbClr val="000000"/>
                </a:solidFill>
                <a:latin typeface="VAGRounded TL" pitchFamily="34" charset="0"/>
              </a:rPr>
              <a:t> </a:t>
            </a:r>
            <a:r>
              <a:rPr lang="lv-LV" dirty="0" err="1" smtClean="0">
                <a:solidFill>
                  <a:srgbClr val="000000"/>
                </a:solidFill>
                <a:latin typeface="VAGRounded TL" pitchFamily="34" charset="0"/>
              </a:rPr>
              <a:t>achievement</a:t>
            </a:r>
            <a:endParaRPr lang="lv-LV" dirty="0" smtClean="0">
              <a:solidFill>
                <a:srgbClr val="000000"/>
              </a:solidFill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best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way</a:t>
            </a:r>
            <a:r>
              <a:rPr lang="lv-LV" dirty="0" smtClean="0">
                <a:latin typeface="VAGRounded TL" pitchFamily="34" charset="0"/>
              </a:rPr>
              <a:t> to </a:t>
            </a:r>
            <a:r>
              <a:rPr lang="lv-LV" dirty="0" err="1" smtClean="0">
                <a:latin typeface="VAGRounded TL" pitchFamily="34" charset="0"/>
              </a:rPr>
              <a:t>become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university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teacher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Free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topic</a:t>
            </a:r>
            <a:endParaRPr lang="lv-LV" dirty="0" smtClean="0">
              <a:latin typeface="VAGRounded TL" pitchFamily="34" charset="0"/>
            </a:endParaRPr>
          </a:p>
          <a:p>
            <a:pPr marL="0" indent="0">
              <a:buNone/>
            </a:pPr>
            <a:endParaRPr lang="lv-LV" dirty="0">
              <a:latin typeface="VAGRounded T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FDBFC32-4BDB-4324-AC47-00CA9C2EB834}" type="slidenum">
              <a:rPr lang="lv-LV" smtClean="0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lv-LV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365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r>
              <a:rPr lang="lv-LV" sz="5400" dirty="0" smtClean="0">
                <a:latin typeface="VAGRounded TL" pitchFamily="34" charset="0"/>
              </a:rPr>
              <a:t>MAX :</a:t>
            </a: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endParaRPr lang="lv-LV" sz="4800" dirty="0" smtClean="0">
              <a:latin typeface="VAGRounded T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712200" cy="51784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sz="2800" dirty="0" smtClean="0">
                <a:latin typeface="VAGRounded TL" pitchFamily="34" charset="0"/>
              </a:rPr>
              <a:t>3 things </a:t>
            </a:r>
            <a:r>
              <a:rPr lang="lv-LV" sz="2800" dirty="0" smtClean="0">
                <a:latin typeface="VAGRounded TL" pitchFamily="34" charset="0"/>
              </a:rPr>
              <a:t>I</a:t>
            </a:r>
            <a:r>
              <a:rPr lang="en-US" sz="2800" dirty="0" smtClean="0">
                <a:latin typeface="VAGRounded TL" pitchFamily="34" charset="0"/>
              </a:rPr>
              <a:t> </a:t>
            </a:r>
            <a:r>
              <a:rPr lang="en-US" sz="2800" dirty="0" smtClean="0">
                <a:latin typeface="VAGRounded TL" pitchFamily="34" charset="0"/>
              </a:rPr>
              <a:t>like about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Motivation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2 </a:t>
            </a:r>
            <a:r>
              <a:rPr lang="lv-LV" sz="2800" dirty="0" err="1" smtClean="0">
                <a:latin typeface="VAGRounded TL" pitchFamily="34" charset="0"/>
              </a:rPr>
              <a:t>things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smtClean="0">
                <a:latin typeface="VAGRounded TL" pitchFamily="34" charset="0"/>
              </a:rPr>
              <a:t>I </a:t>
            </a:r>
            <a:r>
              <a:rPr lang="lv-LV" sz="2800" dirty="0" err="1" smtClean="0">
                <a:latin typeface="VAGRounded TL" pitchFamily="34" charset="0"/>
              </a:rPr>
              <a:t>consider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significant</a:t>
            </a:r>
            <a:r>
              <a:rPr lang="lv-LV" sz="2800" dirty="0" smtClean="0">
                <a:latin typeface="VAGRounded TL" pitchFamily="34" charset="0"/>
              </a:rPr>
              <a:t> to </a:t>
            </a:r>
            <a:r>
              <a:rPr lang="lv-LV" sz="2800" dirty="0" err="1" smtClean="0">
                <a:latin typeface="VAGRounded TL" pitchFamily="34" charset="0"/>
              </a:rPr>
              <a:t>make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effective</a:t>
            </a:r>
            <a:r>
              <a:rPr lang="lv-LV" sz="2800" dirty="0" smtClean="0">
                <a:latin typeface="VAGRounded TL" pitchFamily="34" charset="0"/>
              </a:rPr>
              <a:t>					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Acquisition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1 </a:t>
            </a:r>
            <a:r>
              <a:rPr lang="lv-LV" sz="2800" dirty="0" err="1" smtClean="0">
                <a:latin typeface="VAGRounded TL" pitchFamily="34" charset="0"/>
              </a:rPr>
              <a:t>thing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that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bothers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me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about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group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work</a:t>
            </a:r>
            <a:r>
              <a:rPr lang="lv-LV" sz="2800" dirty="0" smtClean="0">
                <a:latin typeface="VAGRounded TL" pitchFamily="34" charset="0"/>
              </a:rPr>
              <a:t> 								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Extension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  <a:endParaRPr lang="en-US" sz="2800" dirty="0" smtClean="0">
              <a:latin typeface="VAGRounded TL" pitchFamily="34" charset="0"/>
            </a:endParaRPr>
          </a:p>
          <a:p>
            <a:pPr eaLnBrk="1" hangingPunct="1">
              <a:defRPr/>
            </a:pPr>
            <a:endParaRPr lang="lv-LV" sz="36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7813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60350"/>
            <a:ext cx="8820150" cy="1512888"/>
          </a:xfrm>
        </p:spPr>
        <p:txBody>
          <a:bodyPr/>
          <a:lstStyle/>
          <a:p>
            <a:pPr eaLnBrk="1" hangingPunct="1"/>
            <a:r>
              <a:rPr lang="lv-LV" sz="3000" dirty="0" err="1" smtClean="0">
                <a:latin typeface="VAGRounded TL" pitchFamily="34" charset="0"/>
              </a:rPr>
              <a:t>How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long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have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you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worked</a:t>
            </a:r>
            <a:r>
              <a:rPr lang="lv-LV" sz="3000" dirty="0" smtClean="0">
                <a:latin typeface="VAGRounded TL" pitchFamily="34" charset="0"/>
              </a:rPr>
              <a:t> </a:t>
            </a:r>
            <a:r>
              <a:rPr lang="lv-LV" sz="3000" dirty="0" err="1" smtClean="0">
                <a:latin typeface="VAGRounded TL" pitchFamily="34" charset="0"/>
              </a:rPr>
              <a:t>at</a:t>
            </a:r>
            <a:r>
              <a:rPr lang="lv-LV" sz="3000" dirty="0" smtClean="0">
                <a:latin typeface="VAGRounded TL" pitchFamily="34" charset="0"/>
              </a:rPr>
              <a:t> UNIVERSITY?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/>
            <a:endParaRPr lang="lv-LV" smtClean="0"/>
          </a:p>
          <a:p>
            <a:pPr eaLnBrk="1" hangingPunct="1"/>
            <a:endParaRPr lang="lv-LV" smtClean="0"/>
          </a:p>
        </p:txBody>
      </p:sp>
      <p:pic>
        <p:nvPicPr>
          <p:cNvPr id="3076" name="Picture 4" descr="PB21634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268760"/>
            <a:ext cx="7632700" cy="541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768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150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smtClean="0">
                <a:latin typeface="VAGRounded TL" pitchFamily="34" charset="0"/>
              </a:rPr>
              <a:t>Tokens for talking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925144"/>
          </a:xfrm>
        </p:spPr>
        <p:txBody>
          <a:bodyPr>
            <a:normAutofit fontScale="92500" lnSpcReduction="10000"/>
          </a:bodyPr>
          <a:lstStyle/>
          <a:p>
            <a:pPr algn="ctr">
              <a:buFont typeface="Arial" charset="0"/>
              <a:buNone/>
            </a:pPr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smallest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experience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en-GB" dirty="0" smtClean="0">
                <a:latin typeface="VAGRounded TL" pitchFamily="34" charset="0"/>
              </a:rPr>
              <a:t>comes to fetch tokens </a:t>
            </a:r>
            <a:endParaRPr lang="lv-LV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dirty="0" err="1" smtClean="0">
                <a:latin typeface="VAGRounded TL" pitchFamily="34" charset="0"/>
              </a:rPr>
              <a:t>One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token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of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each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colour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for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each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participant</a:t>
            </a:r>
            <a:r>
              <a:rPr lang="lv-LV" dirty="0" smtClean="0">
                <a:latin typeface="VAGRounded TL" pitchFamily="34" charset="0"/>
              </a:rPr>
              <a:t> </a:t>
            </a: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Orange</a:t>
            </a:r>
            <a:r>
              <a:rPr lang="lv-LV" sz="2800" b="1" dirty="0" smtClean="0">
                <a:latin typeface="VAGRounded TL" pitchFamily="34" charset="0"/>
              </a:rPr>
              <a:t> to </a:t>
            </a:r>
            <a:r>
              <a:rPr lang="lv-LV" sz="2800" b="1" dirty="0" err="1" smtClean="0">
                <a:latin typeface="VAGRounded TL" pitchFamily="34" charset="0"/>
              </a:rPr>
              <a:t>ask</a:t>
            </a:r>
            <a:r>
              <a:rPr lang="lv-LV" sz="2800" b="1" dirty="0" smtClean="0">
                <a:latin typeface="VAGRounded TL" pitchFamily="34" charset="0"/>
              </a:rPr>
              <a:t> </a:t>
            </a:r>
            <a:r>
              <a:rPr lang="lv-LV" sz="2800" b="1" dirty="0" err="1" smtClean="0">
                <a:latin typeface="VAGRounded TL" pitchFamily="34" charset="0"/>
              </a:rPr>
              <a:t>question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Pink</a:t>
            </a:r>
            <a:r>
              <a:rPr lang="lv-LV" sz="2800" b="1" dirty="0" smtClean="0">
                <a:latin typeface="VAGRounded TL" pitchFamily="34" charset="0"/>
              </a:rPr>
              <a:t> </a:t>
            </a:r>
            <a:r>
              <a:rPr lang="lv-LV" sz="2800" b="1" dirty="0" smtClean="0">
                <a:latin typeface="VAGRounded TL" pitchFamily="34" charset="0"/>
              </a:rPr>
              <a:t>to </a:t>
            </a:r>
            <a:r>
              <a:rPr lang="lv-LV" sz="2800" b="1" dirty="0" err="1" smtClean="0">
                <a:latin typeface="VAGRounded TL" pitchFamily="34" charset="0"/>
              </a:rPr>
              <a:t>contribute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sz="2800" b="1" dirty="0" err="1" smtClean="0">
                <a:latin typeface="VAGRounded TL" pitchFamily="34" charset="0"/>
              </a:rPr>
              <a:t>Yellow</a:t>
            </a:r>
            <a:r>
              <a:rPr lang="lv-LV" sz="2800" b="1" dirty="0" smtClean="0">
                <a:latin typeface="VAGRounded TL" pitchFamily="34" charset="0"/>
              </a:rPr>
              <a:t> to </a:t>
            </a:r>
            <a:r>
              <a:rPr lang="lv-LV" sz="2800" b="1" dirty="0" err="1" smtClean="0">
                <a:latin typeface="VAGRounded TL" pitchFamily="34" charset="0"/>
              </a:rPr>
              <a:t>add</a:t>
            </a:r>
            <a:endParaRPr lang="lv-LV" sz="2800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b="1" dirty="0" err="1" smtClean="0">
                <a:latin typeface="VAGRounded TL" pitchFamily="34" charset="0"/>
              </a:rPr>
              <a:t>Signal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with</a:t>
            </a:r>
            <a:r>
              <a:rPr lang="lv-LV" b="1" dirty="0" smtClean="0">
                <a:latin typeface="VAGRounded TL" pitchFamily="34" charset="0"/>
              </a:rPr>
              <a:t> a </a:t>
            </a:r>
            <a:r>
              <a:rPr lang="lv-LV" b="1" dirty="0" err="1" smtClean="0">
                <a:latin typeface="VAGRounded TL" pitchFamily="34" charset="0"/>
              </a:rPr>
              <a:t>token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if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you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want</a:t>
            </a:r>
            <a:r>
              <a:rPr lang="lv-LV" b="1" dirty="0" smtClean="0">
                <a:latin typeface="VAGRounded TL" pitchFamily="34" charset="0"/>
              </a:rPr>
              <a:t> to </a:t>
            </a:r>
            <a:r>
              <a:rPr lang="lv-LV" b="1" dirty="0" err="1" smtClean="0">
                <a:latin typeface="VAGRounded TL" pitchFamily="34" charset="0"/>
              </a:rPr>
              <a:t>contribute</a:t>
            </a:r>
            <a:endParaRPr lang="lv-LV" b="1" dirty="0" smtClean="0">
              <a:latin typeface="VAGRounded TL" pitchFamily="34" charset="0"/>
            </a:endParaRPr>
          </a:p>
          <a:p>
            <a:pPr algn="ctr">
              <a:buFont typeface="Arial" charset="0"/>
              <a:buNone/>
            </a:pPr>
            <a:r>
              <a:rPr lang="lv-LV" b="1" dirty="0" smtClean="0">
                <a:latin typeface="VAGRounded TL" pitchFamily="34" charset="0"/>
              </a:rPr>
              <a:t>Put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token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in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middle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of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the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table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and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start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speaking</a:t>
            </a:r>
            <a:endParaRPr lang="lv-LV" b="1" dirty="0" smtClean="0">
              <a:latin typeface="VAGRounded TL" pitchFamily="34" charset="0"/>
            </a:endParaRPr>
          </a:p>
          <a:p>
            <a:endParaRPr lang="lv-LV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</p:spPr>
        <p:txBody>
          <a:bodyPr/>
          <a:lstStyle/>
          <a:p>
            <a:pPr algn="l">
              <a:defRPr/>
            </a:pPr>
            <a:fld id="{3308F8FE-73EF-474E-9F6B-E1EC4511DF44}" type="slidenum">
              <a:rPr lang="lv-LV" smtClean="0"/>
              <a:pPr algn="l">
                <a:defRPr/>
              </a:pPr>
              <a:t>12</a:t>
            </a:fld>
            <a:endParaRPr lang="lv-LV" smtClean="0"/>
          </a:p>
        </p:txBody>
      </p:sp>
    </p:spTree>
    <p:extLst>
      <p:ext uri="{BB962C8B-B14F-4D97-AF65-F5344CB8AC3E}">
        <p14:creationId xmlns:p14="http://schemas.microsoft.com/office/powerpoint/2010/main" val="3287971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6300" b="1" smtClean="0">
                <a:latin typeface="VAGRounded TL" pitchFamily="34" charset="0"/>
              </a:rPr>
              <a:t>How did we do?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lv-LV" sz="4400" b="1" dirty="0" smtClean="0">
                <a:latin typeface="VAGRounded TL" pitchFamily="34" charset="0"/>
              </a:rPr>
              <a:t>First </a:t>
            </a:r>
            <a:r>
              <a:rPr lang="lv-LV" sz="4400" b="1" dirty="0" err="1" smtClean="0">
                <a:latin typeface="VAGRounded TL" pitchFamily="34" charset="0"/>
              </a:rPr>
              <a:t>used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tokens</a:t>
            </a:r>
            <a:endParaRPr lang="lv-LV" sz="4400" b="1" dirty="0" smtClean="0">
              <a:latin typeface="VAGRounded TL" pitchFamily="34" charset="0"/>
            </a:endParaRPr>
          </a:p>
          <a:p>
            <a:pPr eaLnBrk="1" hangingPunct="1"/>
            <a:r>
              <a:rPr lang="lv-LV" sz="4400" b="1" dirty="0" err="1" smtClean="0">
                <a:latin typeface="VAGRounded TL" pitchFamily="34" charset="0"/>
              </a:rPr>
              <a:t>Last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used</a:t>
            </a:r>
            <a:r>
              <a:rPr lang="lv-LV" sz="4400" b="1" dirty="0" smtClean="0">
                <a:latin typeface="VAGRounded TL" pitchFamily="34" charset="0"/>
              </a:rPr>
              <a:t> </a:t>
            </a:r>
            <a:r>
              <a:rPr lang="lv-LV" sz="4400" b="1" dirty="0" err="1" smtClean="0">
                <a:latin typeface="VAGRounded TL" pitchFamily="34" charset="0"/>
              </a:rPr>
              <a:t>token</a:t>
            </a:r>
            <a:endParaRPr lang="lv-LV" sz="4400" b="1" dirty="0" smtClean="0">
              <a:latin typeface="VAGRounded TL" pitchFamily="34" charset="0"/>
            </a:endParaRPr>
          </a:p>
          <a:p>
            <a:pPr eaLnBrk="1" hangingPunct="1"/>
            <a:r>
              <a:rPr lang="lv-LV" sz="4400" b="1" dirty="0" err="1" smtClean="0">
                <a:latin typeface="VAGRounded TL" pitchFamily="34" charset="0"/>
              </a:rPr>
              <a:t>So</a:t>
            </a:r>
            <a:r>
              <a:rPr lang="lv-LV" sz="4400" b="1" dirty="0" smtClean="0">
                <a:latin typeface="VAGRounded TL" pitchFamily="34" charset="0"/>
              </a:rPr>
              <a:t> WHAT???</a:t>
            </a:r>
            <a:endParaRPr lang="lv-LV" sz="4400" b="1" dirty="0" smtClean="0">
              <a:latin typeface="VAGRounded TL" pitchFamily="34" charset="0"/>
            </a:endParaRPr>
          </a:p>
        </p:txBody>
      </p:sp>
      <p:pic>
        <p:nvPicPr>
          <p:cNvPr id="8196" name="Picture 6" descr="AG00317_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1484313"/>
            <a:ext cx="3848100" cy="494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D951CB4-9EE6-4381-A140-B86E9C76C65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Dr. paed. Indra Odiņa (indra.odina@lu.lv) University of Latvia </a:t>
            </a:r>
          </a:p>
        </p:txBody>
      </p:sp>
    </p:spTree>
    <p:extLst>
      <p:ext uri="{BB962C8B-B14F-4D97-AF65-F5344CB8AC3E}">
        <p14:creationId xmlns:p14="http://schemas.microsoft.com/office/powerpoint/2010/main" val="407175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r>
              <a:rPr lang="lv-LV" sz="5400" dirty="0" smtClean="0">
                <a:latin typeface="VAGRounded TL" pitchFamily="34" charset="0"/>
              </a:rPr>
              <a:t>MAX :</a:t>
            </a:r>
            <a:r>
              <a:rPr lang="lv-LV" sz="5400" dirty="0">
                <a:latin typeface="VAGRounded TL" pitchFamily="34" charset="0"/>
              </a:rPr>
              <a:t/>
            </a:r>
            <a:br>
              <a:rPr lang="lv-LV" sz="5400" dirty="0">
                <a:latin typeface="VAGRounded TL" pitchFamily="34" charset="0"/>
              </a:rPr>
            </a:br>
            <a:endParaRPr lang="lv-LV" sz="4800" dirty="0" smtClean="0">
              <a:latin typeface="VAGRounded TL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712200" cy="517842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800" dirty="0" smtClean="0">
                <a:latin typeface="VAGRounded TL" pitchFamily="34" charset="0"/>
              </a:rPr>
              <a:t>3 things </a:t>
            </a:r>
            <a:r>
              <a:rPr lang="en-US" sz="2800" dirty="0">
                <a:latin typeface="VAGRounded TL" pitchFamily="34" charset="0"/>
              </a:rPr>
              <a:t>I remember about </a:t>
            </a:r>
            <a:r>
              <a:rPr lang="en-US" sz="2800" dirty="0" smtClean="0">
                <a:latin typeface="VAGRounded TL" pitchFamily="34" charset="0"/>
              </a:rPr>
              <a:t>today</a:t>
            </a:r>
            <a:r>
              <a:rPr lang="lv-LV" sz="2800" dirty="0" smtClean="0">
                <a:latin typeface="VAGRounded TL" pitchFamily="34" charset="0"/>
              </a:rPr>
              <a:t> 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Motivation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2 </a:t>
            </a:r>
            <a:r>
              <a:rPr lang="lv-LV" sz="2800" dirty="0" err="1">
                <a:latin typeface="VAGRounded TL" pitchFamily="34" charset="0"/>
              </a:rPr>
              <a:t>things</a:t>
            </a:r>
            <a:r>
              <a:rPr lang="lv-LV" sz="2800" dirty="0">
                <a:latin typeface="VAGRounded TL" pitchFamily="34" charset="0"/>
              </a:rPr>
              <a:t> I </a:t>
            </a:r>
            <a:r>
              <a:rPr lang="lv-LV" sz="2800" dirty="0" err="1">
                <a:latin typeface="VAGRounded TL" pitchFamily="34" charset="0"/>
              </a:rPr>
              <a:t>will</a:t>
            </a:r>
            <a:r>
              <a:rPr lang="lv-LV" sz="2800" dirty="0">
                <a:latin typeface="VAGRounded TL" pitchFamily="34" charset="0"/>
              </a:rPr>
              <a:t> </a:t>
            </a:r>
            <a:r>
              <a:rPr lang="lv-LV" sz="2800" dirty="0" err="1">
                <a:latin typeface="VAGRounded TL" pitchFamily="34" charset="0"/>
              </a:rPr>
              <a:t>take</a:t>
            </a:r>
            <a:r>
              <a:rPr lang="lv-LV" sz="2800" dirty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away</a:t>
            </a:r>
            <a:r>
              <a:rPr lang="lv-LV" sz="2800" dirty="0" smtClean="0">
                <a:latin typeface="VAGRounded TL" pitchFamily="34" charset="0"/>
              </a:rPr>
              <a:t>		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Acquisition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</a:t>
            </a:r>
          </a:p>
          <a:p>
            <a:pPr marL="0" indent="0"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1 </a:t>
            </a:r>
            <a:r>
              <a:rPr lang="lv-LV" sz="2800" dirty="0" err="1">
                <a:latin typeface="VAGRounded TL" pitchFamily="34" charset="0"/>
              </a:rPr>
              <a:t>suggestion</a:t>
            </a:r>
            <a:r>
              <a:rPr lang="lv-LV" sz="2800" dirty="0">
                <a:latin typeface="VAGRounded TL" pitchFamily="34" charset="0"/>
              </a:rPr>
              <a:t> I </a:t>
            </a:r>
            <a:r>
              <a:rPr lang="lv-LV" sz="2800" dirty="0" err="1">
                <a:latin typeface="VAGRounded TL" pitchFamily="34" charset="0"/>
              </a:rPr>
              <a:t>would</a:t>
            </a:r>
            <a:r>
              <a:rPr lang="lv-LV" sz="2800" dirty="0">
                <a:latin typeface="VAGRounded TL" pitchFamily="34" charset="0"/>
              </a:rPr>
              <a:t> </a:t>
            </a:r>
            <a:r>
              <a:rPr lang="lv-LV" sz="2800" dirty="0" err="1" smtClean="0">
                <a:latin typeface="VAGRounded TL" pitchFamily="34" charset="0"/>
              </a:rPr>
              <a:t>make</a:t>
            </a:r>
            <a:r>
              <a:rPr lang="lv-LV" sz="2800" dirty="0" smtClean="0">
                <a:latin typeface="VAGRounded TL" pitchFamily="34" charset="0"/>
              </a:rPr>
              <a:t>	</a:t>
            </a:r>
            <a:r>
              <a:rPr lang="lv-LV" sz="2800" dirty="0" smtClean="0">
                <a:latin typeface="VAGRounded TL" pitchFamily="34" charset="0"/>
              </a:rPr>
              <a:t>		</a:t>
            </a:r>
            <a:r>
              <a:rPr lang="lv-LV" sz="2800" dirty="0" err="1" smtClean="0">
                <a:solidFill>
                  <a:srgbClr val="FF0000"/>
                </a:solidFill>
                <a:latin typeface="VAGRounded TL" pitchFamily="34" charset="0"/>
              </a:rPr>
              <a:t>Extension</a:t>
            </a:r>
            <a:endParaRPr lang="lv-LV" sz="2800" dirty="0" smtClean="0">
              <a:solidFill>
                <a:srgbClr val="FF0000"/>
              </a:solidFill>
              <a:latin typeface="VAGRounded TL" pitchFamily="34" charset="0"/>
            </a:endParaRPr>
          </a:p>
          <a:p>
            <a:pPr marL="0" indent="0" eaLnBrk="1" hangingPunct="1">
              <a:spcBef>
                <a:spcPts val="0"/>
              </a:spcBef>
              <a:buFont typeface="Arial" charset="0"/>
              <a:buNone/>
              <a:defRPr/>
            </a:pPr>
            <a:r>
              <a:rPr lang="lv-LV" sz="2800" dirty="0" smtClean="0">
                <a:latin typeface="VAGRounded TL" pitchFamily="34" charset="0"/>
              </a:rPr>
              <a:t>V </a:t>
            </a:r>
            <a:endParaRPr lang="en-US" sz="2800" dirty="0" smtClean="0">
              <a:latin typeface="VAGRounded TL" pitchFamily="34" charset="0"/>
            </a:endParaRPr>
          </a:p>
          <a:p>
            <a:pPr eaLnBrk="1" hangingPunct="1">
              <a:defRPr/>
            </a:pPr>
            <a:endParaRPr lang="lv-LV" sz="36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383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Structuring Interviews and Discussions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V Session </a:t>
            </a:r>
            <a:endParaRPr lang="lv-LV" b="1" dirty="0" smtClean="0"/>
          </a:p>
          <a:p>
            <a:r>
              <a:rPr lang="lv-LV" sz="3600" b="1" dirty="0" err="1">
                <a:latin typeface="Sylfaen"/>
                <a:ea typeface="Times New Roman"/>
                <a:cs typeface="Courier New"/>
              </a:rPr>
              <a:t>Assoc.p</a:t>
            </a:r>
            <a:r>
              <a:rPr lang="en-US" sz="3600" b="1" dirty="0" err="1">
                <a:latin typeface="Sylfaen"/>
                <a:ea typeface="Times New Roman"/>
                <a:cs typeface="Courier New"/>
              </a:rPr>
              <a:t>rof</a:t>
            </a:r>
            <a:r>
              <a:rPr lang="en-US" sz="3600" b="1" dirty="0">
                <a:latin typeface="Sylfaen"/>
                <a:ea typeface="Times New Roman"/>
                <a:cs typeface="Courier New"/>
              </a:rPr>
              <a:t>. </a:t>
            </a:r>
            <a:r>
              <a:rPr lang="lv-LV" sz="3600" b="1" dirty="0">
                <a:latin typeface="Sylfaen"/>
                <a:ea typeface="Times New Roman"/>
                <a:cs typeface="Courier New"/>
              </a:rPr>
              <a:t>Dr.</a:t>
            </a:r>
            <a:r>
              <a:rPr lang="en-US" sz="3600" b="1" dirty="0" err="1">
                <a:latin typeface="Sylfaen"/>
                <a:ea typeface="Times New Roman"/>
                <a:cs typeface="Courier New"/>
              </a:rPr>
              <a:t>Indra</a:t>
            </a:r>
            <a:r>
              <a:rPr lang="en-US" sz="3600" b="1" dirty="0">
                <a:latin typeface="Sylfaen"/>
                <a:ea typeface="Times New Roman"/>
                <a:cs typeface="Courier New"/>
              </a:rPr>
              <a:t> </a:t>
            </a:r>
            <a:r>
              <a:rPr lang="en-US" sz="3600" b="1" dirty="0" err="1">
                <a:latin typeface="Sylfaen"/>
                <a:ea typeface="Times New Roman"/>
                <a:cs typeface="Courier New"/>
              </a:rPr>
              <a:t>Odina</a:t>
            </a:r>
            <a:r>
              <a:rPr lang="en-US" sz="3600" b="1" dirty="0">
                <a:latin typeface="Sylfaen"/>
                <a:ea typeface="Times New Roman"/>
                <a:cs typeface="Courier New"/>
              </a:rPr>
              <a:t>,  </a:t>
            </a:r>
            <a:r>
              <a:rPr lang="en-US" sz="3600" b="1" dirty="0" err="1">
                <a:latin typeface="Sylfaen"/>
                <a:ea typeface="Times New Roman"/>
                <a:cs typeface="Courier New"/>
              </a:rPr>
              <a:t>Ligita</a:t>
            </a:r>
            <a:r>
              <a:rPr lang="en-US" sz="3600" b="1" dirty="0">
                <a:latin typeface="Sylfaen"/>
                <a:ea typeface="Times New Roman"/>
                <a:cs typeface="Courier New"/>
              </a:rPr>
              <a:t> </a:t>
            </a:r>
            <a:r>
              <a:rPr lang="en-US" sz="3600" b="1" dirty="0" err="1">
                <a:latin typeface="Sylfaen"/>
                <a:ea typeface="Times New Roman"/>
                <a:cs typeface="Courier New"/>
              </a:rPr>
              <a:t>Grigule</a:t>
            </a:r>
            <a:r>
              <a:rPr lang="en-US" sz="3600" dirty="0">
                <a:latin typeface="Sylfaen"/>
                <a:ea typeface="Times New Roman"/>
                <a:cs typeface="Courier New"/>
              </a:rPr>
              <a:t> </a:t>
            </a:r>
            <a:endParaRPr lang="lv-LV" sz="3600" dirty="0">
              <a:latin typeface="Sylfaen"/>
              <a:ea typeface="Times New Roman"/>
              <a:cs typeface="Courier New"/>
            </a:endParaRPr>
          </a:p>
          <a:p>
            <a:r>
              <a:rPr lang="en-US" sz="3600" dirty="0">
                <a:latin typeface="Sylfaen"/>
                <a:ea typeface="Times New Roman"/>
                <a:cs typeface="Courier New"/>
              </a:rPr>
              <a:t> </a:t>
            </a:r>
            <a:r>
              <a:rPr lang="en-US" dirty="0">
                <a:latin typeface="Sylfaen"/>
                <a:ea typeface="Times New Roman"/>
                <a:cs typeface="Courier New"/>
              </a:rPr>
              <a:t>Faculty of Education, Psychology and Arts, U</a:t>
            </a:r>
            <a:r>
              <a:rPr lang="lv-LV" dirty="0" err="1">
                <a:latin typeface="Sylfaen"/>
                <a:ea typeface="Times New Roman"/>
                <a:cs typeface="Courier New"/>
              </a:rPr>
              <a:t>niversity</a:t>
            </a:r>
            <a:r>
              <a:rPr lang="lv-LV" dirty="0">
                <a:latin typeface="Sylfaen"/>
                <a:ea typeface="Times New Roman"/>
                <a:cs typeface="Courier New"/>
              </a:rPr>
              <a:t> </a:t>
            </a:r>
            <a:r>
              <a:rPr lang="lv-LV" dirty="0" err="1">
                <a:latin typeface="Sylfaen"/>
                <a:ea typeface="Times New Roman"/>
                <a:cs typeface="Courier New"/>
              </a:rPr>
              <a:t>of</a:t>
            </a:r>
            <a:r>
              <a:rPr lang="lv-LV" dirty="0">
                <a:latin typeface="Sylfaen"/>
                <a:ea typeface="Times New Roman"/>
                <a:cs typeface="Courier New"/>
              </a:rPr>
              <a:t> </a:t>
            </a:r>
            <a:r>
              <a:rPr lang="en-US" dirty="0">
                <a:latin typeface="Sylfaen"/>
                <a:ea typeface="Times New Roman"/>
                <a:cs typeface="Courier New"/>
              </a:rPr>
              <a:t>L</a:t>
            </a:r>
            <a:r>
              <a:rPr lang="lv-LV" dirty="0" err="1">
                <a:latin typeface="Sylfaen"/>
                <a:ea typeface="Times New Roman"/>
                <a:cs typeface="Courier New"/>
              </a:rPr>
              <a:t>atvia</a:t>
            </a:r>
            <a:endParaRPr lang="lv-LV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3571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The social family of models</a:t>
            </a:r>
            <a:endParaRPr lang="lv-LV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05125" y="2115344"/>
            <a:ext cx="333375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818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Social </a:t>
            </a:r>
            <a:r>
              <a:rPr lang="en-US" b="1" dirty="0" smtClean="0"/>
              <a:t>Family </a:t>
            </a:r>
            <a:r>
              <a:rPr lang="lv-LV" b="1" dirty="0" smtClean="0"/>
              <a:t>M</a:t>
            </a:r>
            <a:r>
              <a:rPr lang="en-US" b="1" dirty="0" err="1" smtClean="0"/>
              <a:t>odels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8579296" cy="4929411"/>
          </a:xfrm>
        </p:spPr>
        <p:txBody>
          <a:bodyPr/>
          <a:lstStyle/>
          <a:p>
            <a:r>
              <a:rPr lang="en-US" dirty="0" smtClean="0"/>
              <a:t>working together, classroom management is a matter of developing cooperative relationships in the classroom</a:t>
            </a:r>
            <a:endParaRPr lang="lv-LV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include</a:t>
            </a:r>
          </a:p>
          <a:p>
            <a:r>
              <a:rPr lang="lv-LV" dirty="0" smtClean="0"/>
              <a:t>P</a:t>
            </a:r>
            <a:r>
              <a:rPr lang="en-US" dirty="0" err="1" smtClean="0"/>
              <a:t>artners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Learning</a:t>
            </a:r>
            <a:r>
              <a:rPr lang="en-US" dirty="0"/>
              <a:t>, </a:t>
            </a:r>
            <a:r>
              <a:rPr lang="lv-LV" dirty="0" smtClean="0"/>
              <a:t>G</a:t>
            </a:r>
            <a:r>
              <a:rPr lang="en-US" dirty="0" err="1" smtClean="0"/>
              <a:t>roup</a:t>
            </a:r>
            <a:r>
              <a:rPr lang="en-US" dirty="0" smtClean="0"/>
              <a:t> </a:t>
            </a:r>
            <a:r>
              <a:rPr lang="lv-LV" dirty="0" smtClean="0"/>
              <a:t>I</a:t>
            </a:r>
            <a:r>
              <a:rPr lang="en-US" dirty="0" err="1" smtClean="0"/>
              <a:t>nvestigation</a:t>
            </a:r>
            <a:r>
              <a:rPr lang="en-US" dirty="0"/>
              <a:t>, </a:t>
            </a:r>
            <a:r>
              <a:rPr lang="lv-LV" dirty="0" smtClean="0"/>
              <a:t>R</a:t>
            </a:r>
            <a:r>
              <a:rPr lang="en-US" dirty="0" smtClean="0"/>
              <a:t>ole </a:t>
            </a:r>
            <a:r>
              <a:rPr lang="lv-LV" dirty="0" smtClean="0"/>
              <a:t>P</a:t>
            </a:r>
            <a:r>
              <a:rPr lang="en-US" dirty="0" smtClean="0"/>
              <a:t>laying</a:t>
            </a:r>
            <a:r>
              <a:rPr lang="en-US" dirty="0"/>
              <a:t>, </a:t>
            </a:r>
            <a:r>
              <a:rPr lang="lv-LV" dirty="0" smtClean="0"/>
              <a:t>J</a:t>
            </a:r>
            <a:r>
              <a:rPr lang="en-US" dirty="0" err="1" smtClean="0"/>
              <a:t>urisprudential</a:t>
            </a:r>
            <a:r>
              <a:rPr lang="lv-LV" dirty="0" smtClean="0"/>
              <a:t> </a:t>
            </a:r>
            <a:r>
              <a:rPr lang="lv-LV" dirty="0" err="1" smtClean="0"/>
              <a:t>Inquiry</a:t>
            </a:r>
            <a:r>
              <a:rPr lang="lv-LV" dirty="0" smtClean="0"/>
              <a:t>, </a:t>
            </a:r>
            <a:r>
              <a:rPr lang="lv-LV" b="1" dirty="0" err="1" smtClean="0"/>
              <a:t>Cooperative</a:t>
            </a:r>
            <a:r>
              <a:rPr lang="lv-LV" b="1" dirty="0" smtClean="0"/>
              <a:t> </a:t>
            </a:r>
            <a:r>
              <a:rPr lang="lv-LV" b="1" dirty="0" err="1" smtClean="0"/>
              <a:t>Learning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725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err="1" smtClean="0">
                <a:latin typeface="VAGRounded TL" pitchFamily="34" charset="0"/>
              </a:rPr>
              <a:t>Inside</a:t>
            </a:r>
            <a:r>
              <a:rPr lang="lv-LV" dirty="0" smtClean="0">
                <a:latin typeface="VAGRounded TL" pitchFamily="34" charset="0"/>
              </a:rPr>
              <a:t> – </a:t>
            </a:r>
            <a:r>
              <a:rPr lang="lv-LV" dirty="0" err="1" smtClean="0">
                <a:latin typeface="VAGRounded TL" pitchFamily="34" charset="0"/>
              </a:rPr>
              <a:t>outside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circle</a:t>
            </a:r>
            <a:endParaRPr lang="lv-LV" dirty="0">
              <a:latin typeface="VAGRounded T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4608512"/>
          </a:xfrm>
        </p:spPr>
        <p:txBody>
          <a:bodyPr>
            <a:normAutofit/>
          </a:bodyPr>
          <a:lstStyle/>
          <a:p>
            <a:r>
              <a:rPr lang="lv-LV" dirty="0" err="1" smtClean="0">
                <a:latin typeface="VAGRounded TL" pitchFamily="34" charset="0"/>
              </a:rPr>
              <a:t>Story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>
                <a:latin typeface="VAGRounded TL" pitchFamily="34" charset="0"/>
              </a:rPr>
              <a:t>of</a:t>
            </a:r>
            <a:r>
              <a:rPr lang="lv-LV" dirty="0">
                <a:latin typeface="VAGRounded TL" pitchFamily="34" charset="0"/>
              </a:rPr>
              <a:t> </a:t>
            </a:r>
            <a:r>
              <a:rPr lang="lv-LV" dirty="0" err="1">
                <a:latin typeface="VAGRounded TL" pitchFamily="34" charset="0"/>
              </a:rPr>
              <a:t>your</a:t>
            </a:r>
            <a:r>
              <a:rPr lang="lv-LV" dirty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name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Your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career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way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Preferred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number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of</a:t>
            </a:r>
            <a:r>
              <a:rPr lang="lv-LV" dirty="0" smtClean="0">
                <a:latin typeface="VAGRounded TL" pitchFamily="34" charset="0"/>
              </a:rPr>
              <a:t> students </a:t>
            </a:r>
            <a:r>
              <a:rPr lang="lv-LV" dirty="0" err="1" smtClean="0">
                <a:latin typeface="VAGRounded TL" pitchFamily="34" charset="0"/>
              </a:rPr>
              <a:t>in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classroom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when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teaching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or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learning</a:t>
            </a:r>
            <a:endParaRPr lang="lv-LV" dirty="0" smtClean="0">
              <a:latin typeface="VAGRounded TL" pitchFamily="34" charset="0"/>
            </a:endParaRPr>
          </a:p>
          <a:p>
            <a:pPr lvl="0"/>
            <a:r>
              <a:rPr lang="lv-LV" dirty="0" err="1">
                <a:solidFill>
                  <a:srgbClr val="000000"/>
                </a:solidFill>
                <a:latin typeface="VAGRounded TL" pitchFamily="34" charset="0"/>
              </a:rPr>
              <a:t>Biggest</a:t>
            </a:r>
            <a:r>
              <a:rPr lang="lv-LV" dirty="0">
                <a:solidFill>
                  <a:srgbClr val="000000"/>
                </a:solidFill>
                <a:latin typeface="VAGRounded TL" pitchFamily="34" charset="0"/>
              </a:rPr>
              <a:t> </a:t>
            </a:r>
            <a:r>
              <a:rPr lang="lv-LV" dirty="0" err="1" smtClean="0">
                <a:solidFill>
                  <a:srgbClr val="000000"/>
                </a:solidFill>
                <a:latin typeface="VAGRounded TL" pitchFamily="34" charset="0"/>
              </a:rPr>
              <a:t>professional</a:t>
            </a:r>
            <a:r>
              <a:rPr lang="lv-LV" dirty="0" smtClean="0">
                <a:solidFill>
                  <a:srgbClr val="000000"/>
                </a:solidFill>
                <a:latin typeface="VAGRounded TL" pitchFamily="34" charset="0"/>
              </a:rPr>
              <a:t> </a:t>
            </a:r>
            <a:r>
              <a:rPr lang="lv-LV" dirty="0" err="1" smtClean="0">
                <a:solidFill>
                  <a:srgbClr val="000000"/>
                </a:solidFill>
                <a:latin typeface="VAGRounded TL" pitchFamily="34" charset="0"/>
              </a:rPr>
              <a:t>achievement</a:t>
            </a:r>
            <a:endParaRPr lang="lv-LV" dirty="0" smtClean="0">
              <a:solidFill>
                <a:srgbClr val="000000"/>
              </a:solidFill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The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best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way</a:t>
            </a:r>
            <a:r>
              <a:rPr lang="lv-LV" dirty="0" smtClean="0">
                <a:latin typeface="VAGRounded TL" pitchFamily="34" charset="0"/>
              </a:rPr>
              <a:t> to </a:t>
            </a:r>
            <a:r>
              <a:rPr lang="lv-LV" dirty="0" err="1" smtClean="0">
                <a:latin typeface="VAGRounded TL" pitchFamily="34" charset="0"/>
              </a:rPr>
              <a:t>become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university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teacher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Free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topic</a:t>
            </a:r>
            <a:endParaRPr lang="lv-LV" dirty="0" smtClean="0">
              <a:latin typeface="VAGRounded TL" pitchFamily="34" charset="0"/>
            </a:endParaRPr>
          </a:p>
          <a:p>
            <a:r>
              <a:rPr lang="lv-LV" dirty="0" err="1" smtClean="0">
                <a:latin typeface="VAGRounded TL" pitchFamily="34" charset="0"/>
              </a:rPr>
              <a:t>So</a:t>
            </a:r>
            <a:r>
              <a:rPr lang="lv-LV" dirty="0" smtClean="0">
                <a:latin typeface="VAGRounded TL" pitchFamily="34" charset="0"/>
              </a:rPr>
              <a:t> </a:t>
            </a:r>
            <a:r>
              <a:rPr lang="lv-LV" dirty="0" err="1" smtClean="0">
                <a:latin typeface="VAGRounded TL" pitchFamily="34" charset="0"/>
              </a:rPr>
              <a:t>what</a:t>
            </a:r>
            <a:r>
              <a:rPr lang="lv-LV" dirty="0" smtClean="0">
                <a:latin typeface="VAGRounded TL" pitchFamily="34" charset="0"/>
              </a:rPr>
              <a:t>???</a:t>
            </a:r>
            <a:endParaRPr lang="lv-LV" dirty="0" smtClean="0">
              <a:latin typeface="VAGRounded TL" pitchFamily="34" charset="0"/>
            </a:endParaRPr>
          </a:p>
          <a:p>
            <a:pPr marL="0" indent="0">
              <a:buNone/>
            </a:pPr>
            <a:endParaRPr lang="lv-LV" dirty="0">
              <a:latin typeface="VAGRounded T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FDBFC32-4BDB-4324-AC47-00CA9C2EB834}" type="slidenum">
              <a:rPr lang="lv-LV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lv-LV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198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b="1">
                <a:latin typeface="VAGRounded TL" pitchFamily="34" charset="0"/>
              </a:rPr>
              <a:t>In pairs A and B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7" y="1700808"/>
            <a:ext cx="8641086" cy="4176464"/>
          </a:xfrm>
        </p:spPr>
        <p:txBody>
          <a:bodyPr>
            <a:normAutofit fontScale="92500" lnSpcReduction="10000"/>
          </a:bodyPr>
          <a:lstStyle/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lv-LV" b="1" dirty="0" err="1">
                <a:latin typeface="VAGRounded TL" pitchFamily="34" charset="0"/>
              </a:rPr>
              <a:t>The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one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whose</a:t>
            </a:r>
            <a:r>
              <a:rPr lang="lv-LV" b="1" dirty="0">
                <a:latin typeface="VAGRounded TL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lv-LV" b="1" dirty="0" err="1">
                <a:latin typeface="VAGRounded TL" pitchFamily="34" charset="0"/>
              </a:rPr>
              <a:t>birthday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is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closer</a:t>
            </a:r>
            <a:r>
              <a:rPr lang="lv-LV" b="1" dirty="0">
                <a:latin typeface="VAGRounded TL" pitchFamily="34" charset="0"/>
              </a:rPr>
              <a:t> (A)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lv-LV" b="1" dirty="0">
                <a:latin typeface="VAGRounded TL" pitchFamily="34" charset="0"/>
              </a:rPr>
              <a:t>starts </a:t>
            </a:r>
            <a:r>
              <a:rPr lang="lv-LV" b="1" dirty="0" err="1">
                <a:latin typeface="VAGRounded TL" pitchFamily="34" charset="0"/>
              </a:rPr>
              <a:t>speaking</a:t>
            </a:r>
            <a:r>
              <a:rPr lang="lv-LV" b="1" dirty="0">
                <a:latin typeface="VAGRounded TL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(1 min)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lv-LV" b="1" dirty="0" smtClean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 smtClean="0">
                <a:latin typeface="VAGRounded TL" pitchFamily="34" charset="0"/>
              </a:rPr>
              <a:t>2</a:t>
            </a:r>
            <a:r>
              <a:rPr lang="lv-LV" b="1" dirty="0">
                <a:latin typeface="VAGRounded TL" pitchFamily="34" charset="0"/>
              </a:rPr>
              <a:t>. B </a:t>
            </a:r>
            <a:r>
              <a:rPr lang="lv-LV" b="1" dirty="0" err="1">
                <a:latin typeface="VAGRounded TL" pitchFamily="34" charset="0"/>
              </a:rPr>
              <a:t>in</a:t>
            </a:r>
            <a:r>
              <a:rPr lang="lv-LV" b="1" dirty="0">
                <a:latin typeface="VAGRounded TL" pitchFamily="34" charset="0"/>
              </a:rPr>
              <a:t> 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>
                <a:latin typeface="VAGRounded TL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 err="1">
                <a:latin typeface="VAGRounded TL" pitchFamily="34" charset="0"/>
              </a:rPr>
              <a:t>tells</a:t>
            </a:r>
            <a:r>
              <a:rPr lang="lv-LV" b="1" dirty="0">
                <a:latin typeface="VAGRounded TL" pitchFamily="34" charset="0"/>
              </a:rPr>
              <a:t> it </a:t>
            </a:r>
            <a:r>
              <a:rPr lang="lv-LV" b="1" dirty="0" err="1">
                <a:latin typeface="VAGRounded TL" pitchFamily="34" charset="0"/>
              </a:rPr>
              <a:t>back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beginning</a:t>
            </a:r>
            <a:r>
              <a:rPr lang="lv-LV" b="1" dirty="0">
                <a:latin typeface="VAGRounded TL" pitchFamily="34" charset="0"/>
              </a:rPr>
              <a:t>: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i="1" dirty="0">
                <a:latin typeface="VAGRounded TL" pitchFamily="34" charset="0"/>
              </a:rPr>
              <a:t>I </a:t>
            </a:r>
            <a:r>
              <a:rPr lang="lv-LV" b="1" i="1" dirty="0" err="1">
                <a:latin typeface="VAGRounded TL" pitchFamily="34" charset="0"/>
              </a:rPr>
              <a:t>liked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what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you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said</a:t>
            </a:r>
            <a:r>
              <a:rPr lang="lv-LV" b="1" i="1" dirty="0">
                <a:latin typeface="VAGRounded TL" pitchFamily="34" charset="0"/>
              </a:rPr>
              <a:t> 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i="1" dirty="0" err="1">
                <a:latin typeface="VAGRounded TL" pitchFamily="34" charset="0"/>
              </a:rPr>
              <a:t>because</a:t>
            </a:r>
            <a:r>
              <a:rPr lang="lv-LV" b="1" i="1" dirty="0">
                <a:latin typeface="VAGRounded TL" pitchFamily="34" charset="0"/>
              </a:rPr>
              <a:t> ...</a:t>
            </a:r>
          </a:p>
        </p:txBody>
      </p:sp>
      <p:pic>
        <p:nvPicPr>
          <p:cNvPr id="46084" name="Picture 4" descr="happy-face_happyface_smiley_2400x2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556792"/>
            <a:ext cx="42481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016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b="1">
                <a:latin typeface="VAGRounded TL" pitchFamily="34" charset="0"/>
              </a:rPr>
              <a:t>In pairs A and B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3. </a:t>
            </a:r>
            <a:r>
              <a:rPr lang="lv-LV" b="1" dirty="0" err="1">
                <a:latin typeface="VAGRounded TL" pitchFamily="34" charset="0"/>
              </a:rPr>
              <a:t>Now</a:t>
            </a:r>
            <a:r>
              <a:rPr lang="lv-LV" b="1" dirty="0">
                <a:latin typeface="VAGRounded TL" pitchFamily="34" charset="0"/>
              </a:rPr>
              <a:t> B </a:t>
            </a:r>
            <a:r>
              <a:rPr lang="lv-LV" b="1" dirty="0" err="1">
                <a:latin typeface="VAGRounded TL" pitchFamily="34" charset="0"/>
              </a:rPr>
              <a:t>is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speaking</a:t>
            </a:r>
            <a:endParaRPr lang="lv-LV" b="1" dirty="0">
              <a:latin typeface="VAGRounded T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(1 min)</a:t>
            </a:r>
          </a:p>
          <a:p>
            <a:pPr marL="609600" indent="-609600">
              <a:buFont typeface="Wingdings" pitchFamily="2" charset="2"/>
              <a:buNone/>
            </a:pPr>
            <a:endParaRPr lang="lv-LV" b="1" dirty="0">
              <a:latin typeface="VAGRounded T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4. A</a:t>
            </a:r>
            <a:r>
              <a:rPr lang="lv-LV" b="1" dirty="0"/>
              <a:t> </a:t>
            </a:r>
            <a:r>
              <a:rPr lang="lv-LV" b="1" dirty="0" err="1">
                <a:latin typeface="VAGRounded TL" pitchFamily="34" charset="0"/>
              </a:rPr>
              <a:t>in</a:t>
            </a:r>
            <a:r>
              <a:rPr lang="lv-LV" b="1" dirty="0">
                <a:latin typeface="VAGRounded TL" pitchFamily="34" charset="0"/>
              </a:rPr>
              <a:t> 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>
                <a:latin typeface="VAGRounded TL" pitchFamily="34" charset="0"/>
              </a:rPr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lang="lv-LV" b="1" dirty="0" err="1">
                <a:latin typeface="VAGRounded TL" pitchFamily="34" charset="0"/>
              </a:rPr>
              <a:t>tells</a:t>
            </a:r>
            <a:r>
              <a:rPr lang="lv-LV" b="1" dirty="0">
                <a:latin typeface="VAGRounded TL" pitchFamily="34" charset="0"/>
              </a:rPr>
              <a:t> it </a:t>
            </a:r>
            <a:r>
              <a:rPr lang="lv-LV" b="1" dirty="0" err="1">
                <a:latin typeface="VAGRounded TL" pitchFamily="34" charset="0"/>
              </a:rPr>
              <a:t>back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beginning</a:t>
            </a:r>
            <a:r>
              <a:rPr lang="lv-LV" b="1" dirty="0">
                <a:latin typeface="VAGRounded TL" pitchFamily="34" charset="0"/>
              </a:rPr>
              <a:t>:</a:t>
            </a:r>
          </a:p>
          <a:p>
            <a:pPr marL="609600" indent="-609600">
              <a:buFont typeface="Wingdings" pitchFamily="2" charset="2"/>
              <a:buNone/>
            </a:pPr>
            <a:r>
              <a:rPr lang="lv-LV" b="1" i="1" dirty="0" err="1">
                <a:latin typeface="VAGRounded TL" pitchFamily="34" charset="0"/>
              </a:rPr>
              <a:t>The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most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interesting</a:t>
            </a:r>
            <a:r>
              <a:rPr lang="lv-LV" b="1" i="1" dirty="0">
                <a:latin typeface="VAGRounded TL" pitchFamily="34" charset="0"/>
              </a:rPr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lang="lv-LV" b="1" i="1" dirty="0" err="1">
                <a:latin typeface="VAGRounded TL" pitchFamily="34" charset="0"/>
              </a:rPr>
              <a:t>thing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in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what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you</a:t>
            </a:r>
            <a:r>
              <a:rPr lang="lv-LV" b="1" i="1" dirty="0">
                <a:latin typeface="VAGRounded TL" pitchFamily="34" charset="0"/>
              </a:rPr>
              <a:t> </a:t>
            </a:r>
          </a:p>
          <a:p>
            <a:pPr marL="609600" indent="-609600">
              <a:buFont typeface="Wingdings" pitchFamily="2" charset="2"/>
              <a:buNone/>
            </a:pPr>
            <a:r>
              <a:rPr lang="lv-LV" b="1" i="1" dirty="0" err="1">
                <a:latin typeface="VAGRounded TL" pitchFamily="34" charset="0"/>
              </a:rPr>
              <a:t>said</a:t>
            </a:r>
            <a:r>
              <a:rPr lang="lv-LV" b="1" i="1" dirty="0">
                <a:latin typeface="VAGRounded TL" pitchFamily="34" charset="0"/>
              </a:rPr>
              <a:t> </a:t>
            </a:r>
            <a:r>
              <a:rPr lang="lv-LV" b="1" i="1" dirty="0" err="1">
                <a:latin typeface="VAGRounded TL" pitchFamily="34" charset="0"/>
              </a:rPr>
              <a:t>was</a:t>
            </a:r>
            <a:r>
              <a:rPr lang="lv-LV" b="1" i="1" dirty="0">
                <a:latin typeface="VAGRounded TL" pitchFamily="34" charset="0"/>
              </a:rPr>
              <a:t>...</a:t>
            </a:r>
          </a:p>
          <a:p>
            <a:pPr marL="609600" indent="-609600">
              <a:buFont typeface="Wingdings" pitchFamily="2" charset="2"/>
              <a:buNone/>
            </a:pPr>
            <a:endParaRPr lang="lv-LV" b="1" dirty="0"/>
          </a:p>
        </p:txBody>
      </p:sp>
      <p:pic>
        <p:nvPicPr>
          <p:cNvPr id="49156" name="Picture 4" descr="happy-face_happyface_smiley_2400x2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8138" y="1556792"/>
            <a:ext cx="424815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27770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b="1">
                <a:latin typeface="VAGRounded TL" pitchFamily="34" charset="0"/>
              </a:rPr>
              <a:t>In pairs A and B</a:t>
            </a:r>
            <a:r>
              <a:rPr lang="lv-LV" b="1"/>
              <a:t> </a:t>
            </a:r>
            <a:r>
              <a:rPr lang="lv-LV" b="1">
                <a:latin typeface="VAGRounded TL" pitchFamily="34" charset="0"/>
              </a:rPr>
              <a:t>X 2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700809"/>
            <a:ext cx="8640960" cy="4248472"/>
          </a:xfrm>
        </p:spPr>
        <p:txBody>
          <a:bodyPr>
            <a:normAutofit lnSpcReduction="10000"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lv-LV" b="1" dirty="0" smtClean="0"/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 smtClean="0">
                <a:latin typeface="VAGRounded TL" pitchFamily="34" charset="0"/>
              </a:rPr>
              <a:t>5</a:t>
            </a:r>
            <a:r>
              <a:rPr lang="lv-LV" b="1" dirty="0">
                <a:latin typeface="VAGRounded TL" pitchFamily="34" charset="0"/>
              </a:rPr>
              <a:t>. A </a:t>
            </a:r>
            <a:r>
              <a:rPr lang="lv-LV" b="1" dirty="0" err="1">
                <a:latin typeface="VAGRounded TL" pitchFamily="34" charset="0"/>
              </a:rPr>
              <a:t>and</a:t>
            </a:r>
            <a:r>
              <a:rPr lang="lv-LV" b="1" dirty="0">
                <a:latin typeface="VAGRounded TL" pitchFamily="34" charset="0"/>
              </a:rPr>
              <a:t> A </a:t>
            </a:r>
            <a:r>
              <a:rPr lang="lv-LV" b="1" dirty="0" err="1" smtClean="0">
                <a:latin typeface="VAGRounded TL" pitchFamily="34" charset="0"/>
              </a:rPr>
              <a:t>tells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about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Bs</a:t>
            </a:r>
            <a:endParaRPr lang="lv-LV" b="1" dirty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(30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and</a:t>
            </a:r>
            <a:r>
              <a:rPr lang="lv-LV" b="1" dirty="0">
                <a:latin typeface="VAGRounded TL" pitchFamily="34" charset="0"/>
              </a:rPr>
              <a:t> 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>
                <a:latin typeface="VAGRounded TL" pitchFamily="34" charset="0"/>
              </a:rPr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lv-LV" b="1" dirty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6. B </a:t>
            </a:r>
            <a:r>
              <a:rPr lang="lv-LV" b="1" dirty="0" err="1">
                <a:latin typeface="VAGRounded TL" pitchFamily="34" charset="0"/>
              </a:rPr>
              <a:t>and</a:t>
            </a:r>
            <a:r>
              <a:rPr lang="lv-LV" b="1" dirty="0">
                <a:latin typeface="VAGRounded TL" pitchFamily="34" charset="0"/>
              </a:rPr>
              <a:t> B </a:t>
            </a:r>
            <a:r>
              <a:rPr lang="lv-LV" b="1" dirty="0" err="1" smtClean="0">
                <a:latin typeface="VAGRounded TL" pitchFamily="34" charset="0"/>
              </a:rPr>
              <a:t>tells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about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As</a:t>
            </a:r>
            <a:endParaRPr lang="lv-LV" b="1" dirty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>
                <a:latin typeface="VAGRounded TL" pitchFamily="34" charset="0"/>
              </a:rPr>
              <a:t>(30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>
                <a:latin typeface="VAGRounded TL" pitchFamily="34" charset="0"/>
              </a:rPr>
              <a:t> </a:t>
            </a:r>
            <a:r>
              <a:rPr lang="lv-LV" b="1" dirty="0" err="1">
                <a:latin typeface="VAGRounded TL" pitchFamily="34" charset="0"/>
              </a:rPr>
              <a:t>and</a:t>
            </a:r>
            <a:r>
              <a:rPr lang="lv-LV" b="1" dirty="0">
                <a:latin typeface="VAGRounded TL" pitchFamily="34" charset="0"/>
              </a:rPr>
              <a:t> 30 </a:t>
            </a:r>
            <a:r>
              <a:rPr lang="lv-LV" b="1" dirty="0" err="1">
                <a:latin typeface="VAGRounded TL" pitchFamily="34" charset="0"/>
              </a:rPr>
              <a:t>sec</a:t>
            </a:r>
            <a:r>
              <a:rPr lang="lv-LV" b="1" dirty="0" smtClean="0"/>
              <a:t>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lv-LV" b="1" dirty="0" smtClean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lv-LV" b="1" dirty="0" smtClean="0">
                <a:latin typeface="VAGRounded TL" pitchFamily="34" charset="0"/>
              </a:rPr>
              <a:t>7. </a:t>
            </a:r>
            <a:r>
              <a:rPr lang="lv-LV" b="1" dirty="0" err="1" smtClean="0">
                <a:latin typeface="VAGRounded TL" pitchFamily="34" charset="0"/>
              </a:rPr>
              <a:t>So</a:t>
            </a:r>
            <a:r>
              <a:rPr lang="lv-LV" b="1" dirty="0" smtClean="0">
                <a:latin typeface="VAGRounded TL" pitchFamily="34" charset="0"/>
              </a:rPr>
              <a:t> </a:t>
            </a:r>
            <a:r>
              <a:rPr lang="lv-LV" b="1" dirty="0" err="1" smtClean="0">
                <a:latin typeface="VAGRounded TL" pitchFamily="34" charset="0"/>
              </a:rPr>
              <a:t>what</a:t>
            </a:r>
            <a:r>
              <a:rPr lang="lv-LV" b="1" dirty="0" smtClean="0">
                <a:latin typeface="VAGRounded TL" pitchFamily="34" charset="0"/>
              </a:rPr>
              <a:t>???</a:t>
            </a:r>
            <a:endParaRPr lang="lv-LV" b="1" dirty="0" smtClean="0">
              <a:latin typeface="VAGRounded T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lv-LV" b="1" dirty="0" smtClean="0"/>
          </a:p>
        </p:txBody>
      </p:sp>
      <p:pic>
        <p:nvPicPr>
          <p:cNvPr id="50180" name="Picture 4" descr="happy-face_happyface_smiley_2400x2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2348880"/>
            <a:ext cx="2880320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994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lv-LV" sz="3800" dirty="0" err="1" smtClean="0">
                <a:latin typeface="VAGRounded TL" pitchFamily="34" charset="0"/>
              </a:rPr>
              <a:t>Group</a:t>
            </a:r>
            <a:r>
              <a:rPr lang="lv-LV" sz="3800" dirty="0" smtClean="0">
                <a:latin typeface="VAGRounded TL" pitchFamily="34" charset="0"/>
              </a:rPr>
              <a:t>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556792"/>
            <a:ext cx="8784976" cy="4674741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lv-LV" sz="4000" dirty="0" smtClean="0">
                <a:latin typeface="VAGRounded TL" pitchFamily="34" charset="0"/>
              </a:rPr>
              <a:t>“</a:t>
            </a:r>
            <a:r>
              <a:rPr lang="lv-LV" sz="4000" dirty="0" err="1" smtClean="0">
                <a:latin typeface="VAGRounded TL" pitchFamily="34" charset="0"/>
              </a:rPr>
              <a:t>group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work</a:t>
            </a:r>
            <a:r>
              <a:rPr lang="lv-LV" sz="4000" dirty="0" smtClean="0">
                <a:latin typeface="VAGRounded TL" pitchFamily="34" charset="0"/>
              </a:rPr>
              <a:t>”?</a:t>
            </a:r>
          </a:p>
          <a:p>
            <a:pPr marL="0" indent="0" eaLnBrk="1" hangingPunct="1">
              <a:buNone/>
            </a:pPr>
            <a:r>
              <a:rPr lang="lv-LV" sz="4000" dirty="0" smtClean="0">
                <a:latin typeface="VAGRounded TL" pitchFamily="34" charset="0"/>
              </a:rPr>
              <a:t>3 – 6 </a:t>
            </a:r>
            <a:r>
              <a:rPr lang="lv-LV" sz="4000" dirty="0" err="1" smtClean="0">
                <a:latin typeface="VAGRounded TL" pitchFamily="34" charset="0"/>
              </a:rPr>
              <a:t>individuals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work</a:t>
            </a:r>
            <a:r>
              <a:rPr lang="lv-LV" sz="4000" dirty="0" smtClean="0">
                <a:latin typeface="VAGRounded TL" pitchFamily="34" charset="0"/>
              </a:rPr>
              <a:t> </a:t>
            </a:r>
            <a:r>
              <a:rPr lang="lv-LV" sz="4000" dirty="0" err="1" smtClean="0">
                <a:latin typeface="VAGRounded TL" pitchFamily="34" charset="0"/>
              </a:rPr>
              <a:t>together</a:t>
            </a:r>
            <a:endParaRPr lang="lv-LV" sz="4000" dirty="0" smtClean="0">
              <a:latin typeface="VAGRounded TL" pitchFamily="34" charset="0"/>
            </a:endParaRPr>
          </a:p>
          <a:p>
            <a:pPr marL="0" indent="0" eaLnBrk="1" hangingPunct="1">
              <a:buNone/>
            </a:pPr>
            <a:endParaRPr lang="lv-LV" sz="4800" dirty="0" smtClean="0">
              <a:latin typeface="VAGRounded T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7305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387</Words>
  <Application>Microsoft Office PowerPoint</Application>
  <PresentationFormat>On-screen Show (4:3)</PresentationFormat>
  <Paragraphs>94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Inside – outside circle</vt:lpstr>
      <vt:lpstr>Structuring Interviews and Discussions</vt:lpstr>
      <vt:lpstr>The social family of models</vt:lpstr>
      <vt:lpstr>Social Family Models </vt:lpstr>
      <vt:lpstr>Inside – outside circle</vt:lpstr>
      <vt:lpstr>In pairs A and B</vt:lpstr>
      <vt:lpstr>In pairs A and B</vt:lpstr>
      <vt:lpstr>In pairs A and B X 2</vt:lpstr>
      <vt:lpstr>Group?</vt:lpstr>
      <vt:lpstr> MAX : </vt:lpstr>
      <vt:lpstr>How long have you worked at UNIVERSITY?</vt:lpstr>
      <vt:lpstr>Tokens for talking</vt:lpstr>
      <vt:lpstr>How did we do?</vt:lpstr>
      <vt:lpstr> MAX 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Structuring Interviews and Discussions</dc:title>
  <dc:creator>User</dc:creator>
  <cp:lastModifiedBy>Indra</cp:lastModifiedBy>
  <cp:revision>13</cp:revision>
  <dcterms:created xsi:type="dcterms:W3CDTF">2013-02-10T11:45:21Z</dcterms:created>
  <dcterms:modified xsi:type="dcterms:W3CDTF">2013-02-18T20:16:26Z</dcterms:modified>
</cp:coreProperties>
</file>