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74" r:id="rId5"/>
    <p:sldId id="272" r:id="rId6"/>
    <p:sldId id="269" r:id="rId7"/>
    <p:sldId id="270" r:id="rId8"/>
    <p:sldId id="271" r:id="rId9"/>
    <p:sldId id="264" r:id="rId10"/>
    <p:sldId id="265" r:id="rId11"/>
    <p:sldId id="266" r:id="rId12"/>
    <p:sldId id="267" r:id="rId13"/>
    <p:sldId id="273" r:id="rId14"/>
    <p:sldId id="277" r:id="rId15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8AA-C3DB-4AC4-9588-E503D12CC23B}" type="datetimeFigureOut">
              <a:rPr lang="lv-LV" smtClean="0"/>
              <a:t>2013.02.18.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932D-F29C-49AA-976E-3BD66A24C49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655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8AA-C3DB-4AC4-9588-E503D12CC23B}" type="datetimeFigureOut">
              <a:rPr lang="lv-LV" smtClean="0"/>
              <a:t>2013.02.18.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932D-F29C-49AA-976E-3BD66A24C49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550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8AA-C3DB-4AC4-9588-E503D12CC23B}" type="datetimeFigureOut">
              <a:rPr lang="lv-LV" smtClean="0"/>
              <a:t>2013.02.18.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932D-F29C-49AA-976E-3BD66A24C49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181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8AA-C3DB-4AC4-9588-E503D12CC23B}" type="datetimeFigureOut">
              <a:rPr lang="lv-LV" smtClean="0"/>
              <a:t>2013.02.18.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932D-F29C-49AA-976E-3BD66A24C49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2667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8AA-C3DB-4AC4-9588-E503D12CC23B}" type="datetimeFigureOut">
              <a:rPr lang="lv-LV" smtClean="0"/>
              <a:t>2013.02.18.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932D-F29C-49AA-976E-3BD66A24C49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858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8AA-C3DB-4AC4-9588-E503D12CC23B}" type="datetimeFigureOut">
              <a:rPr lang="lv-LV" smtClean="0"/>
              <a:t>2013.02.18.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932D-F29C-49AA-976E-3BD66A24C49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7948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8AA-C3DB-4AC4-9588-E503D12CC23B}" type="datetimeFigureOut">
              <a:rPr lang="lv-LV" smtClean="0"/>
              <a:t>2013.02.18.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932D-F29C-49AA-976E-3BD66A24C49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639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8AA-C3DB-4AC4-9588-E503D12CC23B}" type="datetimeFigureOut">
              <a:rPr lang="lv-LV" smtClean="0"/>
              <a:t>2013.02.18.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932D-F29C-49AA-976E-3BD66A24C49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1861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8AA-C3DB-4AC4-9588-E503D12CC23B}" type="datetimeFigureOut">
              <a:rPr lang="lv-LV" smtClean="0"/>
              <a:t>2013.02.18.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932D-F29C-49AA-976E-3BD66A24C49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4455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8AA-C3DB-4AC4-9588-E503D12CC23B}" type="datetimeFigureOut">
              <a:rPr lang="lv-LV" smtClean="0"/>
              <a:t>2013.02.18.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932D-F29C-49AA-976E-3BD66A24C49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948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F8AA-C3DB-4AC4-9588-E503D12CC23B}" type="datetimeFigureOut">
              <a:rPr lang="lv-LV" smtClean="0"/>
              <a:t>2013.02.18.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932D-F29C-49AA-976E-3BD66A24C49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3794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1F8AA-C3DB-4AC4-9588-E503D12CC23B}" type="datetimeFigureOut">
              <a:rPr lang="lv-LV" smtClean="0"/>
              <a:t>2013.02.18.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D932D-F29C-49AA-976E-3BD66A24C49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914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>
                <a:latin typeface="VAGRounded TL" pitchFamily="34" charset="0"/>
              </a:rPr>
              <a:t>Inside</a:t>
            </a:r>
            <a:r>
              <a:rPr lang="lv-LV" dirty="0" smtClean="0">
                <a:latin typeface="VAGRounded TL" pitchFamily="34" charset="0"/>
              </a:rPr>
              <a:t> – </a:t>
            </a:r>
            <a:r>
              <a:rPr lang="lv-LV" dirty="0" err="1" smtClean="0">
                <a:latin typeface="VAGRounded TL" pitchFamily="34" charset="0"/>
              </a:rPr>
              <a:t>outside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circle</a:t>
            </a:r>
            <a:endParaRPr lang="lv-LV" dirty="0">
              <a:latin typeface="VAGRounded T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608512"/>
          </a:xfrm>
        </p:spPr>
        <p:txBody>
          <a:bodyPr>
            <a:normAutofit/>
          </a:bodyPr>
          <a:lstStyle/>
          <a:p>
            <a:r>
              <a:rPr lang="lv-LV" dirty="0" err="1" smtClean="0">
                <a:latin typeface="VAGRounded TL" pitchFamily="34" charset="0"/>
              </a:rPr>
              <a:t>Story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>
                <a:latin typeface="VAGRounded TL" pitchFamily="34" charset="0"/>
              </a:rPr>
              <a:t>of</a:t>
            </a:r>
            <a:r>
              <a:rPr lang="lv-LV" dirty="0">
                <a:latin typeface="VAGRounded TL" pitchFamily="34" charset="0"/>
              </a:rPr>
              <a:t> </a:t>
            </a:r>
            <a:r>
              <a:rPr lang="lv-LV" dirty="0" err="1">
                <a:latin typeface="VAGRounded TL" pitchFamily="34" charset="0"/>
              </a:rPr>
              <a:t>your</a:t>
            </a:r>
            <a:r>
              <a:rPr lang="lv-LV" dirty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name</a:t>
            </a:r>
            <a:endParaRPr lang="lv-LV" dirty="0" smtClean="0">
              <a:latin typeface="VAGRounded TL" pitchFamily="34" charset="0"/>
            </a:endParaRPr>
          </a:p>
          <a:p>
            <a:r>
              <a:rPr lang="lv-LV" dirty="0" err="1" smtClean="0">
                <a:latin typeface="VAGRounded TL" pitchFamily="34" charset="0"/>
              </a:rPr>
              <a:t>Your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career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way</a:t>
            </a:r>
            <a:endParaRPr lang="lv-LV" dirty="0" smtClean="0">
              <a:latin typeface="VAGRounded TL" pitchFamily="34" charset="0"/>
            </a:endParaRPr>
          </a:p>
          <a:p>
            <a:r>
              <a:rPr lang="lv-LV" dirty="0" err="1" smtClean="0">
                <a:latin typeface="VAGRounded TL" pitchFamily="34" charset="0"/>
              </a:rPr>
              <a:t>Preferred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number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of</a:t>
            </a:r>
            <a:r>
              <a:rPr lang="lv-LV" dirty="0" smtClean="0">
                <a:latin typeface="VAGRounded TL" pitchFamily="34" charset="0"/>
              </a:rPr>
              <a:t> students </a:t>
            </a:r>
            <a:r>
              <a:rPr lang="lv-LV" dirty="0" err="1" smtClean="0">
                <a:latin typeface="VAGRounded TL" pitchFamily="34" charset="0"/>
              </a:rPr>
              <a:t>in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the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classroom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when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teaching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or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learning</a:t>
            </a:r>
            <a:endParaRPr lang="lv-LV" dirty="0" smtClean="0">
              <a:latin typeface="VAGRounded TL" pitchFamily="34" charset="0"/>
            </a:endParaRPr>
          </a:p>
          <a:p>
            <a:pPr lvl="0"/>
            <a:r>
              <a:rPr lang="lv-LV" dirty="0" err="1">
                <a:solidFill>
                  <a:srgbClr val="000000"/>
                </a:solidFill>
                <a:latin typeface="VAGRounded TL" pitchFamily="34" charset="0"/>
              </a:rPr>
              <a:t>Biggest</a:t>
            </a:r>
            <a:r>
              <a:rPr lang="lv-LV" dirty="0">
                <a:solidFill>
                  <a:srgbClr val="000000"/>
                </a:solidFill>
                <a:latin typeface="VAGRounded TL" pitchFamily="34" charset="0"/>
              </a:rPr>
              <a:t> </a:t>
            </a:r>
            <a:r>
              <a:rPr lang="lv-LV" dirty="0" err="1" smtClean="0">
                <a:solidFill>
                  <a:srgbClr val="000000"/>
                </a:solidFill>
                <a:latin typeface="VAGRounded TL" pitchFamily="34" charset="0"/>
              </a:rPr>
              <a:t>professional</a:t>
            </a:r>
            <a:r>
              <a:rPr lang="lv-LV" dirty="0" smtClean="0">
                <a:solidFill>
                  <a:srgbClr val="000000"/>
                </a:solidFill>
                <a:latin typeface="VAGRounded TL" pitchFamily="34" charset="0"/>
              </a:rPr>
              <a:t> </a:t>
            </a:r>
            <a:r>
              <a:rPr lang="lv-LV" dirty="0" err="1" smtClean="0">
                <a:solidFill>
                  <a:srgbClr val="000000"/>
                </a:solidFill>
                <a:latin typeface="VAGRounded TL" pitchFamily="34" charset="0"/>
              </a:rPr>
              <a:t>achievement</a:t>
            </a:r>
            <a:endParaRPr lang="lv-LV" dirty="0" smtClean="0">
              <a:solidFill>
                <a:srgbClr val="000000"/>
              </a:solidFill>
              <a:latin typeface="VAGRounded TL" pitchFamily="34" charset="0"/>
            </a:endParaRPr>
          </a:p>
          <a:p>
            <a:r>
              <a:rPr lang="lv-LV" dirty="0" err="1" smtClean="0">
                <a:latin typeface="VAGRounded TL" pitchFamily="34" charset="0"/>
              </a:rPr>
              <a:t>The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best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way</a:t>
            </a:r>
            <a:r>
              <a:rPr lang="lv-LV" dirty="0" smtClean="0">
                <a:latin typeface="VAGRounded TL" pitchFamily="34" charset="0"/>
              </a:rPr>
              <a:t> to </a:t>
            </a:r>
            <a:r>
              <a:rPr lang="lv-LV" dirty="0" err="1" smtClean="0">
                <a:latin typeface="VAGRounded TL" pitchFamily="34" charset="0"/>
              </a:rPr>
              <a:t>become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university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teacher</a:t>
            </a:r>
            <a:endParaRPr lang="lv-LV" dirty="0" smtClean="0">
              <a:latin typeface="VAGRounded TL" pitchFamily="34" charset="0"/>
            </a:endParaRPr>
          </a:p>
          <a:p>
            <a:r>
              <a:rPr lang="lv-LV" dirty="0" err="1" smtClean="0">
                <a:latin typeface="VAGRounded TL" pitchFamily="34" charset="0"/>
              </a:rPr>
              <a:t>Free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topic</a:t>
            </a:r>
            <a:endParaRPr lang="lv-LV" dirty="0" smtClean="0">
              <a:latin typeface="VAGRounded TL" pitchFamily="34" charset="0"/>
            </a:endParaRPr>
          </a:p>
          <a:p>
            <a:pPr marL="0" indent="0">
              <a:buNone/>
            </a:pPr>
            <a:endParaRPr lang="lv-LV" dirty="0">
              <a:latin typeface="VAGRounded T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FDBFC32-4BDB-4324-AC47-00CA9C2EB834}" type="slidenum">
              <a:rPr lang="lv-LV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lv-LV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6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lv-LV" sz="5400" dirty="0">
                <a:latin typeface="VAGRounded TL" pitchFamily="34" charset="0"/>
              </a:rPr>
              <a:t/>
            </a:r>
            <a:br>
              <a:rPr lang="lv-LV" sz="5400" dirty="0">
                <a:latin typeface="VAGRounded TL" pitchFamily="34" charset="0"/>
              </a:rPr>
            </a:br>
            <a:r>
              <a:rPr lang="lv-LV" sz="5400" dirty="0" smtClean="0">
                <a:latin typeface="VAGRounded TL" pitchFamily="34" charset="0"/>
              </a:rPr>
              <a:t>MAX :</a:t>
            </a:r>
            <a:r>
              <a:rPr lang="lv-LV" sz="5400" dirty="0">
                <a:latin typeface="VAGRounded TL" pitchFamily="34" charset="0"/>
              </a:rPr>
              <a:t/>
            </a:r>
            <a:br>
              <a:rPr lang="lv-LV" sz="5400" dirty="0">
                <a:latin typeface="VAGRounded TL" pitchFamily="34" charset="0"/>
              </a:rPr>
            </a:br>
            <a:endParaRPr lang="lv-LV" sz="4800" dirty="0" smtClean="0">
              <a:latin typeface="VAGRounded T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712200" cy="51784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800" dirty="0" smtClean="0">
                <a:latin typeface="VAGRounded TL" pitchFamily="34" charset="0"/>
              </a:rPr>
              <a:t>3 things </a:t>
            </a:r>
            <a:r>
              <a:rPr lang="lv-LV" sz="2800" dirty="0" smtClean="0">
                <a:latin typeface="VAGRounded TL" pitchFamily="34" charset="0"/>
              </a:rPr>
              <a:t>I</a:t>
            </a:r>
            <a:r>
              <a:rPr lang="en-US" sz="2800" dirty="0" smtClean="0">
                <a:latin typeface="VAGRounded TL" pitchFamily="34" charset="0"/>
              </a:rPr>
              <a:t> </a:t>
            </a:r>
            <a:r>
              <a:rPr lang="en-US" sz="2800" dirty="0" smtClean="0">
                <a:latin typeface="VAGRounded TL" pitchFamily="34" charset="0"/>
              </a:rPr>
              <a:t>like about </a:t>
            </a:r>
            <a:r>
              <a:rPr lang="lv-LV" sz="2800" dirty="0" err="1" smtClean="0">
                <a:latin typeface="VAGRounded TL" pitchFamily="34" charset="0"/>
              </a:rPr>
              <a:t>group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work</a:t>
            </a:r>
            <a:r>
              <a:rPr lang="lv-LV" sz="2800" dirty="0" smtClean="0">
                <a:latin typeface="VAGRounded TL" pitchFamily="34" charset="0"/>
              </a:rPr>
              <a:t>	</a:t>
            </a:r>
            <a:r>
              <a:rPr lang="lv-LV" sz="2800" dirty="0" smtClean="0">
                <a:latin typeface="VAGRounded TL" pitchFamily="34" charset="0"/>
              </a:rPr>
              <a:t>	</a:t>
            </a:r>
            <a:r>
              <a:rPr lang="lv-LV" sz="2800" dirty="0" err="1" smtClean="0">
                <a:solidFill>
                  <a:srgbClr val="FF0000"/>
                </a:solidFill>
                <a:latin typeface="VAGRounded TL" pitchFamily="34" charset="0"/>
              </a:rPr>
              <a:t>Motivation</a:t>
            </a:r>
            <a:endParaRPr lang="lv-LV" sz="2800" dirty="0" smtClean="0">
              <a:solidFill>
                <a:srgbClr val="FF0000"/>
              </a:solidFill>
              <a:latin typeface="VAGRounded TL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V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V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V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2 </a:t>
            </a:r>
            <a:r>
              <a:rPr lang="lv-LV" sz="2800" dirty="0" err="1" smtClean="0">
                <a:latin typeface="VAGRounded TL" pitchFamily="34" charset="0"/>
              </a:rPr>
              <a:t>things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smtClean="0">
                <a:latin typeface="VAGRounded TL" pitchFamily="34" charset="0"/>
              </a:rPr>
              <a:t>I </a:t>
            </a:r>
            <a:r>
              <a:rPr lang="lv-LV" sz="2800" dirty="0" err="1" smtClean="0">
                <a:latin typeface="VAGRounded TL" pitchFamily="34" charset="0"/>
              </a:rPr>
              <a:t>consider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significant</a:t>
            </a:r>
            <a:r>
              <a:rPr lang="lv-LV" sz="2800" dirty="0" smtClean="0">
                <a:latin typeface="VAGRounded TL" pitchFamily="34" charset="0"/>
              </a:rPr>
              <a:t> to </a:t>
            </a:r>
            <a:r>
              <a:rPr lang="lv-LV" sz="2800" dirty="0" err="1" smtClean="0">
                <a:latin typeface="VAGRounded TL" pitchFamily="34" charset="0"/>
              </a:rPr>
              <a:t>make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group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work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effective</a:t>
            </a:r>
            <a:r>
              <a:rPr lang="lv-LV" sz="2800" dirty="0" smtClean="0">
                <a:latin typeface="VAGRounded TL" pitchFamily="34" charset="0"/>
              </a:rPr>
              <a:t>					</a:t>
            </a:r>
            <a:r>
              <a:rPr lang="lv-LV" sz="2800" dirty="0" smtClean="0">
                <a:latin typeface="VAGRounded TL" pitchFamily="34" charset="0"/>
              </a:rPr>
              <a:t>	</a:t>
            </a:r>
            <a:r>
              <a:rPr lang="lv-LV" sz="2800" dirty="0" err="1" smtClean="0">
                <a:solidFill>
                  <a:srgbClr val="FF0000"/>
                </a:solidFill>
                <a:latin typeface="VAGRounded TL" pitchFamily="34" charset="0"/>
              </a:rPr>
              <a:t>Acquisition</a:t>
            </a:r>
            <a:endParaRPr lang="lv-LV" sz="2800" dirty="0" smtClean="0">
              <a:solidFill>
                <a:srgbClr val="FF0000"/>
              </a:solidFill>
              <a:latin typeface="VAGRounded TL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V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V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1 </a:t>
            </a:r>
            <a:r>
              <a:rPr lang="lv-LV" sz="2800" dirty="0" err="1" smtClean="0">
                <a:latin typeface="VAGRounded TL" pitchFamily="34" charset="0"/>
              </a:rPr>
              <a:t>thing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that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bothers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me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about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group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work</a:t>
            </a:r>
            <a:r>
              <a:rPr lang="lv-LV" sz="2800" dirty="0" smtClean="0">
                <a:latin typeface="VAGRounded TL" pitchFamily="34" charset="0"/>
              </a:rPr>
              <a:t> 									</a:t>
            </a:r>
            <a:r>
              <a:rPr lang="lv-LV" sz="2800" dirty="0" err="1" smtClean="0">
                <a:solidFill>
                  <a:srgbClr val="FF0000"/>
                </a:solidFill>
                <a:latin typeface="VAGRounded TL" pitchFamily="34" charset="0"/>
              </a:rPr>
              <a:t>Extension</a:t>
            </a:r>
            <a:endParaRPr lang="lv-LV" sz="2800" dirty="0" smtClean="0">
              <a:solidFill>
                <a:srgbClr val="FF0000"/>
              </a:solidFill>
              <a:latin typeface="VAGRounded TL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V </a:t>
            </a:r>
            <a:endParaRPr lang="en-US" sz="2800" dirty="0" smtClean="0">
              <a:latin typeface="VAGRounded TL" pitchFamily="34" charset="0"/>
            </a:endParaRPr>
          </a:p>
          <a:p>
            <a:pPr eaLnBrk="1" hangingPunct="1">
              <a:defRPr/>
            </a:pPr>
            <a:endParaRPr lang="lv-LV" sz="3600" dirty="0" smtClean="0">
              <a:latin typeface="VAGRounded T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81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820150" cy="1512888"/>
          </a:xfrm>
        </p:spPr>
        <p:txBody>
          <a:bodyPr/>
          <a:lstStyle/>
          <a:p>
            <a:pPr eaLnBrk="1" hangingPunct="1"/>
            <a:r>
              <a:rPr lang="lv-LV" sz="3000" dirty="0" err="1" smtClean="0">
                <a:latin typeface="VAGRounded TL" pitchFamily="34" charset="0"/>
              </a:rPr>
              <a:t>How</a:t>
            </a:r>
            <a:r>
              <a:rPr lang="lv-LV" sz="3000" dirty="0" smtClean="0">
                <a:latin typeface="VAGRounded TL" pitchFamily="34" charset="0"/>
              </a:rPr>
              <a:t> </a:t>
            </a:r>
            <a:r>
              <a:rPr lang="lv-LV" sz="3000" dirty="0" err="1" smtClean="0">
                <a:latin typeface="VAGRounded TL" pitchFamily="34" charset="0"/>
              </a:rPr>
              <a:t>long</a:t>
            </a:r>
            <a:r>
              <a:rPr lang="lv-LV" sz="3000" dirty="0" smtClean="0">
                <a:latin typeface="VAGRounded TL" pitchFamily="34" charset="0"/>
              </a:rPr>
              <a:t> </a:t>
            </a:r>
            <a:r>
              <a:rPr lang="lv-LV" sz="3000" dirty="0" err="1" smtClean="0">
                <a:latin typeface="VAGRounded TL" pitchFamily="34" charset="0"/>
              </a:rPr>
              <a:t>have</a:t>
            </a:r>
            <a:r>
              <a:rPr lang="lv-LV" sz="3000" dirty="0" smtClean="0">
                <a:latin typeface="VAGRounded TL" pitchFamily="34" charset="0"/>
              </a:rPr>
              <a:t> </a:t>
            </a:r>
            <a:r>
              <a:rPr lang="lv-LV" sz="3000" dirty="0" err="1" smtClean="0">
                <a:latin typeface="VAGRounded TL" pitchFamily="34" charset="0"/>
              </a:rPr>
              <a:t>you</a:t>
            </a:r>
            <a:r>
              <a:rPr lang="lv-LV" sz="3000" dirty="0" smtClean="0">
                <a:latin typeface="VAGRounded TL" pitchFamily="34" charset="0"/>
              </a:rPr>
              <a:t> </a:t>
            </a:r>
            <a:r>
              <a:rPr lang="lv-LV" sz="3000" dirty="0" err="1" smtClean="0">
                <a:latin typeface="VAGRounded TL" pitchFamily="34" charset="0"/>
              </a:rPr>
              <a:t>worked</a:t>
            </a:r>
            <a:r>
              <a:rPr lang="lv-LV" sz="3000" dirty="0" smtClean="0">
                <a:latin typeface="VAGRounded TL" pitchFamily="34" charset="0"/>
              </a:rPr>
              <a:t> </a:t>
            </a:r>
            <a:r>
              <a:rPr lang="lv-LV" sz="3000" dirty="0" err="1" smtClean="0">
                <a:latin typeface="VAGRounded TL" pitchFamily="34" charset="0"/>
              </a:rPr>
              <a:t>at</a:t>
            </a:r>
            <a:r>
              <a:rPr lang="lv-LV" sz="3000" dirty="0" smtClean="0">
                <a:latin typeface="VAGRounded TL" pitchFamily="34" charset="0"/>
              </a:rPr>
              <a:t> UNIVERSITY?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600200"/>
            <a:ext cx="7772400" cy="4530725"/>
          </a:xfrm>
        </p:spPr>
        <p:txBody>
          <a:bodyPr/>
          <a:lstStyle/>
          <a:p>
            <a:pPr eaLnBrk="1" hangingPunct="1"/>
            <a:endParaRPr lang="lv-LV" smtClean="0"/>
          </a:p>
          <a:p>
            <a:pPr eaLnBrk="1" hangingPunct="1"/>
            <a:endParaRPr lang="lv-LV" smtClean="0"/>
          </a:p>
        </p:txBody>
      </p:sp>
      <p:pic>
        <p:nvPicPr>
          <p:cNvPr id="3076" name="Picture 4" descr="PB2163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268760"/>
            <a:ext cx="7632700" cy="541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768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15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smtClean="0">
                <a:latin typeface="VAGRounded TL" pitchFamily="34" charset="0"/>
              </a:rPr>
              <a:t>Tokens for talking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25144"/>
          </a:xfrm>
        </p:spPr>
        <p:txBody>
          <a:bodyPr>
            <a:normAutofit fontScale="92500" lnSpcReduction="10000"/>
          </a:bodyPr>
          <a:lstStyle/>
          <a:p>
            <a:pPr algn="ctr">
              <a:buFont typeface="Arial" charset="0"/>
              <a:buNone/>
            </a:pPr>
            <a:r>
              <a:rPr lang="lv-LV" dirty="0" err="1" smtClean="0">
                <a:latin typeface="VAGRounded TL" pitchFamily="34" charset="0"/>
              </a:rPr>
              <a:t>The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smallest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experience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en-GB" dirty="0" smtClean="0">
                <a:latin typeface="VAGRounded TL" pitchFamily="34" charset="0"/>
              </a:rPr>
              <a:t>comes to fetch tokens </a:t>
            </a:r>
            <a:endParaRPr lang="lv-LV" dirty="0" smtClean="0">
              <a:latin typeface="VAGRounded TL" pitchFamily="34" charset="0"/>
            </a:endParaRPr>
          </a:p>
          <a:p>
            <a:pPr algn="ctr">
              <a:buFont typeface="Arial" charset="0"/>
              <a:buNone/>
            </a:pPr>
            <a:r>
              <a:rPr lang="lv-LV" dirty="0" err="1" smtClean="0">
                <a:latin typeface="VAGRounded TL" pitchFamily="34" charset="0"/>
              </a:rPr>
              <a:t>One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token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of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each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colour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for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each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participant</a:t>
            </a:r>
            <a:r>
              <a:rPr lang="lv-LV" dirty="0" smtClean="0">
                <a:latin typeface="VAGRounded TL" pitchFamily="34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lv-LV" sz="2800" b="1" dirty="0" err="1" smtClean="0">
                <a:latin typeface="VAGRounded TL" pitchFamily="34" charset="0"/>
              </a:rPr>
              <a:t>Orange</a:t>
            </a:r>
            <a:r>
              <a:rPr lang="lv-LV" sz="2800" b="1" dirty="0" smtClean="0">
                <a:latin typeface="VAGRounded TL" pitchFamily="34" charset="0"/>
              </a:rPr>
              <a:t> to </a:t>
            </a:r>
            <a:r>
              <a:rPr lang="lv-LV" sz="2800" b="1" dirty="0" err="1" smtClean="0">
                <a:latin typeface="VAGRounded TL" pitchFamily="34" charset="0"/>
              </a:rPr>
              <a:t>ask</a:t>
            </a:r>
            <a:r>
              <a:rPr lang="lv-LV" sz="2800" b="1" dirty="0" smtClean="0">
                <a:latin typeface="VAGRounded TL" pitchFamily="34" charset="0"/>
              </a:rPr>
              <a:t> </a:t>
            </a:r>
            <a:r>
              <a:rPr lang="lv-LV" sz="2800" b="1" dirty="0" err="1" smtClean="0">
                <a:latin typeface="VAGRounded TL" pitchFamily="34" charset="0"/>
              </a:rPr>
              <a:t>question</a:t>
            </a:r>
            <a:endParaRPr lang="lv-LV" sz="2800" b="1" dirty="0" smtClean="0">
              <a:latin typeface="VAGRounded TL" pitchFamily="34" charset="0"/>
            </a:endParaRPr>
          </a:p>
          <a:p>
            <a:pPr algn="ctr">
              <a:buFont typeface="Arial" charset="0"/>
              <a:buNone/>
            </a:pPr>
            <a:r>
              <a:rPr lang="lv-LV" sz="2800" b="1" dirty="0" err="1" smtClean="0">
                <a:latin typeface="VAGRounded TL" pitchFamily="34" charset="0"/>
              </a:rPr>
              <a:t>Pink</a:t>
            </a:r>
            <a:r>
              <a:rPr lang="lv-LV" sz="2800" b="1" dirty="0" smtClean="0">
                <a:latin typeface="VAGRounded TL" pitchFamily="34" charset="0"/>
              </a:rPr>
              <a:t> </a:t>
            </a:r>
            <a:r>
              <a:rPr lang="lv-LV" sz="2800" b="1" dirty="0" smtClean="0">
                <a:latin typeface="VAGRounded TL" pitchFamily="34" charset="0"/>
              </a:rPr>
              <a:t>to </a:t>
            </a:r>
            <a:r>
              <a:rPr lang="lv-LV" sz="2800" b="1" dirty="0" err="1" smtClean="0">
                <a:latin typeface="VAGRounded TL" pitchFamily="34" charset="0"/>
              </a:rPr>
              <a:t>contribute</a:t>
            </a:r>
            <a:endParaRPr lang="lv-LV" sz="2800" b="1" dirty="0" smtClean="0">
              <a:latin typeface="VAGRounded TL" pitchFamily="34" charset="0"/>
            </a:endParaRPr>
          </a:p>
          <a:p>
            <a:pPr algn="ctr">
              <a:buFont typeface="Arial" charset="0"/>
              <a:buNone/>
            </a:pPr>
            <a:r>
              <a:rPr lang="lv-LV" sz="2800" b="1" dirty="0" err="1" smtClean="0">
                <a:latin typeface="VAGRounded TL" pitchFamily="34" charset="0"/>
              </a:rPr>
              <a:t>Yellow</a:t>
            </a:r>
            <a:r>
              <a:rPr lang="lv-LV" sz="2800" b="1" dirty="0" smtClean="0">
                <a:latin typeface="VAGRounded TL" pitchFamily="34" charset="0"/>
              </a:rPr>
              <a:t> to </a:t>
            </a:r>
            <a:r>
              <a:rPr lang="lv-LV" sz="2800" b="1" dirty="0" err="1" smtClean="0">
                <a:latin typeface="VAGRounded TL" pitchFamily="34" charset="0"/>
              </a:rPr>
              <a:t>add</a:t>
            </a:r>
            <a:endParaRPr lang="lv-LV" sz="2800" b="1" dirty="0" smtClean="0">
              <a:latin typeface="VAGRounded TL" pitchFamily="34" charset="0"/>
            </a:endParaRPr>
          </a:p>
          <a:p>
            <a:pPr algn="ctr">
              <a:buFont typeface="Arial" charset="0"/>
              <a:buNone/>
            </a:pPr>
            <a:r>
              <a:rPr lang="lv-LV" b="1" dirty="0" err="1" smtClean="0">
                <a:latin typeface="VAGRounded TL" pitchFamily="34" charset="0"/>
              </a:rPr>
              <a:t>Signal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with</a:t>
            </a:r>
            <a:r>
              <a:rPr lang="lv-LV" b="1" dirty="0" smtClean="0">
                <a:latin typeface="VAGRounded TL" pitchFamily="34" charset="0"/>
              </a:rPr>
              <a:t> a </a:t>
            </a:r>
            <a:r>
              <a:rPr lang="lv-LV" b="1" dirty="0" err="1" smtClean="0">
                <a:latin typeface="VAGRounded TL" pitchFamily="34" charset="0"/>
              </a:rPr>
              <a:t>token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if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you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want</a:t>
            </a:r>
            <a:r>
              <a:rPr lang="lv-LV" b="1" dirty="0" smtClean="0">
                <a:latin typeface="VAGRounded TL" pitchFamily="34" charset="0"/>
              </a:rPr>
              <a:t> to </a:t>
            </a:r>
            <a:r>
              <a:rPr lang="lv-LV" b="1" dirty="0" err="1" smtClean="0">
                <a:latin typeface="VAGRounded TL" pitchFamily="34" charset="0"/>
              </a:rPr>
              <a:t>contribute</a:t>
            </a:r>
            <a:endParaRPr lang="lv-LV" b="1" dirty="0" smtClean="0">
              <a:latin typeface="VAGRounded TL" pitchFamily="34" charset="0"/>
            </a:endParaRPr>
          </a:p>
          <a:p>
            <a:pPr algn="ctr">
              <a:buFont typeface="Arial" charset="0"/>
              <a:buNone/>
            </a:pPr>
            <a:r>
              <a:rPr lang="lv-LV" b="1" dirty="0" smtClean="0">
                <a:latin typeface="VAGRounded TL" pitchFamily="34" charset="0"/>
              </a:rPr>
              <a:t>Put </a:t>
            </a:r>
            <a:r>
              <a:rPr lang="lv-LV" b="1" dirty="0" err="1" smtClean="0">
                <a:latin typeface="VAGRounded TL" pitchFamily="34" charset="0"/>
              </a:rPr>
              <a:t>the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token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in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the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middle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of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the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table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and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start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speaking</a:t>
            </a:r>
            <a:endParaRPr lang="lv-LV" b="1" dirty="0" smtClean="0">
              <a:latin typeface="VAGRounded TL" pitchFamily="34" charset="0"/>
            </a:endParaRPr>
          </a:p>
          <a:p>
            <a:endParaRPr lang="lv-LV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Dr. paed. Indra Odiņa (indra.odina@lu.lv) University of Latvia 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3308F8FE-73EF-474E-9F6B-E1EC4511DF44}" type="slidenum">
              <a:rPr lang="lv-LV" smtClean="0"/>
              <a:pPr algn="l">
                <a:defRPr/>
              </a:pPr>
              <a:t>12</a:t>
            </a:fld>
            <a:endParaRPr lang="lv-LV" smtClean="0"/>
          </a:p>
        </p:txBody>
      </p:sp>
    </p:spTree>
    <p:extLst>
      <p:ext uri="{BB962C8B-B14F-4D97-AF65-F5344CB8AC3E}">
        <p14:creationId xmlns:p14="http://schemas.microsoft.com/office/powerpoint/2010/main" val="328797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z="6300" b="1" smtClean="0">
                <a:latin typeface="VAGRounded TL" pitchFamily="34" charset="0"/>
              </a:rPr>
              <a:t>How did we do?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lv-LV" sz="4400" b="1" dirty="0" smtClean="0">
                <a:latin typeface="VAGRounded TL" pitchFamily="34" charset="0"/>
              </a:rPr>
              <a:t>First </a:t>
            </a:r>
            <a:r>
              <a:rPr lang="lv-LV" sz="4400" b="1" dirty="0" err="1" smtClean="0">
                <a:latin typeface="VAGRounded TL" pitchFamily="34" charset="0"/>
              </a:rPr>
              <a:t>used</a:t>
            </a:r>
            <a:r>
              <a:rPr lang="lv-LV" sz="4400" b="1" dirty="0" smtClean="0">
                <a:latin typeface="VAGRounded TL" pitchFamily="34" charset="0"/>
              </a:rPr>
              <a:t> </a:t>
            </a:r>
            <a:r>
              <a:rPr lang="lv-LV" sz="4400" b="1" dirty="0" err="1" smtClean="0">
                <a:latin typeface="VAGRounded TL" pitchFamily="34" charset="0"/>
              </a:rPr>
              <a:t>tokens</a:t>
            </a:r>
            <a:endParaRPr lang="lv-LV" sz="4400" b="1" dirty="0" smtClean="0">
              <a:latin typeface="VAGRounded TL" pitchFamily="34" charset="0"/>
            </a:endParaRPr>
          </a:p>
          <a:p>
            <a:pPr eaLnBrk="1" hangingPunct="1"/>
            <a:r>
              <a:rPr lang="lv-LV" sz="4400" b="1" dirty="0" err="1" smtClean="0">
                <a:latin typeface="VAGRounded TL" pitchFamily="34" charset="0"/>
              </a:rPr>
              <a:t>Last</a:t>
            </a:r>
            <a:r>
              <a:rPr lang="lv-LV" sz="4400" b="1" dirty="0" smtClean="0">
                <a:latin typeface="VAGRounded TL" pitchFamily="34" charset="0"/>
              </a:rPr>
              <a:t> </a:t>
            </a:r>
            <a:r>
              <a:rPr lang="lv-LV" sz="4400" b="1" dirty="0" err="1" smtClean="0">
                <a:latin typeface="VAGRounded TL" pitchFamily="34" charset="0"/>
              </a:rPr>
              <a:t>used</a:t>
            </a:r>
            <a:r>
              <a:rPr lang="lv-LV" sz="4400" b="1" dirty="0" smtClean="0">
                <a:latin typeface="VAGRounded TL" pitchFamily="34" charset="0"/>
              </a:rPr>
              <a:t> </a:t>
            </a:r>
            <a:r>
              <a:rPr lang="lv-LV" sz="4400" b="1" dirty="0" err="1" smtClean="0">
                <a:latin typeface="VAGRounded TL" pitchFamily="34" charset="0"/>
              </a:rPr>
              <a:t>token</a:t>
            </a:r>
            <a:endParaRPr lang="lv-LV" sz="4400" b="1" dirty="0" smtClean="0">
              <a:latin typeface="VAGRounded TL" pitchFamily="34" charset="0"/>
            </a:endParaRPr>
          </a:p>
          <a:p>
            <a:pPr eaLnBrk="1" hangingPunct="1"/>
            <a:r>
              <a:rPr lang="lv-LV" sz="4400" b="1" dirty="0" err="1" smtClean="0">
                <a:latin typeface="VAGRounded TL" pitchFamily="34" charset="0"/>
              </a:rPr>
              <a:t>So</a:t>
            </a:r>
            <a:r>
              <a:rPr lang="lv-LV" sz="4400" b="1" dirty="0" smtClean="0">
                <a:latin typeface="VAGRounded TL" pitchFamily="34" charset="0"/>
              </a:rPr>
              <a:t> WHAT???</a:t>
            </a:r>
            <a:endParaRPr lang="lv-LV" sz="4400" b="1" dirty="0" smtClean="0">
              <a:latin typeface="VAGRounded TL" pitchFamily="34" charset="0"/>
            </a:endParaRPr>
          </a:p>
        </p:txBody>
      </p:sp>
      <p:pic>
        <p:nvPicPr>
          <p:cNvPr id="8196" name="Picture 6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484313"/>
            <a:ext cx="3848100" cy="494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D951CB4-9EE6-4381-A140-B86E9C76C6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Dr. paed. Indra Odiņa (indra.odina@lu.lv) University of Latvia </a:t>
            </a:r>
          </a:p>
        </p:txBody>
      </p:sp>
    </p:spTree>
    <p:extLst>
      <p:ext uri="{BB962C8B-B14F-4D97-AF65-F5344CB8AC3E}">
        <p14:creationId xmlns:p14="http://schemas.microsoft.com/office/powerpoint/2010/main" val="407175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lv-LV" sz="5400" dirty="0">
                <a:latin typeface="VAGRounded TL" pitchFamily="34" charset="0"/>
              </a:rPr>
              <a:t/>
            </a:r>
            <a:br>
              <a:rPr lang="lv-LV" sz="5400" dirty="0">
                <a:latin typeface="VAGRounded TL" pitchFamily="34" charset="0"/>
              </a:rPr>
            </a:br>
            <a:r>
              <a:rPr lang="lv-LV" sz="5400" dirty="0" smtClean="0">
                <a:latin typeface="VAGRounded TL" pitchFamily="34" charset="0"/>
              </a:rPr>
              <a:t>MAX :</a:t>
            </a:r>
            <a:r>
              <a:rPr lang="lv-LV" sz="5400" dirty="0">
                <a:latin typeface="VAGRounded TL" pitchFamily="34" charset="0"/>
              </a:rPr>
              <a:t/>
            </a:r>
            <a:br>
              <a:rPr lang="lv-LV" sz="5400" dirty="0">
                <a:latin typeface="VAGRounded TL" pitchFamily="34" charset="0"/>
              </a:rPr>
            </a:br>
            <a:endParaRPr lang="lv-LV" sz="4800" dirty="0" smtClean="0">
              <a:latin typeface="VAGRounded T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712200" cy="51784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 smtClean="0">
                <a:latin typeface="VAGRounded TL" pitchFamily="34" charset="0"/>
              </a:rPr>
              <a:t>3 things </a:t>
            </a:r>
            <a:r>
              <a:rPr lang="en-US" sz="2800" dirty="0">
                <a:latin typeface="VAGRounded TL" pitchFamily="34" charset="0"/>
              </a:rPr>
              <a:t>I remember about </a:t>
            </a:r>
            <a:r>
              <a:rPr lang="en-US" sz="2800" dirty="0" smtClean="0">
                <a:latin typeface="VAGRounded TL" pitchFamily="34" charset="0"/>
              </a:rPr>
              <a:t>today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smtClean="0">
                <a:latin typeface="VAGRounded TL" pitchFamily="34" charset="0"/>
              </a:rPr>
              <a:t>	</a:t>
            </a:r>
            <a:r>
              <a:rPr lang="lv-LV" sz="2800" dirty="0" err="1" smtClean="0">
                <a:solidFill>
                  <a:srgbClr val="FF0000"/>
                </a:solidFill>
                <a:latin typeface="VAGRounded TL" pitchFamily="34" charset="0"/>
              </a:rPr>
              <a:t>Motivation</a:t>
            </a:r>
            <a:endParaRPr lang="lv-LV" sz="2800" dirty="0" smtClean="0">
              <a:solidFill>
                <a:srgbClr val="FF0000"/>
              </a:solidFill>
              <a:latin typeface="VAGRounded TL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V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V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V</a:t>
            </a:r>
          </a:p>
          <a:p>
            <a:pPr marL="0" indent="0"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2 </a:t>
            </a:r>
            <a:r>
              <a:rPr lang="lv-LV" sz="2800" dirty="0" err="1">
                <a:latin typeface="VAGRounded TL" pitchFamily="34" charset="0"/>
              </a:rPr>
              <a:t>things</a:t>
            </a:r>
            <a:r>
              <a:rPr lang="lv-LV" sz="2800" dirty="0">
                <a:latin typeface="VAGRounded TL" pitchFamily="34" charset="0"/>
              </a:rPr>
              <a:t> I </a:t>
            </a:r>
            <a:r>
              <a:rPr lang="lv-LV" sz="2800" dirty="0" err="1">
                <a:latin typeface="VAGRounded TL" pitchFamily="34" charset="0"/>
              </a:rPr>
              <a:t>will</a:t>
            </a:r>
            <a:r>
              <a:rPr lang="lv-LV" sz="2800" dirty="0">
                <a:latin typeface="VAGRounded TL" pitchFamily="34" charset="0"/>
              </a:rPr>
              <a:t> </a:t>
            </a:r>
            <a:r>
              <a:rPr lang="lv-LV" sz="2800" dirty="0" err="1">
                <a:latin typeface="VAGRounded TL" pitchFamily="34" charset="0"/>
              </a:rPr>
              <a:t>take</a:t>
            </a:r>
            <a:r>
              <a:rPr lang="lv-LV" sz="2800" dirty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away</a:t>
            </a:r>
            <a:r>
              <a:rPr lang="lv-LV" sz="2800" dirty="0" smtClean="0">
                <a:latin typeface="VAGRounded TL" pitchFamily="34" charset="0"/>
              </a:rPr>
              <a:t>			</a:t>
            </a:r>
            <a:r>
              <a:rPr lang="lv-LV" sz="2800" dirty="0" err="1" smtClean="0">
                <a:solidFill>
                  <a:srgbClr val="FF0000"/>
                </a:solidFill>
                <a:latin typeface="VAGRounded TL" pitchFamily="34" charset="0"/>
              </a:rPr>
              <a:t>Acquisition</a:t>
            </a:r>
            <a:endParaRPr lang="lv-LV" sz="2800" dirty="0" smtClean="0">
              <a:solidFill>
                <a:srgbClr val="FF0000"/>
              </a:solidFill>
              <a:latin typeface="VAGRounded TL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V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V</a:t>
            </a:r>
          </a:p>
          <a:p>
            <a:pPr marL="0" indent="0"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1 </a:t>
            </a:r>
            <a:r>
              <a:rPr lang="lv-LV" sz="2800" dirty="0" err="1">
                <a:latin typeface="VAGRounded TL" pitchFamily="34" charset="0"/>
              </a:rPr>
              <a:t>suggestion</a:t>
            </a:r>
            <a:r>
              <a:rPr lang="lv-LV" sz="2800" dirty="0">
                <a:latin typeface="VAGRounded TL" pitchFamily="34" charset="0"/>
              </a:rPr>
              <a:t> I </a:t>
            </a:r>
            <a:r>
              <a:rPr lang="lv-LV" sz="2800" dirty="0" err="1">
                <a:latin typeface="VAGRounded TL" pitchFamily="34" charset="0"/>
              </a:rPr>
              <a:t>would</a:t>
            </a:r>
            <a:r>
              <a:rPr lang="lv-LV" sz="2800" dirty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make</a:t>
            </a:r>
            <a:r>
              <a:rPr lang="lv-LV" sz="2800" dirty="0" smtClean="0">
                <a:latin typeface="VAGRounded TL" pitchFamily="34" charset="0"/>
              </a:rPr>
              <a:t>	</a:t>
            </a:r>
            <a:r>
              <a:rPr lang="lv-LV" sz="2800" dirty="0" smtClean="0">
                <a:latin typeface="VAGRounded TL" pitchFamily="34" charset="0"/>
              </a:rPr>
              <a:t>		</a:t>
            </a:r>
            <a:r>
              <a:rPr lang="lv-LV" sz="2800" dirty="0" err="1" smtClean="0">
                <a:solidFill>
                  <a:srgbClr val="FF0000"/>
                </a:solidFill>
                <a:latin typeface="VAGRounded TL" pitchFamily="34" charset="0"/>
              </a:rPr>
              <a:t>Extension</a:t>
            </a:r>
            <a:endParaRPr lang="lv-LV" sz="2800" dirty="0" smtClean="0">
              <a:solidFill>
                <a:srgbClr val="FF0000"/>
              </a:solidFill>
              <a:latin typeface="VAGRounded TL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V </a:t>
            </a:r>
            <a:endParaRPr lang="en-US" sz="2800" dirty="0" smtClean="0">
              <a:latin typeface="VAGRounded TL" pitchFamily="34" charset="0"/>
            </a:endParaRPr>
          </a:p>
          <a:p>
            <a:pPr eaLnBrk="1" hangingPunct="1">
              <a:defRPr/>
            </a:pPr>
            <a:endParaRPr lang="lv-LV" sz="3600" dirty="0" smtClean="0">
              <a:latin typeface="VAGRounded T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83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Structuring Interviews and Discussions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V Session </a:t>
            </a:r>
            <a:endParaRPr lang="lv-LV" b="1" dirty="0" smtClean="0"/>
          </a:p>
          <a:p>
            <a:r>
              <a:rPr lang="lv-LV" sz="3600" b="1" dirty="0" err="1">
                <a:latin typeface="Sylfaen"/>
                <a:ea typeface="Times New Roman"/>
                <a:cs typeface="Courier New"/>
              </a:rPr>
              <a:t>Assoc.p</a:t>
            </a:r>
            <a:r>
              <a:rPr lang="en-US" sz="3600" b="1" dirty="0" err="1">
                <a:latin typeface="Sylfaen"/>
                <a:ea typeface="Times New Roman"/>
                <a:cs typeface="Courier New"/>
              </a:rPr>
              <a:t>rof</a:t>
            </a:r>
            <a:r>
              <a:rPr lang="en-US" sz="3600" b="1" dirty="0">
                <a:latin typeface="Sylfaen"/>
                <a:ea typeface="Times New Roman"/>
                <a:cs typeface="Courier New"/>
              </a:rPr>
              <a:t>. </a:t>
            </a:r>
            <a:r>
              <a:rPr lang="lv-LV" sz="3600" b="1" dirty="0">
                <a:latin typeface="Sylfaen"/>
                <a:ea typeface="Times New Roman"/>
                <a:cs typeface="Courier New"/>
              </a:rPr>
              <a:t>Dr.</a:t>
            </a:r>
            <a:r>
              <a:rPr lang="en-US" sz="3600" b="1" dirty="0" err="1">
                <a:latin typeface="Sylfaen"/>
                <a:ea typeface="Times New Roman"/>
                <a:cs typeface="Courier New"/>
              </a:rPr>
              <a:t>Indra</a:t>
            </a:r>
            <a:r>
              <a:rPr lang="en-US" sz="3600" b="1" dirty="0">
                <a:latin typeface="Sylfaen"/>
                <a:ea typeface="Times New Roman"/>
                <a:cs typeface="Courier New"/>
              </a:rPr>
              <a:t> </a:t>
            </a:r>
            <a:r>
              <a:rPr lang="en-US" sz="3600" b="1" dirty="0" err="1">
                <a:latin typeface="Sylfaen"/>
                <a:ea typeface="Times New Roman"/>
                <a:cs typeface="Courier New"/>
              </a:rPr>
              <a:t>Odina</a:t>
            </a:r>
            <a:r>
              <a:rPr lang="en-US" sz="3600" b="1" dirty="0">
                <a:latin typeface="Sylfaen"/>
                <a:ea typeface="Times New Roman"/>
                <a:cs typeface="Courier New"/>
              </a:rPr>
              <a:t>,  </a:t>
            </a:r>
            <a:r>
              <a:rPr lang="en-US" sz="3600" b="1" dirty="0" err="1">
                <a:latin typeface="Sylfaen"/>
                <a:ea typeface="Times New Roman"/>
                <a:cs typeface="Courier New"/>
              </a:rPr>
              <a:t>Ligita</a:t>
            </a:r>
            <a:r>
              <a:rPr lang="en-US" sz="3600" b="1" dirty="0">
                <a:latin typeface="Sylfaen"/>
                <a:ea typeface="Times New Roman"/>
                <a:cs typeface="Courier New"/>
              </a:rPr>
              <a:t> </a:t>
            </a:r>
            <a:r>
              <a:rPr lang="en-US" sz="3600" b="1" dirty="0" err="1">
                <a:latin typeface="Sylfaen"/>
                <a:ea typeface="Times New Roman"/>
                <a:cs typeface="Courier New"/>
              </a:rPr>
              <a:t>Grigule</a:t>
            </a:r>
            <a:r>
              <a:rPr lang="en-US" sz="3600" dirty="0">
                <a:latin typeface="Sylfaen"/>
                <a:ea typeface="Times New Roman"/>
                <a:cs typeface="Courier New"/>
              </a:rPr>
              <a:t> </a:t>
            </a:r>
            <a:endParaRPr lang="lv-LV" sz="3600" dirty="0">
              <a:latin typeface="Sylfaen"/>
              <a:ea typeface="Times New Roman"/>
              <a:cs typeface="Courier New"/>
            </a:endParaRPr>
          </a:p>
          <a:p>
            <a:r>
              <a:rPr lang="en-US" sz="3600" dirty="0">
                <a:latin typeface="Sylfaen"/>
                <a:ea typeface="Times New Roman"/>
                <a:cs typeface="Courier New"/>
              </a:rPr>
              <a:t> </a:t>
            </a:r>
            <a:r>
              <a:rPr lang="en-US" dirty="0">
                <a:latin typeface="Sylfaen"/>
                <a:ea typeface="Times New Roman"/>
                <a:cs typeface="Courier New"/>
              </a:rPr>
              <a:t>Faculty of Education, Psychology and Arts, U</a:t>
            </a:r>
            <a:r>
              <a:rPr lang="lv-LV" dirty="0" err="1">
                <a:latin typeface="Sylfaen"/>
                <a:ea typeface="Times New Roman"/>
                <a:cs typeface="Courier New"/>
              </a:rPr>
              <a:t>niversity</a:t>
            </a:r>
            <a:r>
              <a:rPr lang="lv-LV" dirty="0">
                <a:latin typeface="Sylfaen"/>
                <a:ea typeface="Times New Roman"/>
                <a:cs typeface="Courier New"/>
              </a:rPr>
              <a:t> </a:t>
            </a:r>
            <a:r>
              <a:rPr lang="lv-LV" dirty="0" err="1">
                <a:latin typeface="Sylfaen"/>
                <a:ea typeface="Times New Roman"/>
                <a:cs typeface="Courier New"/>
              </a:rPr>
              <a:t>of</a:t>
            </a:r>
            <a:r>
              <a:rPr lang="lv-LV" dirty="0">
                <a:latin typeface="Sylfaen"/>
                <a:ea typeface="Times New Roman"/>
                <a:cs typeface="Courier New"/>
              </a:rPr>
              <a:t> </a:t>
            </a:r>
            <a:r>
              <a:rPr lang="en-US" dirty="0">
                <a:latin typeface="Sylfaen"/>
                <a:ea typeface="Times New Roman"/>
                <a:cs typeface="Courier New"/>
              </a:rPr>
              <a:t>L</a:t>
            </a:r>
            <a:r>
              <a:rPr lang="lv-LV" dirty="0" err="1">
                <a:latin typeface="Sylfaen"/>
                <a:ea typeface="Times New Roman"/>
                <a:cs typeface="Courier New"/>
              </a:rPr>
              <a:t>atvia</a:t>
            </a:r>
            <a:endParaRPr lang="lv-LV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3571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social family of models</a:t>
            </a:r>
            <a:endParaRPr lang="lv-LV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5125" y="2115344"/>
            <a:ext cx="33337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1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Social </a:t>
            </a:r>
            <a:r>
              <a:rPr lang="en-US" b="1" dirty="0" smtClean="0"/>
              <a:t>Family </a:t>
            </a:r>
            <a:r>
              <a:rPr lang="lv-LV" b="1" dirty="0" smtClean="0"/>
              <a:t>M</a:t>
            </a:r>
            <a:r>
              <a:rPr lang="en-US" b="1" dirty="0" err="1" smtClean="0"/>
              <a:t>odels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929411"/>
          </a:xfrm>
        </p:spPr>
        <p:txBody>
          <a:bodyPr/>
          <a:lstStyle/>
          <a:p>
            <a:r>
              <a:rPr lang="en-US" dirty="0" smtClean="0"/>
              <a:t>working together, classroom management is a matter of developing cooperative relationships in the classroom</a:t>
            </a:r>
            <a:endParaRPr lang="lv-LV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include</a:t>
            </a:r>
          </a:p>
          <a:p>
            <a:r>
              <a:rPr lang="lv-LV" dirty="0" smtClean="0"/>
              <a:t>P</a:t>
            </a:r>
            <a:r>
              <a:rPr lang="en-US" dirty="0" err="1" smtClean="0"/>
              <a:t>artners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Learning</a:t>
            </a:r>
            <a:r>
              <a:rPr lang="en-US" dirty="0"/>
              <a:t>, </a:t>
            </a:r>
            <a:r>
              <a:rPr lang="lv-LV" dirty="0" smtClean="0"/>
              <a:t>G</a:t>
            </a:r>
            <a:r>
              <a:rPr lang="en-US" dirty="0" err="1" smtClean="0"/>
              <a:t>roup</a:t>
            </a:r>
            <a:r>
              <a:rPr lang="en-US" dirty="0" smtClean="0"/>
              <a:t> </a:t>
            </a:r>
            <a:r>
              <a:rPr lang="lv-LV" dirty="0" smtClean="0"/>
              <a:t>I</a:t>
            </a:r>
            <a:r>
              <a:rPr lang="en-US" dirty="0" err="1" smtClean="0"/>
              <a:t>nvestigation</a:t>
            </a:r>
            <a:r>
              <a:rPr lang="en-US" dirty="0"/>
              <a:t>, </a:t>
            </a:r>
            <a:r>
              <a:rPr lang="lv-LV" dirty="0" smtClean="0"/>
              <a:t>R</a:t>
            </a:r>
            <a:r>
              <a:rPr lang="en-US" dirty="0" smtClean="0"/>
              <a:t>ole </a:t>
            </a:r>
            <a:r>
              <a:rPr lang="lv-LV" dirty="0" smtClean="0"/>
              <a:t>P</a:t>
            </a:r>
            <a:r>
              <a:rPr lang="en-US" dirty="0" smtClean="0"/>
              <a:t>laying</a:t>
            </a:r>
            <a:r>
              <a:rPr lang="en-US" dirty="0"/>
              <a:t>, </a:t>
            </a:r>
            <a:r>
              <a:rPr lang="lv-LV" dirty="0" smtClean="0"/>
              <a:t>J</a:t>
            </a:r>
            <a:r>
              <a:rPr lang="en-US" dirty="0" err="1" smtClean="0"/>
              <a:t>urisprudential</a:t>
            </a:r>
            <a:r>
              <a:rPr lang="lv-LV" dirty="0" smtClean="0"/>
              <a:t> </a:t>
            </a:r>
            <a:r>
              <a:rPr lang="lv-LV" dirty="0" err="1" smtClean="0"/>
              <a:t>Inquiry</a:t>
            </a:r>
            <a:r>
              <a:rPr lang="lv-LV" dirty="0" smtClean="0"/>
              <a:t>, </a:t>
            </a:r>
            <a:r>
              <a:rPr lang="lv-LV" b="1" dirty="0" err="1" smtClean="0"/>
              <a:t>Cooperative</a:t>
            </a:r>
            <a:r>
              <a:rPr lang="lv-LV" b="1" dirty="0" smtClean="0"/>
              <a:t> </a:t>
            </a:r>
            <a:r>
              <a:rPr lang="lv-LV" b="1" dirty="0" err="1" smtClean="0"/>
              <a:t>Learning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872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>
                <a:latin typeface="VAGRounded TL" pitchFamily="34" charset="0"/>
              </a:rPr>
              <a:t>Inside</a:t>
            </a:r>
            <a:r>
              <a:rPr lang="lv-LV" dirty="0" smtClean="0">
                <a:latin typeface="VAGRounded TL" pitchFamily="34" charset="0"/>
              </a:rPr>
              <a:t> – </a:t>
            </a:r>
            <a:r>
              <a:rPr lang="lv-LV" dirty="0" err="1" smtClean="0">
                <a:latin typeface="VAGRounded TL" pitchFamily="34" charset="0"/>
              </a:rPr>
              <a:t>outside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circle</a:t>
            </a:r>
            <a:endParaRPr lang="lv-LV" dirty="0">
              <a:latin typeface="VAGRounded T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608512"/>
          </a:xfrm>
        </p:spPr>
        <p:txBody>
          <a:bodyPr>
            <a:normAutofit/>
          </a:bodyPr>
          <a:lstStyle/>
          <a:p>
            <a:r>
              <a:rPr lang="lv-LV" dirty="0" err="1" smtClean="0">
                <a:latin typeface="VAGRounded TL" pitchFamily="34" charset="0"/>
              </a:rPr>
              <a:t>Story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>
                <a:latin typeface="VAGRounded TL" pitchFamily="34" charset="0"/>
              </a:rPr>
              <a:t>of</a:t>
            </a:r>
            <a:r>
              <a:rPr lang="lv-LV" dirty="0">
                <a:latin typeface="VAGRounded TL" pitchFamily="34" charset="0"/>
              </a:rPr>
              <a:t> </a:t>
            </a:r>
            <a:r>
              <a:rPr lang="lv-LV" dirty="0" err="1">
                <a:latin typeface="VAGRounded TL" pitchFamily="34" charset="0"/>
              </a:rPr>
              <a:t>your</a:t>
            </a:r>
            <a:r>
              <a:rPr lang="lv-LV" dirty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name</a:t>
            </a:r>
            <a:endParaRPr lang="lv-LV" dirty="0" smtClean="0">
              <a:latin typeface="VAGRounded TL" pitchFamily="34" charset="0"/>
            </a:endParaRPr>
          </a:p>
          <a:p>
            <a:r>
              <a:rPr lang="lv-LV" dirty="0" err="1" smtClean="0">
                <a:latin typeface="VAGRounded TL" pitchFamily="34" charset="0"/>
              </a:rPr>
              <a:t>Your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career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way</a:t>
            </a:r>
            <a:endParaRPr lang="lv-LV" dirty="0" smtClean="0">
              <a:latin typeface="VAGRounded TL" pitchFamily="34" charset="0"/>
            </a:endParaRPr>
          </a:p>
          <a:p>
            <a:r>
              <a:rPr lang="lv-LV" dirty="0" err="1" smtClean="0">
                <a:latin typeface="VAGRounded TL" pitchFamily="34" charset="0"/>
              </a:rPr>
              <a:t>Preferred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number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of</a:t>
            </a:r>
            <a:r>
              <a:rPr lang="lv-LV" dirty="0" smtClean="0">
                <a:latin typeface="VAGRounded TL" pitchFamily="34" charset="0"/>
              </a:rPr>
              <a:t> students </a:t>
            </a:r>
            <a:r>
              <a:rPr lang="lv-LV" dirty="0" err="1" smtClean="0">
                <a:latin typeface="VAGRounded TL" pitchFamily="34" charset="0"/>
              </a:rPr>
              <a:t>in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the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classroom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when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teaching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or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learning</a:t>
            </a:r>
            <a:endParaRPr lang="lv-LV" dirty="0" smtClean="0">
              <a:latin typeface="VAGRounded TL" pitchFamily="34" charset="0"/>
            </a:endParaRPr>
          </a:p>
          <a:p>
            <a:pPr lvl="0"/>
            <a:r>
              <a:rPr lang="lv-LV" dirty="0" err="1">
                <a:solidFill>
                  <a:srgbClr val="000000"/>
                </a:solidFill>
                <a:latin typeface="VAGRounded TL" pitchFamily="34" charset="0"/>
              </a:rPr>
              <a:t>Biggest</a:t>
            </a:r>
            <a:r>
              <a:rPr lang="lv-LV" dirty="0">
                <a:solidFill>
                  <a:srgbClr val="000000"/>
                </a:solidFill>
                <a:latin typeface="VAGRounded TL" pitchFamily="34" charset="0"/>
              </a:rPr>
              <a:t> </a:t>
            </a:r>
            <a:r>
              <a:rPr lang="lv-LV" dirty="0" err="1" smtClean="0">
                <a:solidFill>
                  <a:srgbClr val="000000"/>
                </a:solidFill>
                <a:latin typeface="VAGRounded TL" pitchFamily="34" charset="0"/>
              </a:rPr>
              <a:t>professional</a:t>
            </a:r>
            <a:r>
              <a:rPr lang="lv-LV" dirty="0" smtClean="0">
                <a:solidFill>
                  <a:srgbClr val="000000"/>
                </a:solidFill>
                <a:latin typeface="VAGRounded TL" pitchFamily="34" charset="0"/>
              </a:rPr>
              <a:t> </a:t>
            </a:r>
            <a:r>
              <a:rPr lang="lv-LV" dirty="0" err="1" smtClean="0">
                <a:solidFill>
                  <a:srgbClr val="000000"/>
                </a:solidFill>
                <a:latin typeface="VAGRounded TL" pitchFamily="34" charset="0"/>
              </a:rPr>
              <a:t>achievement</a:t>
            </a:r>
            <a:endParaRPr lang="lv-LV" dirty="0" smtClean="0">
              <a:solidFill>
                <a:srgbClr val="000000"/>
              </a:solidFill>
              <a:latin typeface="VAGRounded TL" pitchFamily="34" charset="0"/>
            </a:endParaRPr>
          </a:p>
          <a:p>
            <a:r>
              <a:rPr lang="lv-LV" dirty="0" err="1" smtClean="0">
                <a:latin typeface="VAGRounded TL" pitchFamily="34" charset="0"/>
              </a:rPr>
              <a:t>The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best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way</a:t>
            </a:r>
            <a:r>
              <a:rPr lang="lv-LV" dirty="0" smtClean="0">
                <a:latin typeface="VAGRounded TL" pitchFamily="34" charset="0"/>
              </a:rPr>
              <a:t> to </a:t>
            </a:r>
            <a:r>
              <a:rPr lang="lv-LV" dirty="0" err="1" smtClean="0">
                <a:latin typeface="VAGRounded TL" pitchFamily="34" charset="0"/>
              </a:rPr>
              <a:t>become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university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teacher</a:t>
            </a:r>
            <a:endParaRPr lang="lv-LV" dirty="0" smtClean="0">
              <a:latin typeface="VAGRounded TL" pitchFamily="34" charset="0"/>
            </a:endParaRPr>
          </a:p>
          <a:p>
            <a:r>
              <a:rPr lang="lv-LV" dirty="0" err="1" smtClean="0">
                <a:latin typeface="VAGRounded TL" pitchFamily="34" charset="0"/>
              </a:rPr>
              <a:t>Free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topic</a:t>
            </a:r>
            <a:endParaRPr lang="lv-LV" dirty="0" smtClean="0">
              <a:latin typeface="VAGRounded TL" pitchFamily="34" charset="0"/>
            </a:endParaRPr>
          </a:p>
          <a:p>
            <a:r>
              <a:rPr lang="lv-LV" dirty="0" err="1" smtClean="0">
                <a:latin typeface="VAGRounded TL" pitchFamily="34" charset="0"/>
              </a:rPr>
              <a:t>So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what</a:t>
            </a:r>
            <a:r>
              <a:rPr lang="lv-LV" dirty="0" smtClean="0">
                <a:latin typeface="VAGRounded TL" pitchFamily="34" charset="0"/>
              </a:rPr>
              <a:t>???</a:t>
            </a:r>
            <a:endParaRPr lang="lv-LV" dirty="0" smtClean="0">
              <a:latin typeface="VAGRounded TL" pitchFamily="34" charset="0"/>
            </a:endParaRPr>
          </a:p>
          <a:p>
            <a:pPr marL="0" indent="0">
              <a:buNone/>
            </a:pPr>
            <a:endParaRPr lang="lv-LV" dirty="0">
              <a:latin typeface="VAGRounded T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FDBFC32-4BDB-4324-AC47-00CA9C2EB834}" type="slidenum">
              <a:rPr lang="lv-LV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lv-LV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19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b="1">
                <a:latin typeface="VAGRounded TL" pitchFamily="34" charset="0"/>
              </a:rPr>
              <a:t>In pairs A and B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7" y="1700808"/>
            <a:ext cx="8641086" cy="4176464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lv-LV" b="1" dirty="0" err="1">
                <a:latin typeface="VAGRounded TL" pitchFamily="34" charset="0"/>
              </a:rPr>
              <a:t>The</a:t>
            </a:r>
            <a:r>
              <a:rPr lang="lv-LV" b="1" dirty="0">
                <a:latin typeface="VAGRounded TL" pitchFamily="34" charset="0"/>
              </a:rPr>
              <a:t> </a:t>
            </a:r>
            <a:r>
              <a:rPr lang="lv-LV" b="1" dirty="0" err="1">
                <a:latin typeface="VAGRounded TL" pitchFamily="34" charset="0"/>
              </a:rPr>
              <a:t>one</a:t>
            </a:r>
            <a:r>
              <a:rPr lang="lv-LV" b="1" dirty="0">
                <a:latin typeface="VAGRounded TL" pitchFamily="34" charset="0"/>
              </a:rPr>
              <a:t> </a:t>
            </a:r>
            <a:r>
              <a:rPr lang="lv-LV" b="1" dirty="0" err="1">
                <a:latin typeface="VAGRounded TL" pitchFamily="34" charset="0"/>
              </a:rPr>
              <a:t>whose</a:t>
            </a:r>
            <a:r>
              <a:rPr lang="lv-LV" b="1" dirty="0">
                <a:latin typeface="VAGRounded TL" pitchFamily="34" charset="0"/>
              </a:rPr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lv-LV" b="1" dirty="0" err="1">
                <a:latin typeface="VAGRounded TL" pitchFamily="34" charset="0"/>
              </a:rPr>
              <a:t>birthday</a:t>
            </a:r>
            <a:r>
              <a:rPr lang="lv-LV" b="1" dirty="0">
                <a:latin typeface="VAGRounded TL" pitchFamily="34" charset="0"/>
              </a:rPr>
              <a:t> </a:t>
            </a:r>
            <a:r>
              <a:rPr lang="lv-LV" b="1" dirty="0" err="1">
                <a:latin typeface="VAGRounded TL" pitchFamily="34" charset="0"/>
              </a:rPr>
              <a:t>is</a:t>
            </a:r>
            <a:r>
              <a:rPr lang="lv-LV" b="1" dirty="0">
                <a:latin typeface="VAGRounded TL" pitchFamily="34" charset="0"/>
              </a:rPr>
              <a:t> </a:t>
            </a:r>
            <a:r>
              <a:rPr lang="lv-LV" b="1" dirty="0" err="1">
                <a:latin typeface="VAGRounded TL" pitchFamily="34" charset="0"/>
              </a:rPr>
              <a:t>closer</a:t>
            </a:r>
            <a:r>
              <a:rPr lang="lv-LV" b="1" dirty="0">
                <a:latin typeface="VAGRounded TL" pitchFamily="34" charset="0"/>
              </a:rPr>
              <a:t> (A)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lv-LV" b="1" dirty="0">
                <a:latin typeface="VAGRounded TL" pitchFamily="34" charset="0"/>
              </a:rPr>
              <a:t>starts </a:t>
            </a:r>
            <a:r>
              <a:rPr lang="lv-LV" b="1" dirty="0" err="1">
                <a:latin typeface="VAGRounded TL" pitchFamily="34" charset="0"/>
              </a:rPr>
              <a:t>speaking</a:t>
            </a:r>
            <a:r>
              <a:rPr lang="lv-LV" b="1" dirty="0">
                <a:latin typeface="VAGRounded TL" pitchFamily="34" charset="0"/>
              </a:rPr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v-LV" b="1" dirty="0">
                <a:latin typeface="VAGRounded TL" pitchFamily="34" charset="0"/>
              </a:rPr>
              <a:t>(1 min)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lv-LV" b="1" dirty="0" smtClean="0">
              <a:latin typeface="VAGRounded TL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v-LV" b="1" dirty="0" smtClean="0">
                <a:latin typeface="VAGRounded TL" pitchFamily="34" charset="0"/>
              </a:rPr>
              <a:t>2</a:t>
            </a:r>
            <a:r>
              <a:rPr lang="lv-LV" b="1" dirty="0">
                <a:latin typeface="VAGRounded TL" pitchFamily="34" charset="0"/>
              </a:rPr>
              <a:t>. B </a:t>
            </a:r>
            <a:r>
              <a:rPr lang="lv-LV" b="1" dirty="0" err="1">
                <a:latin typeface="VAGRounded TL" pitchFamily="34" charset="0"/>
              </a:rPr>
              <a:t>in</a:t>
            </a:r>
            <a:r>
              <a:rPr lang="lv-LV" b="1" dirty="0">
                <a:latin typeface="VAGRounded TL" pitchFamily="34" charset="0"/>
              </a:rPr>
              <a:t> 30 </a:t>
            </a:r>
            <a:r>
              <a:rPr lang="lv-LV" b="1" dirty="0" err="1">
                <a:latin typeface="VAGRounded TL" pitchFamily="34" charset="0"/>
              </a:rPr>
              <a:t>sec</a:t>
            </a:r>
            <a:r>
              <a:rPr lang="lv-LV" b="1" dirty="0">
                <a:latin typeface="VAGRounded TL" pitchFamily="34" charset="0"/>
              </a:rPr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v-LV" b="1" dirty="0" err="1">
                <a:latin typeface="VAGRounded TL" pitchFamily="34" charset="0"/>
              </a:rPr>
              <a:t>tells</a:t>
            </a:r>
            <a:r>
              <a:rPr lang="lv-LV" b="1" dirty="0">
                <a:latin typeface="VAGRounded TL" pitchFamily="34" charset="0"/>
              </a:rPr>
              <a:t> it </a:t>
            </a:r>
            <a:r>
              <a:rPr lang="lv-LV" b="1" dirty="0" err="1">
                <a:latin typeface="VAGRounded TL" pitchFamily="34" charset="0"/>
              </a:rPr>
              <a:t>back</a:t>
            </a:r>
            <a:r>
              <a:rPr lang="lv-LV" b="1" dirty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beginning</a:t>
            </a:r>
            <a:r>
              <a:rPr lang="lv-LV" b="1" dirty="0">
                <a:latin typeface="VAGRounded TL" pitchFamily="34" charset="0"/>
              </a:rPr>
              <a:t>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v-LV" b="1" i="1" dirty="0">
                <a:latin typeface="VAGRounded TL" pitchFamily="34" charset="0"/>
              </a:rPr>
              <a:t>I </a:t>
            </a:r>
            <a:r>
              <a:rPr lang="lv-LV" b="1" i="1" dirty="0" err="1">
                <a:latin typeface="VAGRounded TL" pitchFamily="34" charset="0"/>
              </a:rPr>
              <a:t>liked</a:t>
            </a:r>
            <a:r>
              <a:rPr lang="lv-LV" b="1" i="1" dirty="0">
                <a:latin typeface="VAGRounded TL" pitchFamily="34" charset="0"/>
              </a:rPr>
              <a:t> </a:t>
            </a:r>
            <a:r>
              <a:rPr lang="lv-LV" b="1" i="1" dirty="0" err="1">
                <a:latin typeface="VAGRounded TL" pitchFamily="34" charset="0"/>
              </a:rPr>
              <a:t>what</a:t>
            </a:r>
            <a:r>
              <a:rPr lang="lv-LV" b="1" i="1" dirty="0">
                <a:latin typeface="VAGRounded TL" pitchFamily="34" charset="0"/>
              </a:rPr>
              <a:t> </a:t>
            </a:r>
            <a:r>
              <a:rPr lang="lv-LV" b="1" i="1" dirty="0" err="1">
                <a:latin typeface="VAGRounded TL" pitchFamily="34" charset="0"/>
              </a:rPr>
              <a:t>you</a:t>
            </a:r>
            <a:r>
              <a:rPr lang="lv-LV" b="1" i="1" dirty="0">
                <a:latin typeface="VAGRounded TL" pitchFamily="34" charset="0"/>
              </a:rPr>
              <a:t> </a:t>
            </a:r>
            <a:r>
              <a:rPr lang="lv-LV" b="1" i="1" dirty="0" err="1">
                <a:latin typeface="VAGRounded TL" pitchFamily="34" charset="0"/>
              </a:rPr>
              <a:t>said</a:t>
            </a:r>
            <a:r>
              <a:rPr lang="lv-LV" b="1" i="1" dirty="0">
                <a:latin typeface="VAGRounded TL" pitchFamily="34" charset="0"/>
              </a:rPr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v-LV" b="1" i="1" dirty="0" err="1">
                <a:latin typeface="VAGRounded TL" pitchFamily="34" charset="0"/>
              </a:rPr>
              <a:t>because</a:t>
            </a:r>
            <a:r>
              <a:rPr lang="lv-LV" b="1" i="1" dirty="0">
                <a:latin typeface="VAGRounded TL" pitchFamily="34" charset="0"/>
              </a:rPr>
              <a:t> ...</a:t>
            </a:r>
          </a:p>
        </p:txBody>
      </p:sp>
      <p:pic>
        <p:nvPicPr>
          <p:cNvPr id="46084" name="Picture 4" descr="happy-face_happyface_smiley_2400x24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556792"/>
            <a:ext cx="424815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16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b="1">
                <a:latin typeface="VAGRounded TL" pitchFamily="34" charset="0"/>
              </a:rPr>
              <a:t>In pairs A and B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lv-LV" b="1" dirty="0">
                <a:latin typeface="VAGRounded TL" pitchFamily="34" charset="0"/>
              </a:rPr>
              <a:t>3. </a:t>
            </a:r>
            <a:r>
              <a:rPr lang="lv-LV" b="1" dirty="0" err="1">
                <a:latin typeface="VAGRounded TL" pitchFamily="34" charset="0"/>
              </a:rPr>
              <a:t>Now</a:t>
            </a:r>
            <a:r>
              <a:rPr lang="lv-LV" b="1" dirty="0">
                <a:latin typeface="VAGRounded TL" pitchFamily="34" charset="0"/>
              </a:rPr>
              <a:t> B </a:t>
            </a:r>
            <a:r>
              <a:rPr lang="lv-LV" b="1" dirty="0" err="1">
                <a:latin typeface="VAGRounded TL" pitchFamily="34" charset="0"/>
              </a:rPr>
              <a:t>is</a:t>
            </a:r>
            <a:r>
              <a:rPr lang="lv-LV" b="1" dirty="0">
                <a:latin typeface="VAGRounded TL" pitchFamily="34" charset="0"/>
              </a:rPr>
              <a:t> </a:t>
            </a:r>
            <a:r>
              <a:rPr lang="lv-LV" b="1" dirty="0" err="1">
                <a:latin typeface="VAGRounded TL" pitchFamily="34" charset="0"/>
              </a:rPr>
              <a:t>speaking</a:t>
            </a:r>
            <a:endParaRPr lang="lv-LV" b="1" dirty="0">
              <a:latin typeface="VAGRounded TL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lv-LV" b="1" dirty="0">
                <a:latin typeface="VAGRounded TL" pitchFamily="34" charset="0"/>
              </a:rPr>
              <a:t>(1 min)</a:t>
            </a:r>
          </a:p>
          <a:p>
            <a:pPr marL="609600" indent="-609600">
              <a:buFont typeface="Wingdings" pitchFamily="2" charset="2"/>
              <a:buNone/>
            </a:pPr>
            <a:endParaRPr lang="lv-LV" b="1" dirty="0">
              <a:latin typeface="VAGRounded TL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lv-LV" b="1" dirty="0">
                <a:latin typeface="VAGRounded TL" pitchFamily="34" charset="0"/>
              </a:rPr>
              <a:t>4. A</a:t>
            </a:r>
            <a:r>
              <a:rPr lang="lv-LV" b="1" dirty="0"/>
              <a:t> </a:t>
            </a:r>
            <a:r>
              <a:rPr lang="lv-LV" b="1" dirty="0" err="1">
                <a:latin typeface="VAGRounded TL" pitchFamily="34" charset="0"/>
              </a:rPr>
              <a:t>in</a:t>
            </a:r>
            <a:r>
              <a:rPr lang="lv-LV" b="1" dirty="0">
                <a:latin typeface="VAGRounded TL" pitchFamily="34" charset="0"/>
              </a:rPr>
              <a:t> 30 </a:t>
            </a:r>
            <a:r>
              <a:rPr lang="lv-LV" b="1" dirty="0" err="1">
                <a:latin typeface="VAGRounded TL" pitchFamily="34" charset="0"/>
              </a:rPr>
              <a:t>sec</a:t>
            </a:r>
            <a:r>
              <a:rPr lang="lv-LV" b="1" dirty="0">
                <a:latin typeface="VAGRounded TL" pitchFamily="34" charset="0"/>
              </a:rPr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lv-LV" b="1" dirty="0" err="1">
                <a:latin typeface="VAGRounded TL" pitchFamily="34" charset="0"/>
              </a:rPr>
              <a:t>tells</a:t>
            </a:r>
            <a:r>
              <a:rPr lang="lv-LV" b="1" dirty="0">
                <a:latin typeface="VAGRounded TL" pitchFamily="34" charset="0"/>
              </a:rPr>
              <a:t> it </a:t>
            </a:r>
            <a:r>
              <a:rPr lang="lv-LV" b="1" dirty="0" err="1">
                <a:latin typeface="VAGRounded TL" pitchFamily="34" charset="0"/>
              </a:rPr>
              <a:t>back</a:t>
            </a:r>
            <a:r>
              <a:rPr lang="lv-LV" b="1" dirty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beginning</a:t>
            </a:r>
            <a:r>
              <a:rPr lang="lv-LV" b="1" dirty="0">
                <a:latin typeface="VAGRounded TL" pitchFamily="34" charset="0"/>
              </a:rPr>
              <a:t>:</a:t>
            </a:r>
          </a:p>
          <a:p>
            <a:pPr marL="609600" indent="-609600">
              <a:buFont typeface="Wingdings" pitchFamily="2" charset="2"/>
              <a:buNone/>
            </a:pPr>
            <a:r>
              <a:rPr lang="lv-LV" b="1" i="1" dirty="0" err="1">
                <a:latin typeface="VAGRounded TL" pitchFamily="34" charset="0"/>
              </a:rPr>
              <a:t>The</a:t>
            </a:r>
            <a:r>
              <a:rPr lang="lv-LV" b="1" i="1" dirty="0">
                <a:latin typeface="VAGRounded TL" pitchFamily="34" charset="0"/>
              </a:rPr>
              <a:t> </a:t>
            </a:r>
            <a:r>
              <a:rPr lang="lv-LV" b="1" i="1" dirty="0" err="1">
                <a:latin typeface="VAGRounded TL" pitchFamily="34" charset="0"/>
              </a:rPr>
              <a:t>most</a:t>
            </a:r>
            <a:r>
              <a:rPr lang="lv-LV" b="1" i="1" dirty="0">
                <a:latin typeface="VAGRounded TL" pitchFamily="34" charset="0"/>
              </a:rPr>
              <a:t> </a:t>
            </a:r>
            <a:r>
              <a:rPr lang="lv-LV" b="1" i="1" dirty="0" err="1">
                <a:latin typeface="VAGRounded TL" pitchFamily="34" charset="0"/>
              </a:rPr>
              <a:t>interesting</a:t>
            </a:r>
            <a:r>
              <a:rPr lang="lv-LV" b="1" i="1" dirty="0">
                <a:latin typeface="VAGRounded TL" pitchFamily="34" charset="0"/>
              </a:rPr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lv-LV" b="1" i="1" dirty="0" err="1">
                <a:latin typeface="VAGRounded TL" pitchFamily="34" charset="0"/>
              </a:rPr>
              <a:t>thing</a:t>
            </a:r>
            <a:r>
              <a:rPr lang="lv-LV" b="1" i="1" dirty="0">
                <a:latin typeface="VAGRounded TL" pitchFamily="34" charset="0"/>
              </a:rPr>
              <a:t> </a:t>
            </a:r>
            <a:r>
              <a:rPr lang="lv-LV" b="1" i="1" dirty="0" err="1">
                <a:latin typeface="VAGRounded TL" pitchFamily="34" charset="0"/>
              </a:rPr>
              <a:t>in</a:t>
            </a:r>
            <a:r>
              <a:rPr lang="lv-LV" b="1" i="1" dirty="0">
                <a:latin typeface="VAGRounded TL" pitchFamily="34" charset="0"/>
              </a:rPr>
              <a:t> </a:t>
            </a:r>
            <a:r>
              <a:rPr lang="lv-LV" b="1" i="1" dirty="0" err="1">
                <a:latin typeface="VAGRounded TL" pitchFamily="34" charset="0"/>
              </a:rPr>
              <a:t>what</a:t>
            </a:r>
            <a:r>
              <a:rPr lang="lv-LV" b="1" i="1" dirty="0">
                <a:latin typeface="VAGRounded TL" pitchFamily="34" charset="0"/>
              </a:rPr>
              <a:t> </a:t>
            </a:r>
            <a:r>
              <a:rPr lang="lv-LV" b="1" i="1" dirty="0" err="1">
                <a:latin typeface="VAGRounded TL" pitchFamily="34" charset="0"/>
              </a:rPr>
              <a:t>you</a:t>
            </a:r>
            <a:r>
              <a:rPr lang="lv-LV" b="1" i="1" dirty="0">
                <a:latin typeface="VAGRounded TL" pitchFamily="34" charset="0"/>
              </a:rPr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lv-LV" b="1" i="1" dirty="0" err="1">
                <a:latin typeface="VAGRounded TL" pitchFamily="34" charset="0"/>
              </a:rPr>
              <a:t>said</a:t>
            </a:r>
            <a:r>
              <a:rPr lang="lv-LV" b="1" i="1" dirty="0">
                <a:latin typeface="VAGRounded TL" pitchFamily="34" charset="0"/>
              </a:rPr>
              <a:t> </a:t>
            </a:r>
            <a:r>
              <a:rPr lang="lv-LV" b="1" i="1" dirty="0" err="1">
                <a:latin typeface="VAGRounded TL" pitchFamily="34" charset="0"/>
              </a:rPr>
              <a:t>was</a:t>
            </a:r>
            <a:r>
              <a:rPr lang="lv-LV" b="1" i="1" dirty="0">
                <a:latin typeface="VAGRounded TL" pitchFamily="34" charset="0"/>
              </a:rPr>
              <a:t>...</a:t>
            </a:r>
          </a:p>
          <a:p>
            <a:pPr marL="609600" indent="-609600">
              <a:buFont typeface="Wingdings" pitchFamily="2" charset="2"/>
              <a:buNone/>
            </a:pPr>
            <a:endParaRPr lang="lv-LV" b="1" dirty="0"/>
          </a:p>
        </p:txBody>
      </p:sp>
      <p:pic>
        <p:nvPicPr>
          <p:cNvPr id="49156" name="Picture 4" descr="happy-face_happyface_smiley_2400x24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138" y="1556792"/>
            <a:ext cx="424815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277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b="1">
                <a:latin typeface="VAGRounded TL" pitchFamily="34" charset="0"/>
              </a:rPr>
              <a:t>In pairs A and B</a:t>
            </a:r>
            <a:r>
              <a:rPr lang="lv-LV" b="1"/>
              <a:t> </a:t>
            </a:r>
            <a:r>
              <a:rPr lang="lv-LV" b="1">
                <a:latin typeface="VAGRounded TL" pitchFamily="34" charset="0"/>
              </a:rPr>
              <a:t>X 2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00809"/>
            <a:ext cx="8640960" cy="4248472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lv-LV" b="1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v-LV" b="1" dirty="0" smtClean="0">
                <a:latin typeface="VAGRounded TL" pitchFamily="34" charset="0"/>
              </a:rPr>
              <a:t>5</a:t>
            </a:r>
            <a:r>
              <a:rPr lang="lv-LV" b="1" dirty="0">
                <a:latin typeface="VAGRounded TL" pitchFamily="34" charset="0"/>
              </a:rPr>
              <a:t>. A </a:t>
            </a:r>
            <a:r>
              <a:rPr lang="lv-LV" b="1" dirty="0" err="1">
                <a:latin typeface="VAGRounded TL" pitchFamily="34" charset="0"/>
              </a:rPr>
              <a:t>and</a:t>
            </a:r>
            <a:r>
              <a:rPr lang="lv-LV" b="1" dirty="0">
                <a:latin typeface="VAGRounded TL" pitchFamily="34" charset="0"/>
              </a:rPr>
              <a:t> A </a:t>
            </a:r>
            <a:r>
              <a:rPr lang="lv-LV" b="1" dirty="0" err="1" smtClean="0">
                <a:latin typeface="VAGRounded TL" pitchFamily="34" charset="0"/>
              </a:rPr>
              <a:t>tells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about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Bs</a:t>
            </a:r>
            <a:endParaRPr lang="lv-LV" b="1" dirty="0">
              <a:latin typeface="VAGRounded TL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v-LV" b="1" dirty="0">
                <a:latin typeface="VAGRounded TL" pitchFamily="34" charset="0"/>
              </a:rPr>
              <a:t>(30 </a:t>
            </a:r>
            <a:r>
              <a:rPr lang="lv-LV" b="1" dirty="0" err="1">
                <a:latin typeface="VAGRounded TL" pitchFamily="34" charset="0"/>
              </a:rPr>
              <a:t>sec</a:t>
            </a:r>
            <a:r>
              <a:rPr lang="lv-LV" b="1" dirty="0">
                <a:latin typeface="VAGRounded TL" pitchFamily="34" charset="0"/>
              </a:rPr>
              <a:t> </a:t>
            </a:r>
            <a:r>
              <a:rPr lang="lv-LV" b="1" dirty="0" err="1">
                <a:latin typeface="VAGRounded TL" pitchFamily="34" charset="0"/>
              </a:rPr>
              <a:t>and</a:t>
            </a:r>
            <a:r>
              <a:rPr lang="lv-LV" b="1" dirty="0">
                <a:latin typeface="VAGRounded TL" pitchFamily="34" charset="0"/>
              </a:rPr>
              <a:t> 30 </a:t>
            </a:r>
            <a:r>
              <a:rPr lang="lv-LV" b="1" dirty="0" err="1">
                <a:latin typeface="VAGRounded TL" pitchFamily="34" charset="0"/>
              </a:rPr>
              <a:t>sec</a:t>
            </a:r>
            <a:r>
              <a:rPr lang="lv-LV" b="1" dirty="0">
                <a:latin typeface="VAGRounded TL" pitchFamily="34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lv-LV" b="1" dirty="0">
              <a:latin typeface="VAGRounded TL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v-LV" b="1" dirty="0">
                <a:latin typeface="VAGRounded TL" pitchFamily="34" charset="0"/>
              </a:rPr>
              <a:t>6. B </a:t>
            </a:r>
            <a:r>
              <a:rPr lang="lv-LV" b="1" dirty="0" err="1">
                <a:latin typeface="VAGRounded TL" pitchFamily="34" charset="0"/>
              </a:rPr>
              <a:t>and</a:t>
            </a:r>
            <a:r>
              <a:rPr lang="lv-LV" b="1" dirty="0">
                <a:latin typeface="VAGRounded TL" pitchFamily="34" charset="0"/>
              </a:rPr>
              <a:t> B </a:t>
            </a:r>
            <a:r>
              <a:rPr lang="lv-LV" b="1" dirty="0" err="1" smtClean="0">
                <a:latin typeface="VAGRounded TL" pitchFamily="34" charset="0"/>
              </a:rPr>
              <a:t>tells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about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As</a:t>
            </a:r>
            <a:endParaRPr lang="lv-LV" b="1" dirty="0">
              <a:latin typeface="VAGRounded TL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v-LV" b="1" dirty="0">
                <a:latin typeface="VAGRounded TL" pitchFamily="34" charset="0"/>
              </a:rPr>
              <a:t>(30 </a:t>
            </a:r>
            <a:r>
              <a:rPr lang="lv-LV" b="1" dirty="0" err="1">
                <a:latin typeface="VAGRounded TL" pitchFamily="34" charset="0"/>
              </a:rPr>
              <a:t>sec</a:t>
            </a:r>
            <a:r>
              <a:rPr lang="lv-LV" b="1" dirty="0">
                <a:latin typeface="VAGRounded TL" pitchFamily="34" charset="0"/>
              </a:rPr>
              <a:t> </a:t>
            </a:r>
            <a:r>
              <a:rPr lang="lv-LV" b="1" dirty="0" err="1">
                <a:latin typeface="VAGRounded TL" pitchFamily="34" charset="0"/>
              </a:rPr>
              <a:t>and</a:t>
            </a:r>
            <a:r>
              <a:rPr lang="lv-LV" b="1" dirty="0">
                <a:latin typeface="VAGRounded TL" pitchFamily="34" charset="0"/>
              </a:rPr>
              <a:t> 30 </a:t>
            </a:r>
            <a:r>
              <a:rPr lang="lv-LV" b="1" dirty="0" err="1">
                <a:latin typeface="VAGRounded TL" pitchFamily="34" charset="0"/>
              </a:rPr>
              <a:t>sec</a:t>
            </a:r>
            <a:r>
              <a:rPr lang="lv-LV" b="1" dirty="0" smtClean="0"/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lv-LV" b="1" dirty="0" smtClean="0">
              <a:latin typeface="VAGRounded TL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v-LV" b="1" dirty="0" smtClean="0">
                <a:latin typeface="VAGRounded TL" pitchFamily="34" charset="0"/>
              </a:rPr>
              <a:t>7. </a:t>
            </a:r>
            <a:r>
              <a:rPr lang="lv-LV" b="1" dirty="0" err="1" smtClean="0">
                <a:latin typeface="VAGRounded TL" pitchFamily="34" charset="0"/>
              </a:rPr>
              <a:t>So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what</a:t>
            </a:r>
            <a:r>
              <a:rPr lang="lv-LV" b="1" dirty="0" smtClean="0">
                <a:latin typeface="VAGRounded TL" pitchFamily="34" charset="0"/>
              </a:rPr>
              <a:t>???</a:t>
            </a:r>
            <a:endParaRPr lang="lv-LV" b="1" dirty="0" smtClean="0">
              <a:latin typeface="VAGRounded TL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lv-LV" b="1" dirty="0" smtClean="0"/>
          </a:p>
        </p:txBody>
      </p:sp>
      <p:pic>
        <p:nvPicPr>
          <p:cNvPr id="50180" name="Picture 4" descr="happy-face_happyface_smiley_2400x24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348880"/>
            <a:ext cx="288032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94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z="3800" dirty="0" err="1" smtClean="0">
                <a:latin typeface="VAGRounded TL" pitchFamily="34" charset="0"/>
              </a:rPr>
              <a:t>Group</a:t>
            </a:r>
            <a:r>
              <a:rPr lang="lv-LV" sz="3800" dirty="0" smtClean="0">
                <a:latin typeface="VAGRounded TL" pitchFamily="34" charset="0"/>
              </a:rPr>
              <a:t>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556792"/>
            <a:ext cx="8784976" cy="4674741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lv-LV" sz="4000" dirty="0" smtClean="0">
                <a:latin typeface="VAGRounded TL" pitchFamily="34" charset="0"/>
              </a:rPr>
              <a:t>“</a:t>
            </a:r>
            <a:r>
              <a:rPr lang="lv-LV" sz="4000" dirty="0" err="1" smtClean="0">
                <a:latin typeface="VAGRounded TL" pitchFamily="34" charset="0"/>
              </a:rPr>
              <a:t>group</a:t>
            </a:r>
            <a:r>
              <a:rPr lang="lv-LV" sz="4000" dirty="0" smtClean="0">
                <a:latin typeface="VAGRounded TL" pitchFamily="34" charset="0"/>
              </a:rPr>
              <a:t> </a:t>
            </a:r>
            <a:r>
              <a:rPr lang="lv-LV" sz="4000" dirty="0" err="1" smtClean="0">
                <a:latin typeface="VAGRounded TL" pitchFamily="34" charset="0"/>
              </a:rPr>
              <a:t>work</a:t>
            </a:r>
            <a:r>
              <a:rPr lang="lv-LV" sz="4000" dirty="0" smtClean="0">
                <a:latin typeface="VAGRounded TL" pitchFamily="34" charset="0"/>
              </a:rPr>
              <a:t>”?</a:t>
            </a:r>
          </a:p>
          <a:p>
            <a:pPr marL="0" indent="0" eaLnBrk="1" hangingPunct="1">
              <a:buNone/>
            </a:pPr>
            <a:r>
              <a:rPr lang="lv-LV" sz="4000" dirty="0" smtClean="0">
                <a:latin typeface="VAGRounded TL" pitchFamily="34" charset="0"/>
              </a:rPr>
              <a:t>3 – 6 </a:t>
            </a:r>
            <a:r>
              <a:rPr lang="lv-LV" sz="4000" dirty="0" err="1" smtClean="0">
                <a:latin typeface="VAGRounded TL" pitchFamily="34" charset="0"/>
              </a:rPr>
              <a:t>individuals</a:t>
            </a:r>
            <a:r>
              <a:rPr lang="lv-LV" sz="4000" dirty="0" smtClean="0">
                <a:latin typeface="VAGRounded TL" pitchFamily="34" charset="0"/>
              </a:rPr>
              <a:t> </a:t>
            </a:r>
            <a:r>
              <a:rPr lang="lv-LV" sz="4000" dirty="0" err="1" smtClean="0">
                <a:latin typeface="VAGRounded TL" pitchFamily="34" charset="0"/>
              </a:rPr>
              <a:t>work</a:t>
            </a:r>
            <a:r>
              <a:rPr lang="lv-LV" sz="4000" dirty="0" smtClean="0">
                <a:latin typeface="VAGRounded TL" pitchFamily="34" charset="0"/>
              </a:rPr>
              <a:t> </a:t>
            </a:r>
            <a:r>
              <a:rPr lang="lv-LV" sz="4000" dirty="0" err="1" smtClean="0">
                <a:latin typeface="VAGRounded TL" pitchFamily="34" charset="0"/>
              </a:rPr>
              <a:t>together</a:t>
            </a:r>
            <a:endParaRPr lang="lv-LV" sz="4000" dirty="0" smtClean="0">
              <a:latin typeface="VAGRounded TL" pitchFamily="34" charset="0"/>
            </a:endParaRPr>
          </a:p>
          <a:p>
            <a:pPr marL="0" indent="0" eaLnBrk="1" hangingPunct="1">
              <a:buNone/>
            </a:pPr>
            <a:endParaRPr lang="lv-LV" sz="4800" dirty="0" smtClean="0">
              <a:latin typeface="VAGRounded T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30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387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Inside – outside circle</vt:lpstr>
      <vt:lpstr>Structuring Interviews and Discussions</vt:lpstr>
      <vt:lpstr>The social family of models</vt:lpstr>
      <vt:lpstr>Social Family Models </vt:lpstr>
      <vt:lpstr>Inside – outside circle</vt:lpstr>
      <vt:lpstr>In pairs A and B</vt:lpstr>
      <vt:lpstr>In pairs A and B</vt:lpstr>
      <vt:lpstr>In pairs A and B X 2</vt:lpstr>
      <vt:lpstr>Group?</vt:lpstr>
      <vt:lpstr> MAX : </vt:lpstr>
      <vt:lpstr>How long have you worked at UNIVERSITY?</vt:lpstr>
      <vt:lpstr>Tokens for talking</vt:lpstr>
      <vt:lpstr>How did we do?</vt:lpstr>
      <vt:lpstr> MAX 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Structuring Interviews and Discussions</dc:title>
  <dc:creator>User</dc:creator>
  <cp:lastModifiedBy>Indra</cp:lastModifiedBy>
  <cp:revision>13</cp:revision>
  <dcterms:created xsi:type="dcterms:W3CDTF">2013-02-10T11:45:21Z</dcterms:created>
  <dcterms:modified xsi:type="dcterms:W3CDTF">2013-02-18T20:16:26Z</dcterms:modified>
</cp:coreProperties>
</file>