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9" r:id="rId4"/>
    <p:sldId id="311" r:id="rId5"/>
    <p:sldId id="274" r:id="rId6"/>
    <p:sldId id="310" r:id="rId7"/>
    <p:sldId id="277" r:id="rId8"/>
    <p:sldId id="312" r:id="rId9"/>
    <p:sldId id="261" r:id="rId10"/>
    <p:sldId id="279" r:id="rId11"/>
    <p:sldId id="280" r:id="rId12"/>
    <p:sldId id="281" r:id="rId13"/>
    <p:sldId id="282" r:id="rId14"/>
    <p:sldId id="283" r:id="rId15"/>
    <p:sldId id="284" r:id="rId16"/>
    <p:sldId id="262" r:id="rId17"/>
    <p:sldId id="263" r:id="rId18"/>
    <p:sldId id="294" r:id="rId19"/>
    <p:sldId id="287" r:id="rId20"/>
    <p:sldId id="288" r:id="rId21"/>
    <p:sldId id="289" r:id="rId22"/>
    <p:sldId id="290" r:id="rId23"/>
    <p:sldId id="291" r:id="rId24"/>
    <p:sldId id="292" r:id="rId25"/>
    <p:sldId id="293" r:id="rId26"/>
    <p:sldId id="264" r:id="rId27"/>
    <p:sldId id="295" r:id="rId28"/>
    <p:sldId id="265" r:id="rId29"/>
    <p:sldId id="266" r:id="rId30"/>
    <p:sldId id="297" r:id="rId31"/>
    <p:sldId id="298" r:id="rId32"/>
    <p:sldId id="299" r:id="rId33"/>
    <p:sldId id="300" r:id="rId34"/>
    <p:sldId id="301" r:id="rId35"/>
    <p:sldId id="302" r:id="rId36"/>
    <p:sldId id="303" r:id="rId37"/>
    <p:sldId id="304" r:id="rId38"/>
    <p:sldId id="305" r:id="rId39"/>
    <p:sldId id="306" r:id="rId40"/>
    <p:sldId id="307" r:id="rId41"/>
    <p:sldId id="267" r:id="rId42"/>
    <p:sldId id="268" r:id="rId43"/>
    <p:sldId id="308" r:id="rId44"/>
    <p:sldId id="271" r:id="rId45"/>
    <p:sldId id="273" r:id="rId46"/>
    <p:sldId id="272" r:id="rId47"/>
    <p:sldId id="313" r:id="rId4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34" autoAdjust="0"/>
  </p:normalViewPr>
  <p:slideViewPr>
    <p:cSldViewPr>
      <p:cViewPr varScale="1">
        <p:scale>
          <a:sx n="48" d="100"/>
          <a:sy n="48" d="100"/>
        </p:scale>
        <p:origin x="-71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4E794-F91D-4458-A5D4-0ABD1B80398D}" type="datetimeFigureOut">
              <a:rPr lang="lv-LV" smtClean="0"/>
              <a:pPr/>
              <a:t>2012.06.16.</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4D89-1D42-4147-96C5-85255C1EB47D}"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nestopenglish.com/8325.fi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1</a:t>
            </a:fld>
            <a:endParaRPr 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10</a:t>
            </a:fld>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11</a:t>
            </a:fld>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12</a:t>
            </a:fld>
            <a:endParaRPr 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13</a:t>
            </a:fld>
            <a:endParaRPr 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14</a:t>
            </a:fld>
            <a:endParaRPr 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15</a:t>
            </a:fld>
            <a:endParaRPr 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Skolēni dalās grupās, izmantojot vērdiņa attēla novietojumu piespraudē. Izmantojot skaidrojošās vārdnīcas: Latviešu valodas vārdnīca.</a:t>
            </a:r>
            <a:r>
              <a:rPr lang="lv-LV" baseline="0" dirty="0" smtClean="0"/>
              <a:t> A-Z. Rīga, Avots, 1987; Latviešu literārās valodas vārdnīca http://www.tezaurs.lv/; Skaidrojošā vārdnīca http://tezaurs.lv/, meklē darba lapās doto naudas zīmju skaidrojumus. Piemēram, dālderis, rublis, </a:t>
            </a:r>
            <a:r>
              <a:rPr lang="lv-LV" baseline="0" dirty="0" err="1" smtClean="0"/>
              <a:t>trīsgrasis</a:t>
            </a:r>
            <a:r>
              <a:rPr lang="lv-LV" baseline="0" dirty="0" smtClean="0"/>
              <a:t>, </a:t>
            </a:r>
            <a:r>
              <a:rPr lang="lv-LV" baseline="0" dirty="0" err="1" smtClean="0"/>
              <a:t>trīspelhers</a:t>
            </a:r>
            <a:r>
              <a:rPr lang="lv-LV" baseline="0" dirty="0" smtClean="0"/>
              <a:t>, vērdiņš u.c. Katrai grupai var dot atšķirīgus vārdus</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16</a:t>
            </a:fld>
            <a:endParaRPr 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Skolēniem tiek izdalītas monētas.</a:t>
            </a:r>
            <a:r>
              <a:rPr lang="lv-LV" baseline="0" dirty="0" smtClean="0"/>
              <a:t> Veicot atbilstošus mērījumus, jāaprēķina monētas sudraba blīvums un jāsalīdzina ar tabulā doto. Masa 25g, izmēra monētas diametru, augstumu, aprēķina tilpumu, blīvumu.</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17</a:t>
            </a:fld>
            <a:endParaRPr 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21605D-A250-40A0-970F-1C5839B30F18}" type="slidenum">
              <a:rPr lang="lv-LV"/>
              <a:pPr/>
              <a:t>18</a:t>
            </a:fld>
            <a:endParaRPr 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19</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2</a:t>
            </a:fld>
            <a:endParaRPr 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20</a:t>
            </a:fld>
            <a:endParaRPr 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21</a:t>
            </a:fld>
            <a:endParaRPr 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22</a:t>
            </a:fld>
            <a:endParaRPr lang="lv-LV"/>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23</a:t>
            </a:fld>
            <a:endParaRPr lang="lv-LV"/>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24</a:t>
            </a:fld>
            <a:endParaRPr lang="lv-LV"/>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3FCB26E0-84E7-444B-B975-8F9B462743AC}" type="slidenum">
              <a:rPr lang="lv-LV" smtClean="0"/>
              <a:pPr/>
              <a:t>25</a:t>
            </a:fld>
            <a:endParaRPr lang="lv-LV"/>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Informācija par</a:t>
            </a:r>
            <a:r>
              <a:rPr lang="lv-LV" baseline="0" dirty="0" smtClean="0"/>
              <a:t> ekonomikas spēli atrodama pielikumā.</a:t>
            </a:r>
          </a:p>
          <a:p>
            <a:endParaRPr lang="lv-LV" dirty="0" smtClean="0"/>
          </a:p>
          <a:p>
            <a:r>
              <a:rPr lang="lv-LV" dirty="0" smtClean="0"/>
              <a:t>Darba lapa- horizontāli preču nosaukumi, vertikāli skolēnu vārdi. Zēni raksta visu klases meteņu vārdus, meitenes raksta visu klases zēnu vārdus. </a:t>
            </a:r>
          </a:p>
          <a:p>
            <a:r>
              <a:rPr lang="lv-LV" dirty="0" smtClean="0"/>
              <a:t>Pēc tam veido kopsavilkumu tabulu, lai izvērtētu, kuru preci katrs skolēns iegūs (kur lielāks “+” skaits). Saruna par precēm, vērtībām, attiecībām. </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26</a:t>
            </a:fld>
            <a:endParaRPr lang="lv-LV"/>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9350D0-9C7D-4E95-BBC8-07B33268FDE9}" type="slidenum">
              <a:rPr lang="lv-LV"/>
              <a:pPr/>
              <a:t>27</a:t>
            </a:fld>
            <a:endParaRPr lang="lv-LV"/>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Informācija par uzdevumu atrodama pielikumā.</a:t>
            </a:r>
          </a:p>
          <a:p>
            <a:endParaRPr lang="lv-LV" dirty="0" smtClean="0"/>
          </a:p>
          <a:p>
            <a:r>
              <a:rPr lang="lv-LV" dirty="0" smtClean="0"/>
              <a:t>Visi iepriekšējie uzdevumi bija par naudu un</a:t>
            </a:r>
            <a:r>
              <a:rPr lang="lv-LV" baseline="0" dirty="0" smtClean="0"/>
              <a:t> </a:t>
            </a:r>
            <a:r>
              <a:rPr lang="lv-LV" dirty="0" smtClean="0"/>
              <a:t>preci kā vērtību.  Stāsta</a:t>
            </a:r>
            <a:r>
              <a:rPr lang="lv-LV" baseline="0" dirty="0" smtClean="0"/>
              <a:t> būtība- kā vērtības mainās atkarībā no situācijas. Šis uzdevums ir “tilts” pārejai no materiālām uz garīgām vērtībām.</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28</a:t>
            </a:fld>
            <a:endParaRPr lang="lv-LV"/>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Atsevišķās grupās strādā skolēni, kuri apgūst angļu valodu un kuri apgūst vācu valodu. Galvenā doma- dāvana</a:t>
            </a:r>
            <a:r>
              <a:rPr lang="lv-LV" baseline="0" dirty="0" smtClean="0"/>
              <a:t> kā vērtība. Smaids, mīļi vārdi, uzmanība kā netradicionālas dāvanas. Skolēni svešvalodā veido nelielu (5-7 min.) uzvedumu, izmantojot doto tekstu.</a:t>
            </a:r>
          </a:p>
          <a:p>
            <a:endParaRPr lang="lv-LV" baseline="0" dirty="0" smtClean="0"/>
          </a:p>
          <a:p>
            <a:r>
              <a:rPr lang="lv-LV" baseline="0" dirty="0" smtClean="0"/>
              <a:t>Prezentācija ir pieejama angļu valodas skolēniem. Vācu valodas skolēniem informācija atrodama pielikumā.</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29</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3</a:t>
            </a:fld>
            <a:endParaRPr lang="lv-LV"/>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Skolēni</a:t>
            </a:r>
            <a:r>
              <a:rPr lang="lv-LV" baseline="0" dirty="0" smtClean="0"/>
              <a:t> nāk iekšā klasē uz aktivitāti un viņus sagaida jau </a:t>
            </a:r>
            <a:r>
              <a:rPr lang="lv-LV" baseline="0" smtClean="0"/>
              <a:t>šis attēls. </a:t>
            </a:r>
            <a:endParaRPr lang="lv-LV" baseline="0" dirty="0" smtClean="0"/>
          </a:p>
          <a:p>
            <a:r>
              <a:rPr lang="lv-LV" baseline="0" dirty="0" smtClean="0"/>
              <a:t>Kad stunda sākas, tiem tiek jautāts, par ko stunda varētu būt un kas kastē iekšā. </a:t>
            </a:r>
          </a:p>
          <a:p>
            <a:r>
              <a:rPr lang="lv-LV" baseline="0" dirty="0" smtClean="0"/>
              <a:t>Tiek pieņemtas dažādas atbildes un skolotājs pastāsta, ka šī ir simboliska kastīte – dāvaniņa, kurā var būt kāds pārsteigums – mazs vai liels, taustāms, vai nē.</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30</a:t>
            </a:fld>
            <a:endParaRPr lang="lv-LV"/>
          </a:p>
        </p:txBody>
      </p:sp>
    </p:spTree>
    <p:extLst>
      <p:ext uri="{BB962C8B-B14F-4D97-AF65-F5344CB8AC3E}">
        <p14:creationId xmlns="" xmlns:p14="http://schemas.microsoft.com/office/powerpoint/2010/main" val="1818103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Darbs frontāli: </a:t>
            </a:r>
            <a:r>
              <a:rPr lang="lv-LV" dirty="0" smtClean="0"/>
              <a:t>Skolēniem</a:t>
            </a:r>
            <a:r>
              <a:rPr lang="lv-LV" baseline="0" dirty="0" smtClean="0"/>
              <a:t> tiek izstāstīts stundas mērķis. (2 min)</a:t>
            </a:r>
          </a:p>
          <a:p>
            <a:endParaRPr lang="lv-LV" baseline="0" dirty="0" smtClean="0"/>
          </a:p>
        </p:txBody>
      </p:sp>
      <p:sp>
        <p:nvSpPr>
          <p:cNvPr id="4" name="Slaida numura vietturis 3"/>
          <p:cNvSpPr>
            <a:spLocks noGrp="1"/>
          </p:cNvSpPr>
          <p:nvPr>
            <p:ph type="sldNum" sz="quarter" idx="10"/>
          </p:nvPr>
        </p:nvSpPr>
        <p:spPr/>
        <p:txBody>
          <a:bodyPr/>
          <a:lstStyle/>
          <a:p>
            <a:fld id="{95729263-3963-4D78-AAF5-C2ADAF4901F2}" type="slidenum">
              <a:rPr lang="lv-LV" smtClean="0"/>
              <a:pPr/>
              <a:t>31</a:t>
            </a:fld>
            <a:endParaRPr lang="lv-LV"/>
          </a:p>
        </p:txBody>
      </p:sp>
    </p:spTree>
    <p:extLst>
      <p:ext uri="{BB962C8B-B14F-4D97-AF65-F5344CB8AC3E}">
        <p14:creationId xmlns="" xmlns:p14="http://schemas.microsoft.com/office/powerpoint/2010/main" val="4251306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Pāru</a:t>
            </a:r>
            <a:r>
              <a:rPr lang="lv-LV" b="1" baseline="0" dirty="0" smtClean="0"/>
              <a:t> darbs: </a:t>
            </a:r>
            <a:r>
              <a:rPr lang="lv-LV" dirty="0" smtClean="0"/>
              <a:t>Skolēni</a:t>
            </a:r>
            <a:r>
              <a:rPr lang="lv-LV" baseline="0" dirty="0" smtClean="0"/>
              <a:t> pāros pārrunā šos jautājumus. Skolotājas klausās un motivē vairāk stāstīt vienam otram. Kad jautājumi pārrunāti, pārrunā interesantākās atbildes. (7 </a:t>
            </a:r>
            <a:r>
              <a:rPr lang="lv-LV" baseline="0" dirty="0" err="1" smtClean="0"/>
              <a:t>min</a:t>
            </a:r>
            <a:r>
              <a:rPr lang="lv-LV" baseline="0" dirty="0" smtClean="0"/>
              <a:t>.)</a:t>
            </a:r>
          </a:p>
        </p:txBody>
      </p:sp>
      <p:sp>
        <p:nvSpPr>
          <p:cNvPr id="4" name="Slaida numura vietturis 3"/>
          <p:cNvSpPr>
            <a:spLocks noGrp="1"/>
          </p:cNvSpPr>
          <p:nvPr>
            <p:ph type="sldNum" sz="quarter" idx="10"/>
          </p:nvPr>
        </p:nvSpPr>
        <p:spPr/>
        <p:txBody>
          <a:bodyPr/>
          <a:lstStyle/>
          <a:p>
            <a:fld id="{95729263-3963-4D78-AAF5-C2ADAF4901F2}" type="slidenum">
              <a:rPr lang="lv-LV" smtClean="0"/>
              <a:pPr/>
              <a:t>32</a:t>
            </a:fld>
            <a:endParaRPr lang="lv-LV"/>
          </a:p>
        </p:txBody>
      </p:sp>
    </p:spTree>
    <p:extLst>
      <p:ext uri="{BB962C8B-B14F-4D97-AF65-F5344CB8AC3E}">
        <p14:creationId xmlns="" xmlns:p14="http://schemas.microsoft.com/office/powerpoint/2010/main" val="3222052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Darbs frontāli:</a:t>
            </a:r>
            <a:r>
              <a:rPr lang="lv-LV" b="1" baseline="0" dirty="0" smtClean="0"/>
              <a:t> </a:t>
            </a:r>
            <a:r>
              <a:rPr lang="lv-LV" baseline="0" dirty="0" smtClean="0"/>
              <a:t>j</a:t>
            </a:r>
            <a:r>
              <a:rPr lang="lv-LV" dirty="0" smtClean="0"/>
              <a:t>autājums</a:t>
            </a:r>
            <a:r>
              <a:rPr lang="lv-LV" baseline="0" dirty="0" smtClean="0"/>
              <a:t> – vai kāds ir par to dzirdējis?  Par ko šis stāsts varētu būt? (3 </a:t>
            </a:r>
            <a:r>
              <a:rPr lang="lv-LV" baseline="0" dirty="0" err="1" smtClean="0"/>
              <a:t>min</a:t>
            </a:r>
            <a:r>
              <a:rPr lang="lv-LV" baseline="0" dirty="0" smtClean="0"/>
              <a:t>.)</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33</a:t>
            </a:fld>
            <a:endParaRPr lang="lv-LV"/>
          </a:p>
        </p:txBody>
      </p:sp>
    </p:spTree>
    <p:extLst>
      <p:ext uri="{BB962C8B-B14F-4D97-AF65-F5344CB8AC3E}">
        <p14:creationId xmlns="" xmlns:p14="http://schemas.microsoft.com/office/powerpoint/2010/main" val="1799725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Darba</a:t>
            </a:r>
            <a:r>
              <a:rPr lang="lv-LV" b="1" baseline="0" dirty="0" smtClean="0"/>
              <a:t> frontāli: </a:t>
            </a:r>
            <a:r>
              <a:rPr lang="lv-LV" baseline="0" dirty="0" smtClean="0"/>
              <a:t>skolotāji izskaidro, kas ir «Magi» (trīs gudrie) (2 min)</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34</a:t>
            </a:fld>
            <a:endParaRPr lang="lv-LV"/>
          </a:p>
        </p:txBody>
      </p:sp>
    </p:spTree>
    <p:extLst>
      <p:ext uri="{BB962C8B-B14F-4D97-AF65-F5344CB8AC3E}">
        <p14:creationId xmlns="" xmlns:p14="http://schemas.microsoft.com/office/powerpoint/2010/main" val="2622527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1" dirty="0" smtClean="0"/>
              <a:t>Individuālais</a:t>
            </a:r>
            <a:r>
              <a:rPr lang="lv-LV" sz="1200" b="1" baseline="0" dirty="0" smtClean="0"/>
              <a:t> darbs: </a:t>
            </a:r>
            <a:r>
              <a:rPr lang="lv-LV" sz="1200" dirty="0" smtClean="0"/>
              <a:t>Skolēni klausās oriģinālo</a:t>
            </a:r>
            <a:r>
              <a:rPr lang="lv-LV" sz="1200" baseline="0" dirty="0" smtClean="0"/>
              <a:t> lugas ievadu </a:t>
            </a:r>
            <a:r>
              <a:rPr lang="lv-LV" sz="1200" dirty="0" smtClean="0"/>
              <a:t>un</a:t>
            </a:r>
            <a:r>
              <a:rPr lang="lv-LV" sz="1200" baseline="0" dirty="0" smtClean="0"/>
              <a:t> atbildes uz jautājumiem pieraksta kladē.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aseline="0" dirty="0" smtClean="0"/>
              <a:t>Audio fails pieejams - http://www.onestopenglish.com/skills/listening/serialized-macmillan-readers/macmillan-literature-collections/american-stories/the-gift-of-the-magi/the-gift-of-the-magi-part-1/551693.article   (</a:t>
            </a:r>
            <a:r>
              <a:rPr lang="en-US" sz="1200" b="1" dirty="0" smtClean="0">
                <a:hlinkClick r:id="rId3"/>
              </a:rPr>
              <a:t>The Gift of the Magi: Part 1: Track 1 (introduction)</a:t>
            </a:r>
            <a:endParaRPr lang="lv-LV"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smtClean="0"/>
              <a:t>Pēc tam skolēniem tiek iedots ievada</a:t>
            </a:r>
            <a:r>
              <a:rPr lang="lv-LV" sz="1200" b="0" baseline="0" dirty="0" smtClean="0"/>
              <a:t> teksts, lai viņi varētu papildināt atbildes. </a:t>
            </a:r>
            <a:r>
              <a:rPr lang="lv-LV" sz="1200" b="0" dirty="0" smtClean="0"/>
              <a:t>Jautājumi tiek pārrunāti</a:t>
            </a:r>
            <a:r>
              <a:rPr lang="lv-LV" sz="1200" b="0" baseline="0" dirty="0" smtClean="0"/>
              <a:t> klasē kopā.</a:t>
            </a:r>
            <a:endParaRPr lang="lv-LV"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smtClean="0"/>
              <a:t>(7</a:t>
            </a:r>
            <a:r>
              <a:rPr lang="lv-LV" sz="1200" b="0" baseline="0" dirty="0" smtClean="0"/>
              <a:t> </a:t>
            </a:r>
            <a:r>
              <a:rPr lang="lv-LV" sz="1200" b="0" baseline="0" dirty="0" err="1" smtClean="0"/>
              <a:t>min</a:t>
            </a:r>
            <a:r>
              <a:rPr lang="lv-LV" sz="1200" b="0" baseline="0" dirty="0" smtClean="0"/>
              <a:t>.</a:t>
            </a:r>
            <a:r>
              <a:rPr lang="lv-LV" sz="1200" b="0" dirty="0" smtClean="0"/>
              <a:t>)</a:t>
            </a:r>
            <a:endParaRPr lang="en-US" sz="1200" b="0" dirty="0" smtClean="0"/>
          </a:p>
          <a:p>
            <a:r>
              <a:rPr lang="lv-LV" baseline="0" dirty="0" smtClean="0"/>
              <a:t>)</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35</a:t>
            </a:fld>
            <a:endParaRPr lang="lv-LV"/>
          </a:p>
        </p:txBody>
      </p:sp>
    </p:spTree>
    <p:extLst>
      <p:ext uri="{BB962C8B-B14F-4D97-AF65-F5344CB8AC3E}">
        <p14:creationId xmlns="" xmlns:p14="http://schemas.microsoft.com/office/powerpoint/2010/main" val="2557183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Darbs frontāli: </a:t>
            </a:r>
            <a:r>
              <a:rPr lang="lv-LV" dirty="0" smtClean="0"/>
              <a:t>Tiek pārrunāts, kas ir </a:t>
            </a:r>
            <a:r>
              <a:rPr lang="lv-LV" dirty="0" err="1" smtClean="0"/>
              <a:t>peniņš</a:t>
            </a:r>
            <a:r>
              <a:rPr lang="lv-LV" baseline="0" dirty="0" smtClean="0"/>
              <a:t> (saistībā ar vērdiņa tēmu) (2 </a:t>
            </a:r>
            <a:r>
              <a:rPr lang="lv-LV" baseline="0" dirty="0" err="1" smtClean="0"/>
              <a:t>min</a:t>
            </a:r>
            <a:r>
              <a:rPr lang="lv-LV" baseline="0" dirty="0" smtClean="0"/>
              <a:t>.)</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36</a:t>
            </a:fld>
            <a:endParaRPr lang="lv-LV"/>
          </a:p>
        </p:txBody>
      </p:sp>
    </p:spTree>
    <p:extLst>
      <p:ext uri="{BB962C8B-B14F-4D97-AF65-F5344CB8AC3E}">
        <p14:creationId xmlns="" xmlns:p14="http://schemas.microsoft.com/office/powerpoint/2010/main" val="87718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Individuālais</a:t>
            </a:r>
            <a:r>
              <a:rPr lang="lv-LV" b="1" baseline="0" dirty="0" smtClean="0"/>
              <a:t> darbs: </a:t>
            </a:r>
            <a:r>
              <a:rPr lang="lv-LV" baseline="0" dirty="0" smtClean="0"/>
              <a:t>Skolēni tiek sadalīti pa pāriem. A skolēns lasa 1. teksta daļu un B skolēns lasa 2. teksta daļu. </a:t>
            </a:r>
          </a:p>
          <a:p>
            <a:r>
              <a:rPr lang="lv-LV" b="1" baseline="0" dirty="0" smtClean="0"/>
              <a:t>Pāru darbs: </a:t>
            </a:r>
            <a:r>
              <a:rPr lang="lv-LV" baseline="0" dirty="0" smtClean="0"/>
              <a:t>Skolēni izstāsta viens otram savu teksta daļu. </a:t>
            </a:r>
          </a:p>
          <a:p>
            <a:r>
              <a:rPr lang="lv-LV" baseline="0" dirty="0" smtClean="0"/>
              <a:t>(25 min.)</a:t>
            </a:r>
          </a:p>
          <a:p>
            <a:endParaRPr lang="lv-LV" baseline="0" dirty="0" smtClean="0"/>
          </a:p>
          <a:p>
            <a:r>
              <a:rPr lang="lv-LV" baseline="0" dirty="0" smtClean="0"/>
              <a:t>Teksts atrodams pielikumā</a:t>
            </a:r>
          </a:p>
        </p:txBody>
      </p:sp>
      <p:sp>
        <p:nvSpPr>
          <p:cNvPr id="4" name="Slaida numura vietturis 3"/>
          <p:cNvSpPr>
            <a:spLocks noGrp="1"/>
          </p:cNvSpPr>
          <p:nvPr>
            <p:ph type="sldNum" sz="quarter" idx="10"/>
          </p:nvPr>
        </p:nvSpPr>
        <p:spPr/>
        <p:txBody>
          <a:bodyPr/>
          <a:lstStyle/>
          <a:p>
            <a:fld id="{95729263-3963-4D78-AAF5-C2ADAF4901F2}" type="slidenum">
              <a:rPr lang="lv-LV" smtClean="0"/>
              <a:pPr/>
              <a:t>37</a:t>
            </a:fld>
            <a:endParaRPr lang="lv-LV"/>
          </a:p>
        </p:txBody>
      </p:sp>
    </p:spTree>
    <p:extLst>
      <p:ext uri="{BB962C8B-B14F-4D97-AF65-F5344CB8AC3E}">
        <p14:creationId xmlns="" xmlns:p14="http://schemas.microsoft.com/office/powerpoint/2010/main" val="2164327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Pāru darbs: </a:t>
            </a:r>
            <a:r>
              <a:rPr lang="lv-LV" dirty="0" smtClean="0"/>
              <a:t>Skolēni savieto bildītes</a:t>
            </a:r>
            <a:r>
              <a:rPr lang="lv-LV" baseline="0" dirty="0" smtClean="0"/>
              <a:t> attiecīgajā notikumu secībā (Word dokuments «</a:t>
            </a:r>
            <a:r>
              <a:rPr lang="lv-LV" baseline="0" dirty="0" err="1" smtClean="0"/>
              <a:t>RJV_English_Pictures</a:t>
            </a:r>
            <a:r>
              <a:rPr lang="lv-LV" baseline="0" dirty="0" smtClean="0"/>
              <a:t>»). Šim uzdevumam nav pareizās atbildes. Secība var variēt. (7 min)</a:t>
            </a:r>
          </a:p>
          <a:p>
            <a:endParaRPr lang="lv-LV" baseline="0" dirty="0" smtClean="0"/>
          </a:p>
          <a:p>
            <a:r>
              <a:rPr lang="lv-LV" baseline="0" dirty="0" smtClean="0"/>
              <a:t>Attēli atrodami pielikumā. </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38</a:t>
            </a:fld>
            <a:endParaRPr lang="lv-LV"/>
          </a:p>
        </p:txBody>
      </p:sp>
    </p:spTree>
    <p:extLst>
      <p:ext uri="{BB962C8B-B14F-4D97-AF65-F5344CB8AC3E}">
        <p14:creationId xmlns="" xmlns:p14="http://schemas.microsoft.com/office/powerpoint/2010/main" val="1136185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smtClean="0"/>
              <a:t>Darbs individuāli un frontāli:</a:t>
            </a:r>
            <a:r>
              <a:rPr lang="lv-LV" b="1" baseline="0" dirty="0" smtClean="0"/>
              <a:t> </a:t>
            </a:r>
            <a:r>
              <a:rPr lang="lv-LV" b="0" baseline="0" dirty="0" smtClean="0"/>
              <a:t>Skolēniem</a:t>
            </a:r>
            <a:r>
              <a:rPr lang="lv-LV" b="1" baseline="0" dirty="0" smtClean="0"/>
              <a:t> </a:t>
            </a:r>
            <a:r>
              <a:rPr lang="lv-LV" b="0" baseline="0" dirty="0" smtClean="0"/>
              <a:t>tiek iedots stāsta nobeigums</a:t>
            </a:r>
            <a:r>
              <a:rPr lang="lv-LV" b="1" baseline="0" dirty="0" smtClean="0"/>
              <a:t>. </a:t>
            </a:r>
            <a:r>
              <a:rPr lang="lv-LV" b="0" baseline="0" dirty="0" smtClean="0"/>
              <a:t>Viņi to lasa individuāli.  </a:t>
            </a:r>
            <a:r>
              <a:rPr lang="lv-LV" baseline="0" dirty="0" smtClean="0"/>
              <a:t>Klase pārrunā stāsta morāli. (5 min)</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39</a:t>
            </a:fld>
            <a:endParaRPr lang="lv-LV"/>
          </a:p>
        </p:txBody>
      </p:sp>
    </p:spTree>
    <p:extLst>
      <p:ext uri="{BB962C8B-B14F-4D97-AF65-F5344CB8AC3E}">
        <p14:creationId xmlns="" xmlns:p14="http://schemas.microsoft.com/office/powerpoint/2010/main" val="110244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4</a:t>
            </a:fld>
            <a:endParaRPr lang="lv-LV"/>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Interaktīvā daļa – skolēni uzved</a:t>
            </a:r>
            <a:r>
              <a:rPr lang="lv-LV" baseline="0" dirty="0" smtClean="0"/>
              <a:t> stāstu lugā angļu valodā, lai pēc tam savu versiju parādītu otrai grupai, kas paralēli darbojas par šo pašu tēmu vācu valodā. Viņiem ir cits stāsts, cita luga, bet ar šo pašu morāli – vērtība var būt arī garīga, ne tikai materiāla. Skolēnu uzdevums ir uzvest un parādīt lugu tā, lai otras grupas skolēni, kuriem 1. svešvaloda ir vācu valoda, izprot lugas morāli.</a:t>
            </a:r>
            <a:endParaRPr lang="lv-LV" dirty="0"/>
          </a:p>
        </p:txBody>
      </p:sp>
      <p:sp>
        <p:nvSpPr>
          <p:cNvPr id="4" name="Slaida numura vietturis 3"/>
          <p:cNvSpPr>
            <a:spLocks noGrp="1"/>
          </p:cNvSpPr>
          <p:nvPr>
            <p:ph type="sldNum" sz="quarter" idx="10"/>
          </p:nvPr>
        </p:nvSpPr>
        <p:spPr/>
        <p:txBody>
          <a:bodyPr/>
          <a:lstStyle/>
          <a:p>
            <a:fld id="{95729263-3963-4D78-AAF5-C2ADAF4901F2}" type="slidenum">
              <a:rPr lang="lv-LV" smtClean="0"/>
              <a:pPr/>
              <a:t>40</a:t>
            </a:fld>
            <a:endParaRPr lang="lv-LV"/>
          </a:p>
        </p:txBody>
      </p:sp>
    </p:spTree>
    <p:extLst>
      <p:ext uri="{BB962C8B-B14F-4D97-AF65-F5344CB8AC3E}">
        <p14:creationId xmlns="" xmlns:p14="http://schemas.microsoft.com/office/powerpoint/2010/main" val="19785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Multiplikācijas</a:t>
            </a:r>
            <a:r>
              <a:rPr lang="lv-LV" baseline="0" dirty="0" smtClean="0"/>
              <a:t> filma d</a:t>
            </a:r>
            <a:r>
              <a:rPr lang="lv-LV" dirty="0" smtClean="0"/>
              <a:t>aļēji </a:t>
            </a:r>
            <a:r>
              <a:rPr lang="lv-LV" baseline="0" dirty="0" smtClean="0"/>
              <a:t>atrodama - http://www.youtube.com/watch?v=-1DacIgnC10</a:t>
            </a:r>
          </a:p>
          <a:p>
            <a:endParaRPr lang="lv-LV" sz="1200" b="1" kern="1200" dirty="0" smtClean="0">
              <a:solidFill>
                <a:schemeClr val="tx1"/>
              </a:solidFill>
              <a:latin typeface="+mn-lt"/>
              <a:ea typeface="+mn-ea"/>
              <a:cs typeface="+mn-cs"/>
            </a:endParaRPr>
          </a:p>
          <a:p>
            <a:r>
              <a:rPr lang="lv-LV" sz="1200" b="1" kern="1200" dirty="0" smtClean="0">
                <a:solidFill>
                  <a:schemeClr val="tx1"/>
                </a:solidFill>
                <a:latin typeface="+mn-lt"/>
                <a:ea typeface="+mn-ea"/>
                <a:cs typeface="+mn-cs"/>
              </a:rPr>
              <a:t>Rosinošs jautājums. </a:t>
            </a:r>
            <a:r>
              <a:rPr lang="lv-LV" sz="1200" kern="1200" dirty="0" err="1" smtClean="0">
                <a:solidFill>
                  <a:schemeClr val="tx1"/>
                </a:solidFill>
                <a:latin typeface="+mn-lt"/>
                <a:ea typeface="+mn-ea"/>
                <a:cs typeface="+mn-cs"/>
              </a:rPr>
              <a:t>Ķuri</a:t>
            </a:r>
            <a:r>
              <a:rPr lang="lv-LV" sz="1200" kern="1200" dirty="0" smtClean="0">
                <a:solidFill>
                  <a:schemeClr val="tx1"/>
                </a:solidFill>
                <a:latin typeface="+mn-lt"/>
                <a:ea typeface="+mn-ea"/>
                <a:cs typeface="+mn-cs"/>
              </a:rPr>
              <a:t> ir redzējuši </a:t>
            </a:r>
            <a:r>
              <a:rPr lang="lv-LV" sz="1200" kern="1200" dirty="0" err="1" smtClean="0">
                <a:solidFill>
                  <a:schemeClr val="tx1"/>
                </a:solidFill>
                <a:latin typeface="+mn-lt"/>
                <a:ea typeface="+mn-ea"/>
                <a:cs typeface="+mn-cs"/>
              </a:rPr>
              <a:t>A.Burova</a:t>
            </a:r>
            <a:r>
              <a:rPr lang="lv-LV" sz="1200" kern="1200" dirty="0" smtClean="0">
                <a:solidFill>
                  <a:schemeClr val="tx1"/>
                </a:solidFill>
                <a:latin typeface="+mn-lt"/>
                <a:ea typeface="+mn-ea"/>
                <a:cs typeface="+mn-cs"/>
              </a:rPr>
              <a:t> leļļu filmu ,, Pasaka par vērdiņu”?</a:t>
            </a:r>
          </a:p>
          <a:p>
            <a:r>
              <a:rPr lang="lv-LV" sz="1200" kern="1200" dirty="0" smtClean="0">
                <a:solidFill>
                  <a:schemeClr val="tx1"/>
                </a:solidFill>
                <a:latin typeface="+mn-lt"/>
                <a:ea typeface="+mn-ea"/>
                <a:cs typeface="+mn-cs"/>
              </a:rPr>
              <a:t> </a:t>
            </a:r>
          </a:p>
          <a:p>
            <a:r>
              <a:rPr lang="lv-LV" sz="1200" i="1" kern="1200" dirty="0" smtClean="0">
                <a:solidFill>
                  <a:schemeClr val="tx1"/>
                </a:solidFill>
                <a:latin typeface="+mn-lt"/>
                <a:ea typeface="+mn-ea"/>
                <a:cs typeface="+mn-cs"/>
              </a:rPr>
              <a:t>Tiek demonstrēta leļļu filma (16 min.).</a:t>
            </a:r>
            <a:endParaRPr lang="lv-LV" sz="1200" kern="1200" dirty="0" smtClean="0">
              <a:solidFill>
                <a:schemeClr val="tx1"/>
              </a:solidFill>
              <a:latin typeface="+mn-lt"/>
              <a:ea typeface="+mn-ea"/>
              <a:cs typeface="+mn-cs"/>
            </a:endParaRPr>
          </a:p>
          <a:p>
            <a:r>
              <a:rPr lang="lv-LV" sz="1200" b="1" kern="1200" dirty="0" smtClean="0">
                <a:solidFill>
                  <a:schemeClr val="tx1"/>
                </a:solidFill>
                <a:latin typeface="+mn-lt"/>
                <a:ea typeface="+mn-ea"/>
                <a:cs typeface="+mn-cs"/>
              </a:rPr>
              <a:t> Uzdevums skatoties. </a:t>
            </a:r>
            <a:r>
              <a:rPr lang="lv-LV" sz="1200" kern="1200" dirty="0" smtClean="0">
                <a:solidFill>
                  <a:schemeClr val="tx1"/>
                </a:solidFill>
                <a:latin typeface="+mn-lt"/>
                <a:ea typeface="+mn-ea"/>
                <a:cs typeface="+mn-cs"/>
              </a:rPr>
              <a:t>Kādas idejas ir galvenās leļļu filmā?</a:t>
            </a:r>
          </a:p>
          <a:p>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41</a:t>
            </a:fld>
            <a:endParaRPr lang="lv-LV"/>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“Pasaka par vērdiņu” </a:t>
            </a:r>
            <a:r>
              <a:rPr lang="lv-LV" baseline="0" dirty="0" smtClean="0"/>
              <a:t> nokopēta, izdalīta skolēniem. Skolēni izlasa un notiek domu apmaiņa, vērtību noteikšana. Pasakas fragmenti un pārrunu jautājumi atrodami pielikumā.</a:t>
            </a:r>
          </a:p>
          <a:p>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42</a:t>
            </a:fld>
            <a:endParaRPr lang="lv-LV"/>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C05797-D3E3-4D92-9D88-5AACDA9DD862}" type="slidenum">
              <a:rPr lang="lv-LV"/>
              <a:pPr/>
              <a:t>43</a:t>
            </a:fld>
            <a:endParaRPr lang="lv-LV"/>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Atgriežas uz dienas sākumu. Atsauksme uz rakstu par P. </a:t>
            </a:r>
            <a:r>
              <a:rPr lang="lv-LV" dirty="0" err="1" smtClean="0"/>
              <a:t>Timrotu</a:t>
            </a:r>
            <a:r>
              <a:rPr lang="lv-LV" dirty="0" smtClean="0"/>
              <a:t>, viņa vērtībām. Skolēniem un skolotājiem  izdala no papīra izgrieztus vērdiņa attēlus. Lapas otrā pusē skolēni raksta savas būtiskākās vērtības,</a:t>
            </a:r>
            <a:r>
              <a:rPr lang="lv-LV" baseline="0" dirty="0" smtClean="0"/>
              <a:t> bet skolotāji- kas šodienas sadarbībā sagādāja gandarījumu, par ko vēlas pateikties skolēniem.</a:t>
            </a:r>
            <a:r>
              <a:rPr lang="lv-LV" dirty="0" smtClean="0"/>
              <a:t> </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44</a:t>
            </a:fld>
            <a:endParaRPr lang="lv-LV"/>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Daži no skolotāju vērtējumiem : ” Paldies par patīkamu</a:t>
            </a:r>
            <a:r>
              <a:rPr lang="lv-LV" baseline="0" dirty="0" smtClean="0"/>
              <a:t> pārsteigumu, atklāju jūsos spējas, kuras neesmu novērojusi tradicionālajās stundās”, “Paldies par jaukajām, pozitīvajām emocijām, kuras ieguvu sadarbībā”, “Paldies par vēlēšanos darboties un izmēģināt neparastu mācību metodi”, “Ieguvums-skolēnu un skolotāju sadarbība vienotā komandā uzdevumu atrisinājumu </a:t>
            </a:r>
            <a:r>
              <a:rPr lang="lv-LV" baseline="0" smtClean="0"/>
              <a:t>ceļu meklēšanā” </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45</a:t>
            </a:fld>
            <a:endParaRPr lang="lv-LV"/>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46</a:t>
            </a:fld>
            <a:endParaRPr lang="lv-LV"/>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C6374D89-1D42-4147-96C5-85255C1EB47D}" type="slidenum">
              <a:rPr lang="lv-LV" smtClean="0"/>
              <a:pPr/>
              <a:t>47</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Skolēni ienāk telpā un izvēlās pa vienai piespraudei, uz</a:t>
            </a:r>
            <a:r>
              <a:rPr lang="lv-LV" baseline="0" dirty="0" smtClean="0"/>
              <a:t> kuras vērdiņa attēls novietots piespraudes dažādās vietās. </a:t>
            </a:r>
            <a:r>
              <a:rPr lang="lv-LV" dirty="0" smtClean="0"/>
              <a:t>Saruna ar skolēniem.</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b="1" kern="1200" dirty="0" err="1" smtClean="0">
                <a:solidFill>
                  <a:schemeClr val="tx1"/>
                </a:solidFill>
                <a:latin typeface="+mn-lt"/>
                <a:ea typeface="+mn-ea"/>
                <a:cs typeface="+mn-cs"/>
              </a:rPr>
              <a:t>Ievadjautājumi</a:t>
            </a:r>
            <a:r>
              <a:rPr lang="lv-LV" sz="1200" b="1" kern="1200" dirty="0" smtClean="0">
                <a:solidFill>
                  <a:schemeClr val="tx1"/>
                </a:solidFill>
                <a:latin typeface="+mn-lt"/>
                <a:ea typeface="+mn-ea"/>
                <a:cs typeface="+mn-cs"/>
              </a:rPr>
              <a:t>. </a:t>
            </a:r>
            <a:r>
              <a:rPr lang="lv-LV" sz="1200" i="1" kern="1200" dirty="0" smtClean="0">
                <a:solidFill>
                  <a:schemeClr val="tx1"/>
                </a:solidFill>
                <a:latin typeface="+mn-lt"/>
                <a:ea typeface="+mn-ea"/>
                <a:cs typeface="+mn-cs"/>
              </a:rPr>
              <a:t>Uz ekrāna attēls no laikraksta ,,Diena”, kurā redzams Pauls </a:t>
            </a:r>
            <a:r>
              <a:rPr lang="lv-LV" sz="1200" i="1" kern="1200" dirty="0" err="1" smtClean="0">
                <a:solidFill>
                  <a:schemeClr val="tx1"/>
                </a:solidFill>
                <a:latin typeface="+mn-lt"/>
                <a:ea typeface="+mn-ea"/>
                <a:cs typeface="+mn-cs"/>
              </a:rPr>
              <a:t>Timrots</a:t>
            </a:r>
            <a:r>
              <a:rPr lang="lv-LV" sz="1200" i="1" kern="1200" dirty="0" smtClean="0">
                <a:solidFill>
                  <a:schemeClr val="tx1"/>
                </a:solidFill>
                <a:latin typeface="+mn-lt"/>
                <a:ea typeface="+mn-ea"/>
                <a:cs typeface="+mn-cs"/>
              </a:rPr>
              <a:t> un raksta virsraksts ,,Miljons par vērdiņu”. </a:t>
            </a:r>
            <a:endParaRPr lang="lv-LV" dirty="0" smtClean="0"/>
          </a:p>
          <a:p>
            <a:endParaRPr lang="lv-LV"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Kas ir attēlā redzamais cilvēks? </a:t>
            </a:r>
          </a:p>
          <a:p>
            <a:r>
              <a:rPr lang="lv-LV" sz="1200" kern="1200" dirty="0" smtClean="0">
                <a:solidFill>
                  <a:schemeClr val="tx1"/>
                </a:solidFill>
                <a:latin typeface="+mn-lt"/>
                <a:ea typeface="+mn-ea"/>
                <a:cs typeface="+mn-cs"/>
              </a:rPr>
              <a:t>Prognozētā atbilde:  </a:t>
            </a:r>
            <a:r>
              <a:rPr lang="lv-LV" sz="1200" kern="1200" dirty="0" err="1" smtClean="0">
                <a:solidFill>
                  <a:schemeClr val="tx1"/>
                </a:solidFill>
                <a:latin typeface="+mn-lt"/>
                <a:ea typeface="+mn-ea"/>
                <a:cs typeface="+mn-cs"/>
              </a:rPr>
              <a:t>autožurnālists</a:t>
            </a:r>
            <a:r>
              <a:rPr lang="lv-LV" sz="1200" kern="1200" dirty="0" smtClean="0">
                <a:solidFill>
                  <a:schemeClr val="tx1"/>
                </a:solidFill>
                <a:latin typeface="+mn-lt"/>
                <a:ea typeface="+mn-ea"/>
                <a:cs typeface="+mn-cs"/>
              </a:rPr>
              <a:t>.</a:t>
            </a:r>
          </a:p>
          <a:p>
            <a:pPr>
              <a:spcBef>
                <a:spcPct val="0"/>
              </a:spcBef>
            </a:pPr>
            <a:endParaRPr lang="lv-LV" dirty="0"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DC3B0-9CB0-4147-B1E6-04B69CD0A8C4}" type="slidenum">
              <a:rPr lang="lv-LV"/>
              <a:pPr/>
              <a:t>5</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lv-LV" sz="1200" kern="1200" dirty="0" smtClean="0">
                <a:solidFill>
                  <a:schemeClr val="tx1"/>
                </a:solidFill>
                <a:latin typeface="+mn-lt"/>
                <a:ea typeface="+mn-ea"/>
                <a:cs typeface="+mn-cs"/>
              </a:rPr>
              <a:t>Kas ir vērdiņš?</a:t>
            </a:r>
          </a:p>
          <a:p>
            <a:r>
              <a:rPr lang="lv-LV" sz="1200" kern="1200" dirty="0" smtClean="0">
                <a:solidFill>
                  <a:schemeClr val="tx1"/>
                </a:solidFill>
                <a:latin typeface="+mn-lt"/>
                <a:ea typeface="+mn-ea"/>
                <a:cs typeface="+mn-cs"/>
              </a:rPr>
              <a:t>Prognozētā atbilde:  sena naudas vienība.</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6</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351EAD-A5E9-485E-86FD-97C79EBEDD7C}" type="slidenum">
              <a:rPr lang="lv-LV"/>
              <a:pPr/>
              <a:t>7</a:t>
            </a:fld>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EA5ECFC5-D761-4536-9124-58E95353829C}" type="slidenum">
              <a:rPr lang="lv-LV" smtClean="0"/>
              <a:pPr/>
              <a:t>8</a:t>
            </a:fld>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Skolēni saņem darba lapu, kurā ir 5 kolonas: Livonijas monētas, poļu laika monētas, zviedru laika monētas, Kurzemes hercogistes monētas , Krievijas impērijas monētas.</a:t>
            </a:r>
          </a:p>
          <a:p>
            <a:endParaRPr lang="lv-LV" dirty="0" smtClean="0"/>
          </a:p>
          <a:p>
            <a:r>
              <a:rPr lang="lv-LV" dirty="0" smtClean="0"/>
              <a:t>Darba lapas atrodamas pielikumā.</a:t>
            </a:r>
            <a:endParaRPr lang="lv-LV" dirty="0"/>
          </a:p>
        </p:txBody>
      </p:sp>
      <p:sp>
        <p:nvSpPr>
          <p:cNvPr id="4" name="Slide Number Placeholder 3"/>
          <p:cNvSpPr>
            <a:spLocks noGrp="1"/>
          </p:cNvSpPr>
          <p:nvPr>
            <p:ph type="sldNum" sz="quarter" idx="10"/>
          </p:nvPr>
        </p:nvSpPr>
        <p:spPr/>
        <p:txBody>
          <a:bodyPr/>
          <a:lstStyle/>
          <a:p>
            <a:fld id="{C6374D89-1D42-4147-96C5-85255C1EB47D}" type="slidenum">
              <a:rPr lang="lv-LV" smtClean="0"/>
              <a:pPr/>
              <a:t>9</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E6F92-71D9-425D-AF69-670876E3453F}" type="datetimeFigureOut">
              <a:rPr lang="lv-LV" smtClean="0"/>
              <a:pPr/>
              <a:t>2012.06.16.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397A72F-DF15-43A1-8644-9460CE7D2CEC}"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E6F92-71D9-425D-AF69-670876E3453F}" type="datetimeFigureOut">
              <a:rPr lang="lv-LV" smtClean="0"/>
              <a:pPr/>
              <a:t>2012.06.16.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7A72F-DF15-43A1-8644-9460CE7D2CEC}"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victoria@inbox.l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mgrine@inbox.lv" TargetMode="External"/><Relationship Id="rId5" Type="http://schemas.openxmlformats.org/officeDocument/2006/relationships/hyperlink" Target="mailto:Ruta.Gravite@riga.lv" TargetMode="External"/><Relationship Id="rId4" Type="http://schemas.openxmlformats.org/officeDocument/2006/relationships/hyperlink" Target="mailto:ievajg@inbox.l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liga.grundsteine@gmail.com" TargetMode="External"/><Relationship Id="rId7" Type="http://schemas.openxmlformats.org/officeDocument/2006/relationships/hyperlink" Target="mailto:egilsz@gmail.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mailto:Ginta.Palena@riga.lv" TargetMode="External"/><Relationship Id="rId5" Type="http://schemas.openxmlformats.org/officeDocument/2006/relationships/hyperlink" Target="mailto:Egija.Lukjanska@riga.lv" TargetMode="External"/><Relationship Id="rId4" Type="http://schemas.openxmlformats.org/officeDocument/2006/relationships/hyperlink" Target="mailto:vlv@inbox.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smtClean="0"/>
              <a:t>Miljons par vērdiņu</a:t>
            </a:r>
            <a:endParaRPr lang="lv-LV" dirty="0"/>
          </a:p>
        </p:txBody>
      </p:sp>
      <p:sp>
        <p:nvSpPr>
          <p:cNvPr id="3" name="Subtitle 2"/>
          <p:cNvSpPr>
            <a:spLocks noGrp="1"/>
          </p:cNvSpPr>
          <p:nvPr>
            <p:ph type="subTitle" idx="1"/>
          </p:nvPr>
        </p:nvSpPr>
        <p:spPr/>
        <p:txBody>
          <a:bodyPr/>
          <a:lstStyle/>
          <a:p>
            <a:r>
              <a:rPr lang="lv-LV" dirty="0" smtClean="0"/>
              <a:t>Kas ir neizdodamais vērdiņš?</a:t>
            </a:r>
            <a:endParaRPr 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3" cstate="print"/>
          <a:stretch>
            <a:fillRect/>
          </a:stretch>
        </p:blipFill>
        <p:spPr>
          <a:xfrm rot="16200000">
            <a:off x="1313962" y="-972836"/>
            <a:ext cx="6201018" cy="85239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JPG"/>
          <p:cNvPicPr>
            <a:picLocks noChangeAspect="1"/>
          </p:cNvPicPr>
          <p:nvPr/>
        </p:nvPicPr>
        <p:blipFill>
          <a:blip r:embed="rId3" cstate="print"/>
          <a:stretch>
            <a:fillRect/>
          </a:stretch>
        </p:blipFill>
        <p:spPr>
          <a:xfrm rot="16200000">
            <a:off x="1251125" y="-882974"/>
            <a:ext cx="6425726" cy="85689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3" cstate="print"/>
          <a:stretch>
            <a:fillRect/>
          </a:stretch>
        </p:blipFill>
        <p:spPr>
          <a:xfrm rot="16200000">
            <a:off x="1543517" y="-959342"/>
            <a:ext cx="6128973" cy="84249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cstate="print"/>
          <a:stretch>
            <a:fillRect/>
          </a:stretch>
        </p:blipFill>
        <p:spPr>
          <a:xfrm rot="16200000">
            <a:off x="1409314" y="-653347"/>
            <a:ext cx="6181357" cy="84969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cstate="print"/>
          <a:stretch>
            <a:fillRect/>
          </a:stretch>
        </p:blipFill>
        <p:spPr>
          <a:xfrm rot="16200000">
            <a:off x="1481322" y="-825137"/>
            <a:ext cx="6181357" cy="84969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cstate="print"/>
          <a:stretch>
            <a:fillRect/>
          </a:stretch>
        </p:blipFill>
        <p:spPr>
          <a:xfrm rot="16200000">
            <a:off x="1365700" y="-925540"/>
            <a:ext cx="6332955" cy="87053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3. uzdevums</a:t>
            </a:r>
            <a:endParaRPr lang="lv-LV" sz="3600" dirty="0"/>
          </a:p>
        </p:txBody>
      </p:sp>
      <p:sp>
        <p:nvSpPr>
          <p:cNvPr id="3" name="Content Placeholder 2"/>
          <p:cNvSpPr>
            <a:spLocks noGrp="1"/>
          </p:cNvSpPr>
          <p:nvPr>
            <p:ph idx="1"/>
          </p:nvPr>
        </p:nvSpPr>
        <p:spPr/>
        <p:txBody>
          <a:bodyPr/>
          <a:lstStyle/>
          <a:p>
            <a:pPr algn="ctr">
              <a:buNone/>
            </a:pPr>
            <a:r>
              <a:rPr lang="lv-LV" dirty="0" smtClean="0"/>
              <a:t>   	</a:t>
            </a:r>
          </a:p>
          <a:p>
            <a:pPr algn="ctr">
              <a:buNone/>
            </a:pPr>
            <a:r>
              <a:rPr lang="lv-LV" sz="4400" b="1" dirty="0" smtClean="0"/>
              <a:t>	Izmantojot skaidrojošās vārdnīcas, meklējiet informāciju par senajām naudas zīmēm!</a:t>
            </a:r>
            <a:endParaRPr lang="lv-LV" sz="4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lv-LV" dirty="0" smtClean="0"/>
              <a:t> </a:t>
            </a:r>
          </a:p>
          <a:p>
            <a:pPr algn="ctr">
              <a:buNone/>
            </a:pPr>
            <a:endParaRPr lang="lv-LV" dirty="0" smtClean="0"/>
          </a:p>
          <a:p>
            <a:pPr algn="ctr">
              <a:buNone/>
            </a:pPr>
            <a:r>
              <a:rPr lang="lv-LV" sz="4400" b="1" dirty="0" smtClean="0"/>
              <a:t>4. uzdevums (praktiskais darbs)</a:t>
            </a:r>
            <a:r>
              <a:rPr lang="lv-LV" sz="4400" dirty="0" smtClean="0"/>
              <a:t/>
            </a:r>
            <a:br>
              <a:rPr lang="lv-LV" sz="4400" dirty="0" smtClean="0"/>
            </a:br>
            <a:endParaRPr lang="lv-LV" sz="4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lv-LV" smtClean="0"/>
              <a:t>Praktiskais darbs</a:t>
            </a:r>
          </a:p>
        </p:txBody>
      </p:sp>
      <p:sp>
        <p:nvSpPr>
          <p:cNvPr id="6147" name="Rectangle 3"/>
          <p:cNvSpPr>
            <a:spLocks noGrp="1" noChangeArrowheads="1"/>
          </p:cNvSpPr>
          <p:nvPr>
            <p:ph type="body" idx="1"/>
          </p:nvPr>
        </p:nvSpPr>
        <p:spPr>
          <a:xfrm>
            <a:off x="457200" y="1600200"/>
            <a:ext cx="8229600" cy="1252538"/>
          </a:xfrm>
        </p:spPr>
        <p:txBody>
          <a:bodyPr/>
          <a:lstStyle/>
          <a:p>
            <a:pPr eaLnBrk="1" hangingPunct="1"/>
            <a:r>
              <a:rPr lang="lv-LV" smtClean="0"/>
              <a:t>Izmērīt sudraba piecu latu monētu un aprēķināt tās vērtību.</a:t>
            </a:r>
          </a:p>
        </p:txBody>
      </p:sp>
      <p:pic>
        <p:nvPicPr>
          <p:cNvPr id="6148" name="Picture 5" descr="AG00021_"/>
          <p:cNvPicPr>
            <a:picLocks noChangeAspect="1" noChangeArrowheads="1" noCrop="1"/>
          </p:cNvPicPr>
          <p:nvPr/>
        </p:nvPicPr>
        <p:blipFill>
          <a:blip r:embed="rId3" cstate="print"/>
          <a:srcRect/>
          <a:stretch>
            <a:fillRect/>
          </a:stretch>
        </p:blipFill>
        <p:spPr bwMode="auto">
          <a:xfrm>
            <a:off x="6877050" y="4149725"/>
            <a:ext cx="938213" cy="1290638"/>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1116013" y="2997200"/>
            <a:ext cx="3165475" cy="2109788"/>
          </a:xfrm>
          <a:prstGeom prst="rect">
            <a:avLst/>
          </a:prstGeom>
          <a:noFill/>
          <a:ln w="9525">
            <a:noFill/>
            <a:miter lim="800000"/>
            <a:headEnd/>
            <a:tailEnd/>
          </a:ln>
        </p:spPr>
      </p:pic>
      <p:pic>
        <p:nvPicPr>
          <p:cNvPr id="6150" name="Picture 8"/>
          <p:cNvPicPr>
            <a:picLocks noChangeAspect="1" noChangeArrowheads="1"/>
          </p:cNvPicPr>
          <p:nvPr/>
        </p:nvPicPr>
        <p:blipFill>
          <a:blip r:embed="rId5" cstate="print"/>
          <a:srcRect/>
          <a:stretch>
            <a:fillRect/>
          </a:stretch>
        </p:blipFill>
        <p:spPr bwMode="auto">
          <a:xfrm>
            <a:off x="4572000" y="4221163"/>
            <a:ext cx="2016125" cy="135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60648"/>
            <a:ext cx="5016455" cy="5411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1115616" y="2564904"/>
            <a:ext cx="7772400" cy="1470025"/>
          </a:xfrm>
        </p:spPr>
        <p:txBody>
          <a:bodyPr>
            <a:normAutofit fontScale="90000"/>
          </a:bodyPr>
          <a:lstStyle/>
          <a:p>
            <a:r>
              <a:rPr lang="lv-LV" sz="5400" dirty="0">
                <a:solidFill>
                  <a:srgbClr val="002060"/>
                </a:solidFill>
              </a:rPr>
              <a:t>Latvijas  5 Ls sudraba monēta (</a:t>
            </a:r>
            <a:r>
              <a:rPr lang="lv-LV" sz="5400" dirty="0" smtClean="0">
                <a:solidFill>
                  <a:srgbClr val="002060"/>
                </a:solidFill>
              </a:rPr>
              <a:t>1929.) </a:t>
            </a:r>
            <a:endParaRPr lang="lv-LV" sz="5400" dirty="0">
              <a:solidFill>
                <a:srgbClr val="002060"/>
              </a:solidFill>
            </a:endParaRPr>
          </a:p>
        </p:txBody>
      </p:sp>
    </p:spTree>
    <p:extLst>
      <p:ext uri="{BB962C8B-B14F-4D97-AF65-F5344CB8AC3E}">
        <p14:creationId xmlns:p14="http://schemas.microsoft.com/office/powerpoint/2010/main" xmlns="" val="2749889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lv-LV" dirty="0" smtClean="0"/>
              <a:t>Uzdevuma galvenā problēma, kuru skolēni risinās:</a:t>
            </a:r>
          </a:p>
          <a:p>
            <a:pPr>
              <a:buNone/>
              <a:tabLst>
                <a:tab pos="266700" algn="l"/>
              </a:tabLst>
            </a:pPr>
            <a:r>
              <a:rPr lang="lv-LV" dirty="0"/>
              <a:t> </a:t>
            </a:r>
            <a:r>
              <a:rPr lang="lv-LV" dirty="0" smtClean="0"/>
              <a:t>           1. Kā izprast jēdzienu “vērtība”?</a:t>
            </a:r>
          </a:p>
          <a:p>
            <a:pPr>
              <a:buNone/>
            </a:pPr>
            <a:r>
              <a:rPr lang="lv-LV" dirty="0" smtClean="0"/>
              <a:t>		  2. Kādas vērtības man ir būtiskas? </a:t>
            </a:r>
          </a:p>
          <a:p>
            <a:pPr>
              <a:buNone/>
            </a:pPr>
            <a:endParaRPr lang="lv-LV" dirty="0" smtClean="0"/>
          </a:p>
          <a:p>
            <a:pPr>
              <a:buNone/>
            </a:pPr>
            <a:r>
              <a:rPr lang="lv-LV" dirty="0" smtClean="0"/>
              <a:t>Uzdevuma mērķis:</a:t>
            </a:r>
          </a:p>
          <a:p>
            <a:r>
              <a:rPr lang="lv-LV" dirty="0" smtClean="0"/>
              <a:t>Veidot izpratni par ētisko vērtību kopumu</a:t>
            </a:r>
            <a:endParaRPr lang="lv-LV"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t>Latvijas 5 </a:t>
            </a:r>
            <a:r>
              <a:rPr lang="lv-LV" b="1" dirty="0" smtClean="0"/>
              <a:t>lati</a:t>
            </a:r>
            <a:endParaRPr lang="lv-LV" dirty="0"/>
          </a:p>
        </p:txBody>
      </p:sp>
      <p:sp>
        <p:nvSpPr>
          <p:cNvPr id="3" name="Content Placeholder 2"/>
          <p:cNvSpPr>
            <a:spLocks noGrp="1"/>
          </p:cNvSpPr>
          <p:nvPr>
            <p:ph idx="1"/>
          </p:nvPr>
        </p:nvSpPr>
        <p:spPr/>
        <p:txBody>
          <a:bodyPr>
            <a:normAutofit fontScale="47500" lnSpcReduction="20000"/>
          </a:bodyPr>
          <a:lstStyle/>
          <a:p>
            <a:endParaRPr lang="lv-LV" dirty="0" smtClean="0"/>
          </a:p>
          <a:p>
            <a:endParaRPr lang="lv-LV" dirty="0" smtClean="0"/>
          </a:p>
          <a:p>
            <a:endParaRPr lang="lv-LV" dirty="0"/>
          </a:p>
          <a:p>
            <a:endParaRPr lang="lv-LV" dirty="0" smtClean="0"/>
          </a:p>
          <a:p>
            <a:endParaRPr lang="lv-LV" dirty="0"/>
          </a:p>
          <a:p>
            <a:endParaRPr lang="lv-LV" dirty="0" smtClean="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pPr marL="0" indent="0" algn="ctr">
              <a:buNone/>
            </a:pPr>
            <a:endParaRPr lang="lv-LV" sz="4400" dirty="0" smtClean="0"/>
          </a:p>
          <a:p>
            <a:pPr marL="0" indent="0" algn="ctr">
              <a:buNone/>
            </a:pPr>
            <a:endParaRPr lang="lv-LV" sz="4400" dirty="0"/>
          </a:p>
          <a:p>
            <a:pPr marL="0" indent="0" algn="ctr">
              <a:buNone/>
            </a:pPr>
            <a:r>
              <a:rPr lang="lv-LV" sz="4400" dirty="0" smtClean="0"/>
              <a:t>Latvijas </a:t>
            </a:r>
            <a:r>
              <a:rPr lang="lv-LV" sz="4400" dirty="0"/>
              <a:t>sudraba </a:t>
            </a:r>
            <a:r>
              <a:rPr lang="lv-LV" sz="4400" dirty="0" smtClean="0"/>
              <a:t>monētas </a:t>
            </a:r>
            <a:r>
              <a:rPr lang="lv-LV" sz="4400" dirty="0"/>
              <a:t>simbolizēja valsts suverenitāti, ekonomisko attīstību un valūtas </a:t>
            </a:r>
            <a:r>
              <a:rPr lang="lv-LV" sz="4400" dirty="0" smtClean="0"/>
              <a:t>stabilitāti</a:t>
            </a:r>
            <a:endParaRPr lang="lv-LV" sz="4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8675" y="1772816"/>
            <a:ext cx="3294917" cy="32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700808"/>
            <a:ext cx="3323078" cy="324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373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Pirmskara Latvijas sudraba monētas </a:t>
            </a:r>
          </a:p>
        </p:txBody>
      </p:sp>
      <p:sp>
        <p:nvSpPr>
          <p:cNvPr id="3" name="Content Placeholder 2"/>
          <p:cNvSpPr>
            <a:spLocks noGrp="1"/>
          </p:cNvSpPr>
          <p:nvPr>
            <p:ph idx="1"/>
          </p:nvPr>
        </p:nvSpPr>
        <p:spPr/>
        <p:txBody>
          <a:bodyPr>
            <a:normAutofit fontScale="70000" lnSpcReduction="20000"/>
          </a:bodyPr>
          <a:lstStyle/>
          <a:p>
            <a:r>
              <a:rPr lang="lv-LV" dirty="0" smtClean="0"/>
              <a:t>1924.gada </a:t>
            </a:r>
            <a:r>
              <a:rPr lang="lv-LV" dirty="0"/>
              <a:t>18.februārī </a:t>
            </a:r>
            <a:r>
              <a:rPr lang="lv-LV" dirty="0" smtClean="0"/>
              <a:t>apgrozībā laida </a:t>
            </a:r>
            <a:r>
              <a:rPr lang="lv-LV" u="sng" dirty="0"/>
              <a:t>1 lata </a:t>
            </a:r>
            <a:r>
              <a:rPr lang="lv-LV" u="sng" dirty="0" smtClean="0"/>
              <a:t>monētas</a:t>
            </a:r>
            <a:r>
              <a:rPr lang="lv-LV" dirty="0" smtClean="0"/>
              <a:t>, </a:t>
            </a:r>
            <a:r>
              <a:rPr lang="lv-LV" dirty="0"/>
              <a:t>kas </a:t>
            </a:r>
            <a:r>
              <a:rPr lang="lv-LV" dirty="0" smtClean="0"/>
              <a:t>bija izgatavotas </a:t>
            </a:r>
            <a:r>
              <a:rPr lang="lv-LV" dirty="0"/>
              <a:t>Anglijas naudas kaltuvē ("</a:t>
            </a:r>
            <a:r>
              <a:rPr lang="lv-LV" dirty="0" err="1"/>
              <a:t>Royal</a:t>
            </a:r>
            <a:r>
              <a:rPr lang="lv-LV" dirty="0"/>
              <a:t> </a:t>
            </a:r>
            <a:r>
              <a:rPr lang="lv-LV" dirty="0" err="1"/>
              <a:t>Mint</a:t>
            </a:r>
            <a:r>
              <a:rPr lang="lv-LV" dirty="0"/>
              <a:t>") pēc profesora Jāņa Roberta </a:t>
            </a:r>
            <a:r>
              <a:rPr lang="lv-LV" dirty="0" err="1"/>
              <a:t>Tilberga</a:t>
            </a:r>
            <a:r>
              <a:rPr lang="lv-LV" dirty="0"/>
              <a:t> zīmējuma. Bija atļauts izgatavot 10 miljonus sudraba viena lata monētu. Monētas saturēja 835 daļas sudraba un 165 daļas vara, tās </a:t>
            </a:r>
            <a:r>
              <a:rPr lang="lv-LV" dirty="0" smtClean="0"/>
              <a:t>masa </a:t>
            </a:r>
            <a:r>
              <a:rPr lang="lv-LV" dirty="0"/>
              <a:t>bija 5,0 g, diametrs - 23,0 mm.</a:t>
            </a:r>
          </a:p>
          <a:p>
            <a:r>
              <a:rPr lang="lv-LV" dirty="0"/>
              <a:t>1925.gada 30.martā sāka kalt tādas pašas raudzes sudraba </a:t>
            </a:r>
            <a:r>
              <a:rPr lang="lv-LV" u="sng" dirty="0"/>
              <a:t>2 latu monētas</a:t>
            </a:r>
            <a:r>
              <a:rPr lang="lv-LV" dirty="0"/>
              <a:t>, to </a:t>
            </a:r>
            <a:r>
              <a:rPr lang="lv-LV" dirty="0" smtClean="0"/>
              <a:t>masa </a:t>
            </a:r>
            <a:r>
              <a:rPr lang="lv-LV" dirty="0"/>
              <a:t>bija 10,0 g, diametrs - 27,0 </a:t>
            </a:r>
            <a:r>
              <a:rPr lang="lv-LV" sz="4000" dirty="0"/>
              <a:t>mm</a:t>
            </a:r>
            <a:r>
              <a:rPr lang="lv-LV" dirty="0"/>
              <a:t>. Šo monētu skaits nedrīkstēja pārsniegt 5 miljonus. Pēc pusgada tika izdoti noteikumi par sudraba monētu atkārtotu izlaidumu 2,5 miljonu </a:t>
            </a:r>
            <a:r>
              <a:rPr lang="lv-LV" dirty="0" smtClean="0"/>
              <a:t>skaitā</a:t>
            </a:r>
            <a:r>
              <a:rPr lang="lv-LV" dirty="0"/>
              <a:t>.</a:t>
            </a:r>
          </a:p>
          <a:p>
            <a:r>
              <a:rPr lang="lv-LV" u="sng" dirty="0" smtClean="0"/>
              <a:t>5 </a:t>
            </a:r>
            <a:r>
              <a:rPr lang="lv-LV" u="sng" dirty="0"/>
              <a:t>latu </a:t>
            </a:r>
            <a:r>
              <a:rPr lang="lv-LV" u="sng" dirty="0" smtClean="0"/>
              <a:t>monētu </a:t>
            </a:r>
            <a:r>
              <a:rPr lang="lv-LV" dirty="0" smtClean="0"/>
              <a:t>izlaida 1929.gada </a:t>
            </a:r>
            <a:r>
              <a:rPr lang="lv-LV" dirty="0"/>
              <a:t>12.martā pēc profesora Riharda Zariņa meta, attēlojot monētas vienā pusē latviešu jaunavas portretu, kuram kā prototips bija Vērtspapīru spiestuves vecākā korektore Zelma </a:t>
            </a:r>
            <a:r>
              <a:rPr lang="lv-LV" dirty="0" err="1"/>
              <a:t>Brauere</a:t>
            </a:r>
            <a:r>
              <a:rPr lang="lv-LV" dirty="0"/>
              <a:t>. </a:t>
            </a:r>
          </a:p>
        </p:txBody>
      </p:sp>
    </p:spTree>
    <p:extLst>
      <p:ext uri="{BB962C8B-B14F-4D97-AF65-F5344CB8AC3E}">
        <p14:creationId xmlns:p14="http://schemas.microsoft.com/office/powerpoint/2010/main" xmlns="" val="218985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lstStyle/>
          <a:p>
            <a:endParaRPr lang="lv-LV" dirty="0" smtClean="0"/>
          </a:p>
          <a:p>
            <a:endParaRPr lang="lv-LV"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548679"/>
            <a:ext cx="3676650" cy="1990725"/>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105422704"/>
              </p:ext>
            </p:extLst>
          </p:nvPr>
        </p:nvGraphicFramePr>
        <p:xfrm>
          <a:off x="457200" y="2784189"/>
          <a:ext cx="8229600" cy="3209544"/>
        </p:xfrm>
        <a:graphic>
          <a:graphicData uri="http://schemas.openxmlformats.org/drawingml/2006/table">
            <a:tbl>
              <a:tblPr firstRow="1" firstCol="1" bandRow="1">
                <a:tableStyleId>{5C22544A-7EE6-4342-B048-85BDC9FD1C3A}</a:tableStyleId>
              </a:tblPr>
              <a:tblGrid>
                <a:gridCol w="4114800"/>
                <a:gridCol w="4114800"/>
              </a:tblGrid>
              <a:tr h="0">
                <a:tc>
                  <a:txBody>
                    <a:bodyPr/>
                    <a:lstStyle/>
                    <a:p>
                      <a:pPr algn="r">
                        <a:lnSpc>
                          <a:spcPct val="115000"/>
                        </a:lnSpc>
                        <a:spcAft>
                          <a:spcPts val="0"/>
                        </a:spcAft>
                      </a:pPr>
                      <a:r>
                        <a:rPr lang="lv-LV" sz="2400" dirty="0">
                          <a:effectLst/>
                        </a:rPr>
                        <a:t>Gads</a:t>
                      </a:r>
                      <a:endParaRPr lang="lv-LV" sz="2400" dirty="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smtClean="0">
                          <a:effectLst/>
                        </a:rPr>
                        <a:t>1929, 1931, 1932</a:t>
                      </a:r>
                      <a:endParaRPr lang="lv-LV" sz="2400" dirty="0">
                        <a:effectLst/>
                        <a:latin typeface="Calibri"/>
                        <a:ea typeface="Calibri"/>
                        <a:cs typeface="Times New Roman"/>
                      </a:endParaRPr>
                    </a:p>
                  </a:txBody>
                  <a:tcPr marL="76200" marR="76200" marT="57150" marB="57150" anchor="ctr"/>
                </a:tc>
              </a:tr>
              <a:tr h="0">
                <a:tc>
                  <a:txBody>
                    <a:bodyPr/>
                    <a:lstStyle/>
                    <a:p>
                      <a:pPr algn="r">
                        <a:lnSpc>
                          <a:spcPct val="115000"/>
                        </a:lnSpc>
                        <a:spcAft>
                          <a:spcPts val="0"/>
                        </a:spcAft>
                      </a:pPr>
                      <a:r>
                        <a:rPr lang="lv-LV" sz="2400" dirty="0" smtClean="0">
                          <a:effectLst/>
                        </a:rPr>
                        <a:t>Masa:</a:t>
                      </a:r>
                      <a:endParaRPr lang="lv-LV" sz="2400" dirty="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smtClean="0">
                          <a:effectLst/>
                        </a:rPr>
                        <a:t>25,00 </a:t>
                      </a:r>
                      <a:r>
                        <a:rPr lang="lv-LV" sz="2400" dirty="0">
                          <a:effectLst/>
                        </a:rPr>
                        <a:t>g = </a:t>
                      </a:r>
                      <a:r>
                        <a:rPr lang="lv-LV" sz="2400" dirty="0" smtClean="0">
                          <a:effectLst/>
                        </a:rPr>
                        <a:t>0,6711 </a:t>
                      </a:r>
                      <a:r>
                        <a:rPr lang="lv-LV" sz="2400" dirty="0" err="1">
                          <a:effectLst/>
                        </a:rPr>
                        <a:t>oz</a:t>
                      </a:r>
                      <a:endParaRPr lang="lv-LV" sz="2400" dirty="0">
                        <a:effectLst/>
                        <a:latin typeface="Calibri"/>
                        <a:ea typeface="Calibri"/>
                        <a:cs typeface="Times New Roman"/>
                      </a:endParaRPr>
                    </a:p>
                  </a:txBody>
                  <a:tcPr marL="76200" marR="76200" marT="57150" marB="57150" anchor="ctr"/>
                </a:tc>
              </a:tr>
              <a:tr h="0">
                <a:tc>
                  <a:txBody>
                    <a:bodyPr/>
                    <a:lstStyle/>
                    <a:p>
                      <a:pPr algn="r">
                        <a:lnSpc>
                          <a:spcPct val="115000"/>
                        </a:lnSpc>
                        <a:spcAft>
                          <a:spcPts val="0"/>
                        </a:spcAft>
                      </a:pPr>
                      <a:r>
                        <a:rPr lang="lv-LV" sz="2400">
                          <a:effectLst/>
                        </a:rPr>
                        <a:t>Diametrs:</a:t>
                      </a:r>
                      <a:endParaRPr lang="lv-LV" sz="240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smtClean="0">
                          <a:effectLst/>
                        </a:rPr>
                        <a:t>37,00 </a:t>
                      </a:r>
                      <a:r>
                        <a:rPr lang="lv-LV" sz="2400" dirty="0">
                          <a:effectLst/>
                        </a:rPr>
                        <a:t>mm</a:t>
                      </a:r>
                      <a:endParaRPr lang="lv-LV" sz="2400" dirty="0">
                        <a:effectLst/>
                        <a:latin typeface="Calibri"/>
                        <a:ea typeface="Calibri"/>
                        <a:cs typeface="Times New Roman"/>
                      </a:endParaRPr>
                    </a:p>
                  </a:txBody>
                  <a:tcPr marL="76200" marR="76200" marT="57150" marB="57150" anchor="ctr"/>
                </a:tc>
              </a:tr>
              <a:tr h="0">
                <a:tc>
                  <a:txBody>
                    <a:bodyPr/>
                    <a:lstStyle/>
                    <a:p>
                      <a:pPr algn="r">
                        <a:lnSpc>
                          <a:spcPct val="115000"/>
                        </a:lnSpc>
                        <a:spcAft>
                          <a:spcPts val="0"/>
                        </a:spcAft>
                      </a:pPr>
                      <a:r>
                        <a:rPr lang="lv-LV" sz="2400">
                          <a:effectLst/>
                        </a:rPr>
                        <a:t>Metāls:</a:t>
                      </a:r>
                      <a:endParaRPr lang="lv-LV" sz="240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a:effectLst/>
                        </a:rPr>
                        <a:t>sudrabs .835 prove</a:t>
                      </a:r>
                      <a:endParaRPr lang="lv-LV" sz="2400" dirty="0">
                        <a:effectLst/>
                        <a:latin typeface="Calibri"/>
                        <a:ea typeface="Calibri"/>
                        <a:cs typeface="Times New Roman"/>
                      </a:endParaRPr>
                    </a:p>
                  </a:txBody>
                  <a:tcPr marL="76200" marR="76200" marT="57150" marB="57150" anchor="ctr"/>
                </a:tc>
              </a:tr>
              <a:tr h="0">
                <a:tc>
                  <a:txBody>
                    <a:bodyPr/>
                    <a:lstStyle/>
                    <a:p>
                      <a:pPr algn="r">
                        <a:lnSpc>
                          <a:spcPct val="115000"/>
                        </a:lnSpc>
                        <a:spcAft>
                          <a:spcPts val="0"/>
                        </a:spcAft>
                      </a:pPr>
                      <a:r>
                        <a:rPr lang="lv-LV" sz="2400">
                          <a:effectLst/>
                        </a:rPr>
                        <a:t>Kvalitāte:</a:t>
                      </a:r>
                      <a:endParaRPr lang="lv-LV" sz="240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a:effectLst/>
                        </a:rPr>
                        <a:t>CIR</a:t>
                      </a:r>
                      <a:endParaRPr lang="lv-LV" sz="2400" dirty="0">
                        <a:effectLst/>
                        <a:latin typeface="Calibri"/>
                        <a:ea typeface="Calibri"/>
                        <a:cs typeface="Times New Roman"/>
                      </a:endParaRPr>
                    </a:p>
                  </a:txBody>
                  <a:tcPr marL="76200" marR="76200" marT="57150" marB="57150" anchor="ctr"/>
                </a:tc>
              </a:tr>
              <a:tr h="0">
                <a:tc>
                  <a:txBody>
                    <a:bodyPr/>
                    <a:lstStyle/>
                    <a:p>
                      <a:pPr algn="r">
                        <a:lnSpc>
                          <a:spcPct val="115000"/>
                        </a:lnSpc>
                        <a:spcAft>
                          <a:spcPts val="0"/>
                        </a:spcAft>
                      </a:pPr>
                      <a:r>
                        <a:rPr lang="lv-LV" sz="2400">
                          <a:effectLst/>
                        </a:rPr>
                        <a:t>Mākslinieks:</a:t>
                      </a:r>
                      <a:endParaRPr lang="lv-LV" sz="2400">
                        <a:effectLst/>
                        <a:latin typeface="Calibri"/>
                        <a:ea typeface="Calibri"/>
                        <a:cs typeface="Times New Roman"/>
                      </a:endParaRPr>
                    </a:p>
                  </a:txBody>
                  <a:tcPr marL="76200" marR="76200" marT="57150" marB="57150" anchor="ctr"/>
                </a:tc>
                <a:tc>
                  <a:txBody>
                    <a:bodyPr/>
                    <a:lstStyle/>
                    <a:p>
                      <a:pPr algn="ctr">
                        <a:lnSpc>
                          <a:spcPct val="115000"/>
                        </a:lnSpc>
                        <a:spcAft>
                          <a:spcPts val="0"/>
                        </a:spcAft>
                      </a:pPr>
                      <a:r>
                        <a:rPr lang="lv-LV" sz="2400" dirty="0">
                          <a:effectLst/>
                        </a:rPr>
                        <a:t>Rihards Zariņš</a:t>
                      </a:r>
                      <a:endParaRPr lang="lv-LV" sz="2400" dirty="0">
                        <a:effectLst/>
                        <a:latin typeface="Calibri"/>
                        <a:ea typeface="Calibri"/>
                        <a:cs typeface="Times New Roman"/>
                      </a:endParaRPr>
                    </a:p>
                  </a:txBody>
                  <a:tcPr marL="76200" marR="76200" marT="57150" marB="57150" anchor="ctr"/>
                </a:tc>
              </a:tr>
            </a:tbl>
          </a:graphicData>
        </a:graphic>
      </p:graphicFrame>
    </p:spTree>
    <p:extLst>
      <p:ext uri="{BB962C8B-B14F-4D97-AF65-F5344CB8AC3E}">
        <p14:creationId xmlns:p14="http://schemas.microsoft.com/office/powerpoint/2010/main" xmlns="" val="1472207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b="1" dirty="0" smtClean="0"/>
              <a:t>Svēršana bez svariem</a:t>
            </a:r>
          </a:p>
        </p:txBody>
      </p:sp>
      <p:sp>
        <p:nvSpPr>
          <p:cNvPr id="3" name="Content Placeholder 2"/>
          <p:cNvSpPr>
            <a:spLocks noGrp="1"/>
          </p:cNvSpPr>
          <p:nvPr>
            <p:ph idx="1"/>
          </p:nvPr>
        </p:nvSpPr>
        <p:spPr/>
        <p:txBody>
          <a:bodyPr>
            <a:normAutofit fontScale="85000" lnSpcReduction="10000"/>
          </a:bodyPr>
          <a:lstStyle/>
          <a:p>
            <a:pPr marL="0" indent="0">
              <a:buNone/>
            </a:pPr>
            <a:r>
              <a:rPr lang="lv-LV" dirty="0" smtClean="0"/>
              <a:t>Noteikt lineāla masu, neizmantojot svarus. Kā etalonu izmantot 5 latu monētu:</a:t>
            </a:r>
          </a:p>
          <a:p>
            <a:pPr marL="514350" indent="-514350">
              <a:buAutoNum type="arabicParenR"/>
            </a:pPr>
            <a:r>
              <a:rPr lang="lv-LV" dirty="0" smtClean="0"/>
              <a:t>Atzīmēt lineāla smaguma centru</a:t>
            </a:r>
            <a:r>
              <a:rPr lang="lv-LV" dirty="0"/>
              <a:t>.</a:t>
            </a:r>
            <a:endParaRPr lang="lv-LV" dirty="0" smtClean="0"/>
          </a:p>
          <a:p>
            <a:pPr marL="514350" indent="-514350">
              <a:buAutoNum type="arabicParenR"/>
            </a:pPr>
            <a:r>
              <a:rPr lang="lv-LV" dirty="0" smtClean="0"/>
              <a:t>Veidot sviru no lineāla un monētas.</a:t>
            </a:r>
          </a:p>
          <a:p>
            <a:pPr marL="0" lvl="0" indent="0">
              <a:buNone/>
            </a:pPr>
            <a:r>
              <a:rPr lang="lv-LV" dirty="0" smtClean="0"/>
              <a:t>3)   Monētas </a:t>
            </a:r>
            <a:r>
              <a:rPr lang="lv-LV" dirty="0"/>
              <a:t>masa ir zināma, spēka plecu garumus var izmērīt. Līdz ar to iespējams aprēķināt </a:t>
            </a:r>
            <a:r>
              <a:rPr lang="lv-LV" dirty="0" smtClean="0"/>
              <a:t>lineāla masu.</a:t>
            </a:r>
            <a:endParaRPr lang="lv-LV" dirty="0"/>
          </a:p>
          <a:p>
            <a:pPr marL="0" indent="0">
              <a:buNone/>
            </a:pPr>
            <a:r>
              <a:rPr lang="lv-LV" dirty="0"/>
              <a:t> </a:t>
            </a:r>
          </a:p>
          <a:p>
            <a:pPr marL="0" indent="0">
              <a:buNone/>
            </a:pPr>
            <a:endParaRPr lang="lv-LV" dirty="0"/>
          </a:p>
          <a:p>
            <a:pPr marL="0" indent="0">
              <a:buNone/>
            </a:pPr>
            <a:endParaRPr lang="lv-LV" dirty="0" smtClean="0"/>
          </a:p>
          <a:p>
            <a:pPr marL="0" indent="0">
              <a:buNone/>
            </a:pPr>
            <a:r>
              <a:rPr lang="lv-LV" dirty="0" smtClean="0"/>
              <a:t>4)  Aprēķina rezultātu pārbaudīt ar svariem.</a:t>
            </a:r>
            <a:endParaRPr lang="lv-LV"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2758" y="4221088"/>
            <a:ext cx="2139362" cy="1249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39" y="4437112"/>
            <a:ext cx="1944217" cy="938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5269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smtClean="0"/>
              <a:t>Darba piederumi</a:t>
            </a:r>
            <a:endParaRPr lang="lv-LV" sz="4000" dirty="0"/>
          </a:p>
        </p:txBody>
      </p:sp>
      <p:pic>
        <p:nvPicPr>
          <p:cNvPr id="1026" name="Picture 2" descr="C:\Users\User\Desktop\5 lati\IMG_7852.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138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4000" dirty="0" smtClean="0"/>
              <a:t>Darba gaita</a:t>
            </a:r>
            <a:r>
              <a:rPr lang="lv-LV" sz="4000" smtClean="0"/>
              <a:t/>
            </a:r>
            <a:br>
              <a:rPr lang="lv-LV" sz="4000" smtClean="0"/>
            </a:br>
            <a:r>
              <a:rPr lang="lv-LV" sz="4000" smtClean="0"/>
              <a:t>(</a:t>
            </a:r>
            <a:r>
              <a:rPr lang="lv-LV" sz="2800" smtClean="0"/>
              <a:t>izveidota svira)</a:t>
            </a:r>
            <a:endParaRPr lang="lv-LV" sz="2800" dirty="0"/>
          </a:p>
        </p:txBody>
      </p:sp>
      <p:pic>
        <p:nvPicPr>
          <p:cNvPr id="2050" name="Picture 2" descr="C:\Users\User\Desktop\5 lati\IMG_7855.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89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lv-LV" sz="4400" b="1" dirty="0" smtClean="0"/>
              <a:t>5. uzdevums - Ekonomikas spēle</a:t>
            </a:r>
          </a:p>
          <a:p>
            <a:pPr algn="ctr">
              <a:buNone/>
            </a:pPr>
            <a:r>
              <a:rPr lang="lv-LV" sz="4400" b="1" dirty="0" smtClean="0"/>
              <a:t>Kas kuram tiks?</a:t>
            </a:r>
            <a:endParaRPr lang="lv-LV" sz="4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lv-LV" smtClean="0"/>
              <a:t>Informācija</a:t>
            </a:r>
          </a:p>
        </p:txBody>
      </p:sp>
      <p:sp>
        <p:nvSpPr>
          <p:cNvPr id="7171" name="Rectangle 3"/>
          <p:cNvSpPr>
            <a:spLocks noGrp="1" noChangeArrowheads="1"/>
          </p:cNvSpPr>
          <p:nvPr>
            <p:ph type="body" idx="1"/>
          </p:nvPr>
        </p:nvSpPr>
        <p:spPr>
          <a:xfrm>
            <a:off x="457200" y="1600200"/>
            <a:ext cx="8229600" cy="749300"/>
          </a:xfrm>
        </p:spPr>
        <p:txBody>
          <a:bodyPr/>
          <a:lstStyle/>
          <a:p>
            <a:pPr eaLnBrk="1" hangingPunct="1"/>
            <a:r>
              <a:rPr lang="lv-LV" smtClean="0"/>
              <a:t>Ekonomiskais domāšanas veids</a:t>
            </a:r>
          </a:p>
        </p:txBody>
      </p:sp>
      <p:sp>
        <p:nvSpPr>
          <p:cNvPr id="7172" name="Text Box 4"/>
          <p:cNvSpPr txBox="1">
            <a:spLocks noChangeArrowheads="1"/>
          </p:cNvSpPr>
          <p:nvPr/>
        </p:nvSpPr>
        <p:spPr bwMode="auto">
          <a:xfrm>
            <a:off x="2124075" y="2976563"/>
            <a:ext cx="1303338" cy="549275"/>
          </a:xfrm>
          <a:prstGeom prst="rect">
            <a:avLst/>
          </a:prstGeom>
          <a:noFill/>
          <a:ln w="9525">
            <a:noFill/>
            <a:miter lim="800000"/>
            <a:headEnd/>
            <a:tailEnd/>
          </a:ln>
        </p:spPr>
        <p:txBody>
          <a:bodyPr wrap="none">
            <a:spAutoFit/>
          </a:bodyPr>
          <a:lstStyle/>
          <a:p>
            <a:r>
              <a:rPr lang="lv-LV" sz="3000"/>
              <a:t>Nauda</a:t>
            </a:r>
          </a:p>
        </p:txBody>
      </p:sp>
      <p:sp>
        <p:nvSpPr>
          <p:cNvPr id="7173" name="Text Box 5"/>
          <p:cNvSpPr txBox="1">
            <a:spLocks noChangeArrowheads="1"/>
          </p:cNvSpPr>
          <p:nvPr/>
        </p:nvSpPr>
        <p:spPr bwMode="auto">
          <a:xfrm>
            <a:off x="5148263" y="2852738"/>
            <a:ext cx="1177925" cy="549275"/>
          </a:xfrm>
          <a:prstGeom prst="rect">
            <a:avLst/>
          </a:prstGeom>
          <a:noFill/>
          <a:ln w="9525">
            <a:noFill/>
            <a:miter lim="800000"/>
            <a:headEnd/>
            <a:tailEnd/>
          </a:ln>
        </p:spPr>
        <p:txBody>
          <a:bodyPr wrap="none">
            <a:spAutoFit/>
          </a:bodyPr>
          <a:lstStyle/>
          <a:p>
            <a:r>
              <a:rPr lang="lv-LV" sz="3000"/>
              <a:t>Prece</a:t>
            </a:r>
          </a:p>
        </p:txBody>
      </p:sp>
      <p:sp>
        <p:nvSpPr>
          <p:cNvPr id="7174" name="Line 6"/>
          <p:cNvSpPr>
            <a:spLocks noChangeShapeType="1"/>
          </p:cNvSpPr>
          <p:nvPr/>
        </p:nvSpPr>
        <p:spPr bwMode="auto">
          <a:xfrm>
            <a:off x="4067175" y="3141663"/>
            <a:ext cx="792163" cy="0"/>
          </a:xfrm>
          <a:prstGeom prst="line">
            <a:avLst/>
          </a:prstGeom>
          <a:noFill/>
          <a:ln w="57150">
            <a:solidFill>
              <a:schemeClr val="tx1"/>
            </a:solidFill>
            <a:round/>
            <a:headEnd/>
            <a:tailEnd type="triangle" w="med" len="med"/>
          </a:ln>
        </p:spPr>
        <p:txBody>
          <a:bodyPr/>
          <a:lstStyle/>
          <a:p>
            <a:endParaRPr lang="lv-LV"/>
          </a:p>
        </p:txBody>
      </p:sp>
      <p:sp>
        <p:nvSpPr>
          <p:cNvPr id="7175" name="Line 7"/>
          <p:cNvSpPr>
            <a:spLocks noChangeShapeType="1"/>
          </p:cNvSpPr>
          <p:nvPr/>
        </p:nvSpPr>
        <p:spPr bwMode="auto">
          <a:xfrm flipH="1">
            <a:off x="4067175" y="3284538"/>
            <a:ext cx="792163" cy="0"/>
          </a:xfrm>
          <a:prstGeom prst="line">
            <a:avLst/>
          </a:prstGeom>
          <a:noFill/>
          <a:ln w="57150">
            <a:solidFill>
              <a:schemeClr val="tx1"/>
            </a:solidFill>
            <a:round/>
            <a:headEnd/>
            <a:tailEnd type="triangle" w="med" len="med"/>
          </a:ln>
        </p:spPr>
        <p:txBody>
          <a:bodyPr/>
          <a:lstStyle/>
          <a:p>
            <a:endParaRPr lang="lv-LV"/>
          </a:p>
        </p:txBody>
      </p:sp>
      <p:pic>
        <p:nvPicPr>
          <p:cNvPr id="7176" name="Picture 8"/>
          <p:cNvPicPr>
            <a:picLocks noChangeAspect="1" noChangeArrowheads="1"/>
          </p:cNvPicPr>
          <p:nvPr/>
        </p:nvPicPr>
        <p:blipFill>
          <a:blip r:embed="rId3" cstate="print"/>
          <a:srcRect/>
          <a:stretch>
            <a:fillRect/>
          </a:stretch>
        </p:blipFill>
        <p:spPr bwMode="auto">
          <a:xfrm>
            <a:off x="1547813" y="3933825"/>
            <a:ext cx="1905000" cy="1428750"/>
          </a:xfrm>
          <a:prstGeom prst="rect">
            <a:avLst/>
          </a:prstGeom>
          <a:noFill/>
          <a:ln w="9525">
            <a:noFill/>
            <a:miter lim="800000"/>
            <a:headEnd/>
            <a:tailEnd/>
          </a:ln>
        </p:spPr>
      </p:pic>
      <p:pic>
        <p:nvPicPr>
          <p:cNvPr id="7177" name="Picture 9"/>
          <p:cNvPicPr>
            <a:picLocks noChangeAspect="1" noChangeArrowheads="1"/>
          </p:cNvPicPr>
          <p:nvPr/>
        </p:nvPicPr>
        <p:blipFill>
          <a:blip r:embed="rId4" cstate="print"/>
          <a:srcRect/>
          <a:stretch>
            <a:fillRect/>
          </a:stretch>
        </p:blipFill>
        <p:spPr bwMode="auto">
          <a:xfrm>
            <a:off x="5219700" y="3716338"/>
            <a:ext cx="2246313"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6. uzdevums</a:t>
            </a:r>
            <a:endParaRPr lang="lv-LV" sz="3600" dirty="0"/>
          </a:p>
        </p:txBody>
      </p:sp>
      <p:sp>
        <p:nvSpPr>
          <p:cNvPr id="3" name="Content Placeholder 2"/>
          <p:cNvSpPr>
            <a:spLocks noGrp="1"/>
          </p:cNvSpPr>
          <p:nvPr>
            <p:ph idx="1"/>
          </p:nvPr>
        </p:nvSpPr>
        <p:spPr/>
        <p:txBody>
          <a:bodyPr/>
          <a:lstStyle/>
          <a:p>
            <a:pPr algn="ctr">
              <a:buNone/>
            </a:pPr>
            <a:endParaRPr lang="lv-LV" dirty="0" smtClean="0"/>
          </a:p>
          <a:p>
            <a:pPr algn="ctr">
              <a:buNone/>
            </a:pPr>
            <a:r>
              <a:rPr lang="lv-LV" sz="4800" b="1" dirty="0" smtClean="0"/>
              <a:t>Leopolda stāsts</a:t>
            </a:r>
            <a:endParaRPr lang="lv-LV" sz="4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7. uzdevums</a:t>
            </a:r>
            <a:endParaRPr lang="lv-LV" sz="3600" dirty="0"/>
          </a:p>
        </p:txBody>
      </p:sp>
      <p:sp>
        <p:nvSpPr>
          <p:cNvPr id="3" name="Content Placeholder 2"/>
          <p:cNvSpPr>
            <a:spLocks noGrp="1"/>
          </p:cNvSpPr>
          <p:nvPr>
            <p:ph idx="1"/>
          </p:nvPr>
        </p:nvSpPr>
        <p:spPr/>
        <p:txBody>
          <a:bodyPr/>
          <a:lstStyle/>
          <a:p>
            <a:pPr algn="ctr">
              <a:buNone/>
            </a:pPr>
            <a:endParaRPr lang="lv-LV" dirty="0" smtClean="0"/>
          </a:p>
          <a:p>
            <a:pPr algn="ctr">
              <a:buNone/>
            </a:pPr>
            <a:endParaRPr lang="lv-LV" dirty="0" smtClean="0"/>
          </a:p>
          <a:p>
            <a:pPr algn="ctr">
              <a:buNone/>
            </a:pPr>
            <a:r>
              <a:rPr lang="lv-LV" sz="4400" b="1" dirty="0" smtClean="0"/>
              <a:t>Ziemassvētku stāsts</a:t>
            </a:r>
          </a:p>
          <a:p>
            <a:pPr algn="ctr">
              <a:buNone/>
            </a:pPr>
            <a:r>
              <a:rPr lang="lv-LV" sz="2400" dirty="0" smtClean="0"/>
              <a:t>(dotā literārā teksta neliels uzvedums svešvalodā)</a:t>
            </a:r>
            <a:endParaRPr lang="lv-LV"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Sasniedzamais rezultāts</a:t>
            </a:r>
            <a:endParaRPr lang="lv-LV" sz="3600" dirty="0"/>
          </a:p>
        </p:txBody>
      </p:sp>
      <p:sp>
        <p:nvSpPr>
          <p:cNvPr id="3" name="Content Placeholder 2"/>
          <p:cNvSpPr>
            <a:spLocks noGrp="1"/>
          </p:cNvSpPr>
          <p:nvPr>
            <p:ph idx="1"/>
          </p:nvPr>
        </p:nvSpPr>
        <p:spPr/>
        <p:txBody>
          <a:bodyPr/>
          <a:lstStyle/>
          <a:p>
            <a:pPr>
              <a:buNone/>
            </a:pPr>
            <a:endParaRPr lang="lv-LV" dirty="0" smtClean="0"/>
          </a:p>
          <a:p>
            <a:pPr algn="just">
              <a:buNone/>
            </a:pPr>
            <a:r>
              <a:rPr lang="lv-LV" dirty="0" smtClean="0"/>
              <a:t>   Skolēni domās, noteiks sev būtiskās vērtības, iegūs atziņas par to, kādas vērtības nedrīkstētu pazaudēt.</a:t>
            </a:r>
            <a:endParaRPr lang="lv-LV"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endParaRPr lang="lv-LV"/>
          </a:p>
        </p:txBody>
      </p:sp>
      <p:sp>
        <p:nvSpPr>
          <p:cNvPr id="3" name="Apakšvirsraksts 2"/>
          <p:cNvSpPr>
            <a:spLocks noGrp="1"/>
          </p:cNvSpPr>
          <p:nvPr>
            <p:ph type="subTitle" idx="1"/>
          </p:nvPr>
        </p:nvSpPr>
        <p:spPr/>
        <p:txBody>
          <a:bodyPr/>
          <a:lstStyle/>
          <a:p>
            <a:endParaRPr lang="lv-LV"/>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332656"/>
            <a:ext cx="6336704" cy="633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3221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lv-LV" dirty="0" err="1" smtClean="0"/>
              <a:t>In</a:t>
            </a:r>
            <a:r>
              <a:rPr lang="lv-LV" dirty="0" smtClean="0"/>
              <a:t> </a:t>
            </a:r>
            <a:r>
              <a:rPr lang="lv-LV" dirty="0" err="1" smtClean="0"/>
              <a:t>the</a:t>
            </a:r>
            <a:r>
              <a:rPr lang="lv-LV" dirty="0" smtClean="0"/>
              <a:t> </a:t>
            </a:r>
            <a:r>
              <a:rPr lang="lv-LV" dirty="0" err="1" smtClean="0"/>
              <a:t>English</a:t>
            </a:r>
            <a:r>
              <a:rPr lang="lv-LV" dirty="0" smtClean="0"/>
              <a:t> </a:t>
            </a:r>
            <a:r>
              <a:rPr lang="lv-LV" dirty="0" err="1" smtClean="0"/>
              <a:t>lesson</a:t>
            </a:r>
            <a:r>
              <a:rPr lang="lv-LV" dirty="0" smtClean="0"/>
              <a:t> </a:t>
            </a:r>
            <a:r>
              <a:rPr lang="lv-LV" dirty="0" err="1" smtClean="0"/>
              <a:t>we</a:t>
            </a:r>
            <a:r>
              <a:rPr lang="lv-LV" dirty="0" smtClean="0"/>
              <a:t> </a:t>
            </a:r>
            <a:r>
              <a:rPr lang="lv-LV" dirty="0" err="1" smtClean="0"/>
              <a:t>are</a:t>
            </a:r>
            <a:r>
              <a:rPr lang="lv-LV" dirty="0" smtClean="0"/>
              <a:t> </a:t>
            </a:r>
            <a:r>
              <a:rPr lang="lv-LV" dirty="0" err="1" smtClean="0"/>
              <a:t>going</a:t>
            </a:r>
            <a:r>
              <a:rPr lang="lv-LV" dirty="0" smtClean="0"/>
              <a:t> to…</a:t>
            </a:r>
            <a:endParaRPr lang="lv-LV" dirty="0"/>
          </a:p>
        </p:txBody>
      </p:sp>
      <p:sp>
        <p:nvSpPr>
          <p:cNvPr id="3" name="Satura vietturis 2"/>
          <p:cNvSpPr>
            <a:spLocks noGrp="1"/>
          </p:cNvSpPr>
          <p:nvPr>
            <p:ph idx="1"/>
          </p:nvPr>
        </p:nvSpPr>
        <p:spPr/>
        <p:txBody>
          <a:bodyPr>
            <a:normAutofit/>
          </a:bodyPr>
          <a:lstStyle/>
          <a:p>
            <a:pPr marL="0" indent="0" algn="ctr">
              <a:buNone/>
            </a:pPr>
            <a:endParaRPr lang="lv-LV" sz="3600" dirty="0" smtClean="0"/>
          </a:p>
          <a:p>
            <a:pPr marL="0" indent="0" algn="ctr">
              <a:buNone/>
            </a:pPr>
            <a:endParaRPr lang="lv-LV" sz="3600" dirty="0" smtClean="0"/>
          </a:p>
          <a:p>
            <a:pPr marL="0" indent="0" algn="ctr">
              <a:buNone/>
            </a:pPr>
            <a:r>
              <a:rPr lang="lv-LV" sz="3600" dirty="0" err="1" smtClean="0"/>
              <a:t>Read</a:t>
            </a:r>
            <a:r>
              <a:rPr lang="lv-LV" sz="3600" dirty="0" smtClean="0"/>
              <a:t> </a:t>
            </a:r>
            <a:r>
              <a:rPr lang="lv-LV" sz="3600" dirty="0" err="1" smtClean="0"/>
              <a:t>and</a:t>
            </a:r>
            <a:r>
              <a:rPr lang="lv-LV" sz="3600" dirty="0" smtClean="0"/>
              <a:t> </a:t>
            </a:r>
            <a:r>
              <a:rPr lang="lv-LV" sz="3600" dirty="0" err="1" smtClean="0"/>
              <a:t>perform</a:t>
            </a:r>
            <a:r>
              <a:rPr lang="lv-LV" sz="3600" dirty="0" smtClean="0"/>
              <a:t> a </a:t>
            </a:r>
            <a:r>
              <a:rPr lang="lv-LV" sz="3600" dirty="0" err="1" smtClean="0"/>
              <a:t>story</a:t>
            </a:r>
            <a:r>
              <a:rPr lang="lv-LV" sz="3600" dirty="0" smtClean="0"/>
              <a:t> </a:t>
            </a:r>
            <a:r>
              <a:rPr lang="lv-LV" sz="3600" dirty="0" err="1" smtClean="0"/>
              <a:t>about</a:t>
            </a:r>
            <a:r>
              <a:rPr lang="lv-LV" sz="3600" dirty="0" smtClean="0"/>
              <a:t> </a:t>
            </a:r>
            <a:r>
              <a:rPr lang="lv-LV" sz="3600" dirty="0" err="1" smtClean="0"/>
              <a:t>the</a:t>
            </a:r>
            <a:r>
              <a:rPr lang="lv-LV" sz="3600" dirty="0" smtClean="0"/>
              <a:t> </a:t>
            </a:r>
            <a:r>
              <a:rPr lang="lv-LV" sz="3600" dirty="0" err="1" smtClean="0"/>
              <a:t>importance</a:t>
            </a:r>
            <a:r>
              <a:rPr lang="lv-LV" sz="3600" dirty="0" smtClean="0"/>
              <a:t> </a:t>
            </a:r>
            <a:r>
              <a:rPr lang="lv-LV" sz="3600" dirty="0" err="1" smtClean="0"/>
              <a:t>of</a:t>
            </a:r>
            <a:r>
              <a:rPr lang="lv-LV" sz="3600" dirty="0" smtClean="0"/>
              <a:t> </a:t>
            </a:r>
            <a:r>
              <a:rPr lang="lv-LV" sz="3600" dirty="0" err="1" smtClean="0"/>
              <a:t>the</a:t>
            </a:r>
            <a:r>
              <a:rPr lang="lv-LV" sz="3600" dirty="0" smtClean="0"/>
              <a:t> </a:t>
            </a:r>
            <a:r>
              <a:rPr lang="lv-LV" sz="3600" dirty="0" err="1" smtClean="0"/>
              <a:t>gift</a:t>
            </a:r>
            <a:r>
              <a:rPr lang="lv-LV" sz="3600" dirty="0" smtClean="0"/>
              <a:t> </a:t>
            </a:r>
            <a:r>
              <a:rPr lang="lv-LV" sz="3600" dirty="0" err="1" smtClean="0"/>
              <a:t>giving</a:t>
            </a:r>
            <a:endParaRPr lang="lv-LV" sz="3600" dirty="0"/>
          </a:p>
        </p:txBody>
      </p:sp>
    </p:spTree>
    <p:extLst>
      <p:ext uri="{BB962C8B-B14F-4D97-AF65-F5344CB8AC3E}">
        <p14:creationId xmlns="" xmlns:p14="http://schemas.microsoft.com/office/powerpoint/2010/main" val="2423363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lv-LV" b="1" dirty="0" err="1" smtClean="0"/>
              <a:t>Topics</a:t>
            </a:r>
            <a:r>
              <a:rPr lang="lv-LV" b="1" dirty="0" smtClean="0"/>
              <a:t> </a:t>
            </a:r>
            <a:r>
              <a:rPr lang="lv-LV" b="1" dirty="0" err="1" smtClean="0"/>
              <a:t>for</a:t>
            </a:r>
            <a:r>
              <a:rPr lang="lv-LV" b="1" dirty="0" smtClean="0"/>
              <a:t> a </a:t>
            </a:r>
            <a:r>
              <a:rPr lang="lv-LV" b="1" dirty="0" err="1" smtClean="0"/>
              <a:t>short</a:t>
            </a:r>
            <a:r>
              <a:rPr lang="lv-LV" b="1" dirty="0" smtClean="0"/>
              <a:t> </a:t>
            </a:r>
            <a:r>
              <a:rPr lang="lv-LV" b="1" dirty="0" err="1" smtClean="0"/>
              <a:t>discussion</a:t>
            </a:r>
            <a:r>
              <a:rPr lang="lv-LV" b="1" dirty="0" smtClean="0"/>
              <a:t>. </a:t>
            </a:r>
            <a:br>
              <a:rPr lang="lv-LV" b="1" dirty="0" smtClean="0"/>
            </a:br>
            <a:r>
              <a:rPr lang="lv-LV" b="1" dirty="0" err="1" smtClean="0"/>
              <a:t>Speak</a:t>
            </a:r>
            <a:r>
              <a:rPr lang="lv-LV" b="1" dirty="0" smtClean="0"/>
              <a:t> </a:t>
            </a:r>
            <a:r>
              <a:rPr lang="lv-LV" b="1" dirty="0" err="1" smtClean="0"/>
              <a:t>in</a:t>
            </a:r>
            <a:r>
              <a:rPr lang="lv-LV" b="1" dirty="0" smtClean="0"/>
              <a:t> pairs. </a:t>
            </a:r>
            <a:endParaRPr lang="lv-LV" b="1" dirty="0"/>
          </a:p>
        </p:txBody>
      </p:sp>
      <p:sp>
        <p:nvSpPr>
          <p:cNvPr id="3" name="Satura vietturis 2"/>
          <p:cNvSpPr>
            <a:spLocks noGrp="1"/>
          </p:cNvSpPr>
          <p:nvPr>
            <p:ph idx="1"/>
          </p:nvPr>
        </p:nvSpPr>
        <p:spPr>
          <a:xfrm>
            <a:off x="323528" y="1268760"/>
            <a:ext cx="8507288" cy="5400600"/>
          </a:xfrm>
        </p:spPr>
        <p:txBody>
          <a:bodyPr>
            <a:normAutofit fontScale="92500" lnSpcReduction="10000"/>
          </a:bodyPr>
          <a:lstStyle/>
          <a:p>
            <a:pPr marL="0" indent="0">
              <a:buNone/>
            </a:pPr>
            <a:endParaRPr lang="lv-LV" dirty="0"/>
          </a:p>
          <a:p>
            <a:pPr marL="0" indent="0">
              <a:buNone/>
            </a:pPr>
            <a:r>
              <a:rPr lang="en-US" sz="3300" dirty="0"/>
              <a:t>1. Do you give gifts to friends and family at Christmas? </a:t>
            </a:r>
            <a:endParaRPr lang="lv-LV" sz="3300" dirty="0" smtClean="0"/>
          </a:p>
          <a:p>
            <a:pPr marL="0" indent="0">
              <a:buNone/>
            </a:pPr>
            <a:r>
              <a:rPr lang="en-US" sz="3300" dirty="0" smtClean="0"/>
              <a:t>2</a:t>
            </a:r>
            <a:r>
              <a:rPr lang="en-US" sz="3300" dirty="0"/>
              <a:t>. </a:t>
            </a:r>
            <a:r>
              <a:rPr lang="en-US" sz="3300" dirty="0" smtClean="0"/>
              <a:t>Do </a:t>
            </a:r>
            <a:r>
              <a:rPr lang="en-US" sz="3300" dirty="0"/>
              <a:t>you find it difficult to choose gifts? Why? Why not? </a:t>
            </a:r>
          </a:p>
          <a:p>
            <a:pPr marL="0" indent="0">
              <a:buNone/>
            </a:pPr>
            <a:r>
              <a:rPr lang="en-US" sz="3300" dirty="0"/>
              <a:t>3. Can you remember any gifts that you were particularly happy to receive? </a:t>
            </a:r>
          </a:p>
          <a:p>
            <a:pPr marL="0" indent="0">
              <a:buNone/>
            </a:pPr>
            <a:r>
              <a:rPr lang="en-US" sz="3300" dirty="0"/>
              <a:t>4. Can you think of any gifts that you didn’t want? Why didn’t you want them? </a:t>
            </a:r>
          </a:p>
          <a:p>
            <a:pPr marL="0" indent="0">
              <a:buNone/>
            </a:pPr>
            <a:r>
              <a:rPr lang="en-US" sz="3300" dirty="0"/>
              <a:t>5. Do you prefer to give gifts or to receive them? Why? </a:t>
            </a:r>
            <a:endParaRPr lang="lv-LV" sz="33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03840" y="0"/>
            <a:ext cx="1440160"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7989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5277286"/>
            <a:ext cx="8229600" cy="1580714"/>
          </a:xfrm>
        </p:spPr>
        <p:style>
          <a:lnRef idx="1">
            <a:schemeClr val="accent1"/>
          </a:lnRef>
          <a:fillRef idx="2">
            <a:schemeClr val="accent1"/>
          </a:fillRef>
          <a:effectRef idx="1">
            <a:schemeClr val="accent1"/>
          </a:effectRef>
          <a:fontRef idx="minor">
            <a:schemeClr val="dk1"/>
          </a:fontRef>
        </p:style>
        <p:txBody>
          <a:bodyPr>
            <a:noAutofit/>
          </a:bodyPr>
          <a:lstStyle/>
          <a:p>
            <a:r>
              <a:rPr lang="lv-LV" sz="3200" dirty="0" err="1" smtClean="0"/>
              <a:t>Have</a:t>
            </a:r>
            <a:r>
              <a:rPr lang="lv-LV" sz="3200" dirty="0" smtClean="0"/>
              <a:t> </a:t>
            </a:r>
            <a:r>
              <a:rPr lang="lv-LV" sz="3200" dirty="0" err="1" smtClean="0"/>
              <a:t>you</a:t>
            </a:r>
            <a:r>
              <a:rPr lang="lv-LV" sz="3200" dirty="0" smtClean="0"/>
              <a:t> </a:t>
            </a:r>
            <a:r>
              <a:rPr lang="lv-LV" sz="3200" dirty="0" err="1" smtClean="0"/>
              <a:t>heard</a:t>
            </a:r>
            <a:r>
              <a:rPr lang="lv-LV" sz="3200" dirty="0" smtClean="0"/>
              <a:t> </a:t>
            </a:r>
            <a:r>
              <a:rPr lang="lv-LV" sz="3200" dirty="0" err="1" smtClean="0"/>
              <a:t>anything</a:t>
            </a:r>
            <a:r>
              <a:rPr lang="lv-LV" sz="3200" dirty="0" smtClean="0"/>
              <a:t> </a:t>
            </a:r>
            <a:r>
              <a:rPr lang="lv-LV" sz="3200" dirty="0" err="1" smtClean="0"/>
              <a:t>about</a:t>
            </a:r>
            <a:r>
              <a:rPr lang="lv-LV" sz="3200" dirty="0" smtClean="0"/>
              <a:t> </a:t>
            </a:r>
            <a:r>
              <a:rPr lang="lv-LV" sz="3200" dirty="0" err="1" smtClean="0"/>
              <a:t>this</a:t>
            </a:r>
            <a:r>
              <a:rPr lang="lv-LV" sz="3200" dirty="0" smtClean="0"/>
              <a:t> </a:t>
            </a:r>
            <a:r>
              <a:rPr lang="lv-LV" sz="3200" dirty="0" err="1" smtClean="0"/>
              <a:t>story</a:t>
            </a:r>
            <a:r>
              <a:rPr lang="lv-LV" sz="3200" dirty="0" smtClean="0"/>
              <a:t>?</a:t>
            </a:r>
            <a:br>
              <a:rPr lang="lv-LV" sz="3200" dirty="0" smtClean="0"/>
            </a:br>
            <a:r>
              <a:rPr lang="lv-LV" sz="3200" dirty="0" err="1" smtClean="0"/>
              <a:t>What</a:t>
            </a:r>
            <a:r>
              <a:rPr lang="lv-LV" sz="3200" dirty="0" smtClean="0"/>
              <a:t> </a:t>
            </a:r>
            <a:r>
              <a:rPr lang="lv-LV" sz="3200" dirty="0" err="1" smtClean="0"/>
              <a:t>could</a:t>
            </a:r>
            <a:r>
              <a:rPr lang="lv-LV" sz="3200" dirty="0" smtClean="0"/>
              <a:t> it </a:t>
            </a:r>
            <a:r>
              <a:rPr lang="lv-LV" sz="3200" dirty="0" err="1" smtClean="0"/>
              <a:t>be</a:t>
            </a:r>
            <a:r>
              <a:rPr lang="lv-LV" sz="3200" dirty="0" smtClean="0"/>
              <a:t> </a:t>
            </a:r>
            <a:r>
              <a:rPr lang="lv-LV" sz="3200" dirty="0" err="1" smtClean="0"/>
              <a:t>about</a:t>
            </a:r>
            <a:r>
              <a:rPr lang="lv-LV" sz="3200" dirty="0" smtClean="0"/>
              <a:t>? </a:t>
            </a:r>
            <a:br>
              <a:rPr lang="lv-LV" sz="3200" dirty="0" smtClean="0"/>
            </a:br>
            <a:r>
              <a:rPr lang="lv-LV" sz="3200" dirty="0" err="1" smtClean="0"/>
              <a:t>Who</a:t>
            </a:r>
            <a:r>
              <a:rPr lang="lv-LV" sz="3200" dirty="0" smtClean="0"/>
              <a:t> </a:t>
            </a:r>
            <a:r>
              <a:rPr lang="lv-LV" sz="3200" dirty="0" err="1" smtClean="0"/>
              <a:t>are</a:t>
            </a:r>
            <a:r>
              <a:rPr lang="lv-LV" sz="3200" dirty="0" smtClean="0"/>
              <a:t> magi? </a:t>
            </a:r>
            <a:endParaRPr lang="lv-LV" sz="3200"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760" y="0"/>
            <a:ext cx="4536504" cy="5160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77738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Magi</a:t>
            </a:r>
            <a:endParaRPr lang="lv-LV" dirty="0"/>
          </a:p>
        </p:txBody>
      </p:sp>
      <p:sp>
        <p:nvSpPr>
          <p:cNvPr id="3" name="Satura vietturis 2"/>
          <p:cNvSpPr>
            <a:spLocks noGrp="1"/>
          </p:cNvSpPr>
          <p:nvPr>
            <p:ph idx="1"/>
          </p:nvPr>
        </p:nvSpPr>
        <p:spPr/>
        <p:txBody>
          <a:bodyPr/>
          <a:lstStyle/>
          <a:p>
            <a:endParaRPr lang="lv-LV"/>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1700808"/>
            <a:ext cx="3586336" cy="33544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5963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1066130"/>
          </a:xfrm>
        </p:spPr>
        <p:style>
          <a:lnRef idx="1">
            <a:schemeClr val="accent1"/>
          </a:lnRef>
          <a:fillRef idx="2">
            <a:schemeClr val="accent1"/>
          </a:fillRef>
          <a:effectRef idx="1">
            <a:schemeClr val="accent1"/>
          </a:effectRef>
          <a:fontRef idx="minor">
            <a:schemeClr val="dk1"/>
          </a:fontRef>
        </p:style>
        <p:txBody>
          <a:bodyPr>
            <a:noAutofit/>
          </a:bodyPr>
          <a:lstStyle/>
          <a:p>
            <a:r>
              <a:rPr lang="lv-LV" sz="3200" dirty="0" err="1" smtClean="0"/>
              <a:t>Listen</a:t>
            </a:r>
            <a:r>
              <a:rPr lang="lv-LV" sz="3200" dirty="0" smtClean="0"/>
              <a:t> to </a:t>
            </a:r>
            <a:r>
              <a:rPr lang="lv-LV" sz="3200" dirty="0" err="1" smtClean="0"/>
              <a:t>the</a:t>
            </a:r>
            <a:r>
              <a:rPr lang="lv-LV" sz="3200" dirty="0" smtClean="0"/>
              <a:t> </a:t>
            </a:r>
            <a:r>
              <a:rPr lang="lv-LV" sz="3200" dirty="0" err="1" smtClean="0"/>
              <a:t>introduction</a:t>
            </a:r>
            <a:r>
              <a:rPr lang="lv-LV" sz="3200" dirty="0" smtClean="0"/>
              <a:t> </a:t>
            </a:r>
            <a:r>
              <a:rPr lang="lv-LV" sz="3200" dirty="0" err="1" smtClean="0"/>
              <a:t>and</a:t>
            </a:r>
            <a:r>
              <a:rPr lang="lv-LV" sz="3200" dirty="0" smtClean="0"/>
              <a:t> </a:t>
            </a:r>
            <a:r>
              <a:rPr lang="lv-LV" sz="3200" dirty="0" err="1" smtClean="0"/>
              <a:t>answer</a:t>
            </a:r>
            <a:r>
              <a:rPr lang="lv-LV" sz="3200" dirty="0" smtClean="0"/>
              <a:t> </a:t>
            </a:r>
            <a:r>
              <a:rPr lang="lv-LV" sz="3200" dirty="0" err="1" smtClean="0"/>
              <a:t>the</a:t>
            </a:r>
            <a:r>
              <a:rPr lang="lv-LV" sz="3200" dirty="0" smtClean="0"/>
              <a:t> </a:t>
            </a:r>
            <a:r>
              <a:rPr lang="lv-LV" sz="3200" dirty="0" err="1" smtClean="0"/>
              <a:t>questions</a:t>
            </a:r>
            <a:r>
              <a:rPr lang="lv-LV" sz="3200" dirty="0" smtClean="0"/>
              <a:t>.</a:t>
            </a:r>
            <a:endParaRPr lang="lv-LV" sz="3200" dirty="0"/>
          </a:p>
        </p:txBody>
      </p:sp>
      <p:sp>
        <p:nvSpPr>
          <p:cNvPr id="3" name="Satura vietturis 2"/>
          <p:cNvSpPr>
            <a:spLocks noGrp="1"/>
          </p:cNvSpPr>
          <p:nvPr>
            <p:ph idx="1"/>
          </p:nvPr>
        </p:nvSpPr>
        <p:spPr>
          <a:xfrm>
            <a:off x="457200" y="1600199"/>
            <a:ext cx="4474840" cy="4951001"/>
          </a:xfrm>
        </p:spPr>
        <p:txBody>
          <a:bodyPr/>
          <a:lstStyle/>
          <a:p>
            <a:pPr marL="514350" indent="-514350">
              <a:buAutoNum type="arabicPeriod"/>
            </a:pPr>
            <a:r>
              <a:rPr lang="lv-LV" dirty="0" err="1" smtClean="0"/>
              <a:t>What</a:t>
            </a:r>
            <a:r>
              <a:rPr lang="lv-LV" dirty="0" smtClean="0"/>
              <a:t> </a:t>
            </a:r>
            <a:r>
              <a:rPr lang="lv-LV" dirty="0" err="1"/>
              <a:t>kind</a:t>
            </a:r>
            <a:r>
              <a:rPr lang="lv-LV" dirty="0"/>
              <a:t> </a:t>
            </a:r>
            <a:r>
              <a:rPr lang="lv-LV" dirty="0" err="1"/>
              <a:t>of</a:t>
            </a:r>
            <a:r>
              <a:rPr lang="lv-LV" dirty="0"/>
              <a:t> </a:t>
            </a:r>
            <a:r>
              <a:rPr lang="lv-LV" dirty="0" err="1"/>
              <a:t>atmosphere</a:t>
            </a:r>
            <a:r>
              <a:rPr lang="lv-LV" dirty="0"/>
              <a:t> </a:t>
            </a:r>
            <a:r>
              <a:rPr lang="lv-LV" dirty="0" err="1"/>
              <a:t>does</a:t>
            </a:r>
            <a:r>
              <a:rPr lang="lv-LV" dirty="0"/>
              <a:t> </a:t>
            </a:r>
            <a:r>
              <a:rPr lang="lv-LV" dirty="0" err="1" smtClean="0"/>
              <a:t>the</a:t>
            </a:r>
            <a:r>
              <a:rPr lang="lv-LV" dirty="0" smtClean="0"/>
              <a:t> </a:t>
            </a:r>
            <a:r>
              <a:rPr lang="lv-LV" dirty="0" err="1" smtClean="0"/>
              <a:t>introduction</a:t>
            </a:r>
            <a:r>
              <a:rPr lang="lv-LV" dirty="0" smtClean="0"/>
              <a:t> </a:t>
            </a:r>
            <a:r>
              <a:rPr lang="lv-LV" dirty="0" err="1" smtClean="0"/>
              <a:t>create</a:t>
            </a:r>
            <a:r>
              <a:rPr lang="lv-LV" dirty="0" smtClean="0"/>
              <a:t>? </a:t>
            </a:r>
          </a:p>
          <a:p>
            <a:pPr marL="514350" indent="-514350">
              <a:buAutoNum type="arabicPeriod"/>
            </a:pPr>
            <a:r>
              <a:rPr lang="lv-LV" dirty="0" err="1" smtClean="0"/>
              <a:t>How</a:t>
            </a:r>
            <a:r>
              <a:rPr lang="lv-LV" dirty="0" smtClean="0"/>
              <a:t> </a:t>
            </a:r>
            <a:r>
              <a:rPr lang="lv-LV" dirty="0" err="1" smtClean="0"/>
              <a:t>much</a:t>
            </a:r>
            <a:r>
              <a:rPr lang="lv-LV" dirty="0" smtClean="0"/>
              <a:t> </a:t>
            </a:r>
            <a:r>
              <a:rPr lang="lv-LV" dirty="0" err="1" smtClean="0"/>
              <a:t>money</a:t>
            </a:r>
            <a:r>
              <a:rPr lang="lv-LV" dirty="0" smtClean="0"/>
              <a:t> </a:t>
            </a:r>
            <a:r>
              <a:rPr lang="lv-LV" dirty="0" err="1" smtClean="0"/>
              <a:t>does</a:t>
            </a:r>
            <a:r>
              <a:rPr lang="lv-LV" dirty="0" smtClean="0"/>
              <a:t> </a:t>
            </a:r>
            <a:r>
              <a:rPr lang="lv-LV" dirty="0" err="1" smtClean="0"/>
              <a:t>Della</a:t>
            </a:r>
            <a:r>
              <a:rPr lang="lv-LV" dirty="0" smtClean="0"/>
              <a:t> </a:t>
            </a:r>
            <a:r>
              <a:rPr lang="lv-LV" dirty="0" err="1" smtClean="0"/>
              <a:t>have</a:t>
            </a:r>
            <a:r>
              <a:rPr lang="lv-LV" dirty="0" smtClean="0"/>
              <a:t>? </a:t>
            </a:r>
          </a:p>
          <a:p>
            <a:pPr marL="514350" indent="-514350">
              <a:buAutoNum type="arabicPeriod"/>
            </a:pPr>
            <a:r>
              <a:rPr lang="lv-LV" dirty="0" err="1" smtClean="0"/>
              <a:t>Is</a:t>
            </a:r>
            <a:r>
              <a:rPr lang="lv-LV" dirty="0" smtClean="0"/>
              <a:t> it </a:t>
            </a:r>
            <a:r>
              <a:rPr lang="lv-LV" dirty="0" err="1" smtClean="0"/>
              <a:t>possible</a:t>
            </a:r>
            <a:r>
              <a:rPr lang="lv-LV" dirty="0" smtClean="0"/>
              <a:t> to </a:t>
            </a:r>
            <a:r>
              <a:rPr lang="lv-LV" dirty="0" err="1" smtClean="0"/>
              <a:t>buy</a:t>
            </a:r>
            <a:r>
              <a:rPr lang="lv-LV" dirty="0" smtClean="0"/>
              <a:t> a </a:t>
            </a:r>
            <a:r>
              <a:rPr lang="lv-LV" dirty="0" err="1" smtClean="0"/>
              <a:t>present</a:t>
            </a:r>
            <a:r>
              <a:rPr lang="lv-LV" dirty="0" smtClean="0"/>
              <a:t> to a </a:t>
            </a:r>
            <a:r>
              <a:rPr lang="lv-LV" dirty="0" err="1" smtClean="0"/>
              <a:t>paerson</a:t>
            </a:r>
            <a:r>
              <a:rPr lang="lv-LV" dirty="0" smtClean="0"/>
              <a:t> </a:t>
            </a:r>
            <a:r>
              <a:rPr lang="lv-LV" dirty="0" err="1" smtClean="0"/>
              <a:t>you</a:t>
            </a:r>
            <a:r>
              <a:rPr lang="lv-LV" dirty="0" smtClean="0"/>
              <a:t> </a:t>
            </a:r>
            <a:r>
              <a:rPr lang="lv-LV" dirty="0" err="1" smtClean="0"/>
              <a:t>love</a:t>
            </a:r>
            <a:r>
              <a:rPr lang="lv-LV" dirty="0" smtClean="0"/>
              <a:t> </a:t>
            </a:r>
            <a:r>
              <a:rPr lang="lv-LV" dirty="0" err="1" smtClean="0"/>
              <a:t>for</a:t>
            </a:r>
            <a:r>
              <a:rPr lang="lv-LV" dirty="0" smtClean="0"/>
              <a:t> </a:t>
            </a:r>
            <a:r>
              <a:rPr lang="lv-LV" dirty="0" err="1" smtClean="0"/>
              <a:t>this</a:t>
            </a:r>
            <a:r>
              <a:rPr lang="lv-LV" dirty="0"/>
              <a:t> </a:t>
            </a:r>
            <a:r>
              <a:rPr lang="lv-LV" dirty="0" err="1" smtClean="0"/>
              <a:t>amount</a:t>
            </a:r>
            <a:r>
              <a:rPr lang="lv-LV" dirty="0" smtClean="0"/>
              <a:t> </a:t>
            </a:r>
            <a:r>
              <a:rPr lang="lv-LV" dirty="0" err="1" smtClean="0"/>
              <a:t>of</a:t>
            </a:r>
            <a:r>
              <a:rPr lang="lv-LV" dirty="0" smtClean="0"/>
              <a:t> </a:t>
            </a:r>
            <a:r>
              <a:rPr lang="lv-LV" dirty="0" err="1" smtClean="0"/>
              <a:t>money</a:t>
            </a:r>
            <a:r>
              <a:rPr lang="lv-LV" dirty="0" smtClean="0"/>
              <a:t>? </a:t>
            </a:r>
          </a:p>
          <a:p>
            <a:pPr marL="0" indent="0">
              <a:buNone/>
            </a:pPr>
            <a:endParaRPr lang="lv-LV" dirty="0" smtClean="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1510" y="1610575"/>
            <a:ext cx="4332490" cy="4940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6028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99412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lv-LV" b="1" dirty="0" smtClean="0"/>
              <a:t/>
            </a:r>
            <a:br>
              <a:rPr lang="lv-LV" b="1" dirty="0" smtClean="0"/>
            </a:br>
            <a:r>
              <a:rPr lang="lv-LV" dirty="0" err="1" smtClean="0"/>
              <a:t>What</a:t>
            </a:r>
            <a:r>
              <a:rPr lang="lv-LV" dirty="0" smtClean="0"/>
              <a:t> </a:t>
            </a:r>
            <a:r>
              <a:rPr lang="lv-LV" dirty="0" err="1"/>
              <a:t>is</a:t>
            </a:r>
            <a:r>
              <a:rPr lang="lv-LV" dirty="0"/>
              <a:t> a </a:t>
            </a:r>
            <a:r>
              <a:rPr lang="lv-LV" dirty="0" err="1"/>
              <a:t>penny</a:t>
            </a:r>
            <a:r>
              <a:rPr lang="lv-LV" dirty="0"/>
              <a:t>? </a:t>
            </a:r>
            <a:r>
              <a:rPr lang="lv-LV" b="1" dirty="0"/>
              <a:t/>
            </a:r>
            <a:br>
              <a:rPr lang="lv-LV" b="1" dirty="0"/>
            </a:br>
            <a:endParaRPr lang="lv-LV" b="1" dirty="0"/>
          </a:p>
        </p:txBody>
      </p:sp>
      <p:sp>
        <p:nvSpPr>
          <p:cNvPr id="3" name="Satura vietturis 2"/>
          <p:cNvSpPr>
            <a:spLocks noGrp="1"/>
          </p:cNvSpPr>
          <p:nvPr>
            <p:ph idx="1"/>
          </p:nvPr>
        </p:nvSpPr>
        <p:spPr/>
        <p:txBody>
          <a:bodyPr/>
          <a:lstStyle/>
          <a:p>
            <a:pPr marL="0" indent="0">
              <a:buNone/>
            </a:pPr>
            <a:endParaRPr lang="lv-LV" dirty="0"/>
          </a:p>
          <a:p>
            <a:pPr marL="0" indent="0">
              <a:buNone/>
            </a:pPr>
            <a:endParaRPr lang="lv-LV"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15816" y="2543882"/>
            <a:ext cx="3456384" cy="2588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190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lv-LV" dirty="0" err="1" smtClean="0"/>
              <a:t>Read</a:t>
            </a:r>
            <a:r>
              <a:rPr lang="lv-LV" dirty="0" smtClean="0"/>
              <a:t> </a:t>
            </a:r>
            <a:r>
              <a:rPr lang="lv-LV" dirty="0" err="1" smtClean="0"/>
              <a:t>the</a:t>
            </a:r>
            <a:r>
              <a:rPr lang="lv-LV" dirty="0" smtClean="0"/>
              <a:t> </a:t>
            </a:r>
            <a:r>
              <a:rPr lang="lv-LV" dirty="0" err="1" smtClean="0"/>
              <a:t>story</a:t>
            </a:r>
            <a:endParaRPr lang="lv-LV" dirty="0"/>
          </a:p>
        </p:txBody>
      </p:sp>
      <p:sp>
        <p:nvSpPr>
          <p:cNvPr id="3" name="Satura vietturis 2"/>
          <p:cNvSpPr>
            <a:spLocks noGrp="1"/>
          </p:cNvSpPr>
          <p:nvPr>
            <p:ph idx="1"/>
          </p:nvPr>
        </p:nvSpPr>
        <p:spPr/>
        <p:txBody>
          <a:bodyPr>
            <a:normAutofit/>
          </a:bodyPr>
          <a:lstStyle/>
          <a:p>
            <a:pPr marL="0" indent="0">
              <a:buNone/>
            </a:pPr>
            <a:r>
              <a:rPr lang="lv-LV" dirty="0" smtClean="0"/>
              <a:t>1) </a:t>
            </a:r>
            <a:r>
              <a:rPr lang="lv-LV" u="sng" dirty="0" err="1" smtClean="0"/>
              <a:t>Work</a:t>
            </a:r>
            <a:r>
              <a:rPr lang="lv-LV" u="sng" dirty="0" smtClean="0"/>
              <a:t> </a:t>
            </a:r>
            <a:r>
              <a:rPr lang="lv-LV" u="sng" dirty="0" err="1" smtClean="0"/>
              <a:t>individually</a:t>
            </a:r>
            <a:endParaRPr lang="lv-LV" u="sng" dirty="0" smtClean="0"/>
          </a:p>
          <a:p>
            <a:pPr marL="0" indent="0">
              <a:buNone/>
            </a:pPr>
            <a:r>
              <a:rPr lang="lv-LV" dirty="0" smtClean="0"/>
              <a:t>Student A – 1st </a:t>
            </a:r>
            <a:r>
              <a:rPr lang="lv-LV" dirty="0" err="1" smtClean="0"/>
              <a:t>part</a:t>
            </a:r>
            <a:r>
              <a:rPr lang="lv-LV" dirty="0" smtClean="0"/>
              <a:t> </a:t>
            </a:r>
          </a:p>
          <a:p>
            <a:pPr marL="0" indent="0">
              <a:buNone/>
            </a:pPr>
            <a:r>
              <a:rPr lang="lv-LV" dirty="0" smtClean="0"/>
              <a:t>Student B – 2nd </a:t>
            </a:r>
            <a:r>
              <a:rPr lang="lv-LV" dirty="0" err="1" smtClean="0"/>
              <a:t>part</a:t>
            </a:r>
            <a:endParaRPr lang="lv-LV" dirty="0" smtClean="0"/>
          </a:p>
          <a:p>
            <a:pPr marL="0" indent="0">
              <a:buNone/>
            </a:pPr>
            <a:r>
              <a:rPr lang="lv-LV" sz="2800" dirty="0" err="1" smtClean="0"/>
              <a:t>Underline</a:t>
            </a:r>
            <a:r>
              <a:rPr lang="lv-LV" sz="2800" dirty="0" smtClean="0"/>
              <a:t> </a:t>
            </a:r>
            <a:r>
              <a:rPr lang="lv-LV" sz="2800" dirty="0" err="1" smtClean="0"/>
              <a:t>the</a:t>
            </a:r>
            <a:r>
              <a:rPr lang="lv-LV" sz="2800" dirty="0" smtClean="0"/>
              <a:t> </a:t>
            </a:r>
            <a:r>
              <a:rPr lang="lv-LV" sz="2800" dirty="0" err="1" smtClean="0"/>
              <a:t>key</a:t>
            </a:r>
            <a:r>
              <a:rPr lang="lv-LV" sz="2800" dirty="0" smtClean="0"/>
              <a:t> </a:t>
            </a:r>
            <a:r>
              <a:rPr lang="lv-LV" sz="2800" dirty="0" err="1" smtClean="0"/>
              <a:t>words</a:t>
            </a:r>
            <a:r>
              <a:rPr lang="lv-LV" sz="2800" dirty="0" smtClean="0"/>
              <a:t> </a:t>
            </a:r>
            <a:r>
              <a:rPr lang="lv-LV" sz="2800" dirty="0" err="1" smtClean="0"/>
              <a:t>and</a:t>
            </a:r>
            <a:r>
              <a:rPr lang="lv-LV" sz="2800" dirty="0" smtClean="0"/>
              <a:t> </a:t>
            </a:r>
            <a:r>
              <a:rPr lang="lv-LV" sz="2800" dirty="0" err="1" smtClean="0"/>
              <a:t>phrases</a:t>
            </a:r>
            <a:r>
              <a:rPr lang="lv-LV" sz="2800" dirty="0" smtClean="0"/>
              <a:t>. </a:t>
            </a:r>
          </a:p>
          <a:p>
            <a:pPr marL="0" indent="0">
              <a:buNone/>
            </a:pPr>
            <a:endParaRPr lang="lv-LV" dirty="0"/>
          </a:p>
          <a:p>
            <a:pPr marL="0" indent="0">
              <a:buNone/>
            </a:pPr>
            <a:r>
              <a:rPr lang="lv-LV" dirty="0" smtClean="0"/>
              <a:t>2) </a:t>
            </a:r>
            <a:r>
              <a:rPr lang="lv-LV" u="sng" dirty="0" err="1" smtClean="0"/>
              <a:t>Work</a:t>
            </a:r>
            <a:r>
              <a:rPr lang="lv-LV" u="sng" dirty="0" smtClean="0"/>
              <a:t> </a:t>
            </a:r>
            <a:r>
              <a:rPr lang="lv-LV" u="sng" dirty="0" err="1" smtClean="0"/>
              <a:t>in</a:t>
            </a:r>
            <a:r>
              <a:rPr lang="lv-LV" u="sng" dirty="0" smtClean="0"/>
              <a:t> pairs</a:t>
            </a:r>
          </a:p>
          <a:p>
            <a:pPr marL="0" indent="0">
              <a:buNone/>
            </a:pPr>
            <a:r>
              <a:rPr lang="lv-LV" dirty="0" err="1" smtClean="0"/>
              <a:t>Tell</a:t>
            </a:r>
            <a:r>
              <a:rPr lang="lv-LV" dirty="0" smtClean="0"/>
              <a:t> </a:t>
            </a:r>
            <a:r>
              <a:rPr lang="lv-LV" dirty="0" err="1" smtClean="0"/>
              <a:t>your</a:t>
            </a:r>
            <a:r>
              <a:rPr lang="lv-LV" dirty="0" smtClean="0"/>
              <a:t> </a:t>
            </a:r>
            <a:r>
              <a:rPr lang="lv-LV" dirty="0" err="1" smtClean="0"/>
              <a:t>neighbour</a:t>
            </a:r>
            <a:r>
              <a:rPr lang="lv-LV" dirty="0" smtClean="0"/>
              <a:t> </a:t>
            </a:r>
            <a:r>
              <a:rPr lang="lv-LV" dirty="0" err="1" smtClean="0"/>
              <a:t>what</a:t>
            </a:r>
            <a:r>
              <a:rPr lang="lv-LV" dirty="0" smtClean="0"/>
              <a:t> </a:t>
            </a:r>
            <a:r>
              <a:rPr lang="lv-LV" dirty="0" err="1" smtClean="0"/>
              <a:t>happened</a:t>
            </a:r>
            <a:r>
              <a:rPr lang="lv-LV" dirty="0" smtClean="0"/>
              <a:t> </a:t>
            </a:r>
            <a:r>
              <a:rPr lang="lv-LV" dirty="0" err="1" smtClean="0"/>
              <a:t>in</a:t>
            </a:r>
            <a:r>
              <a:rPr lang="lv-LV" dirty="0" smtClean="0"/>
              <a:t> </a:t>
            </a:r>
            <a:r>
              <a:rPr lang="lv-LV" dirty="0" err="1" smtClean="0"/>
              <a:t>your</a:t>
            </a:r>
            <a:r>
              <a:rPr lang="lv-LV" dirty="0" smtClean="0"/>
              <a:t> </a:t>
            </a:r>
            <a:r>
              <a:rPr lang="lv-LV" dirty="0" err="1" smtClean="0"/>
              <a:t>part</a:t>
            </a:r>
            <a:r>
              <a:rPr lang="lv-LV" dirty="0" smtClean="0"/>
              <a:t> </a:t>
            </a:r>
            <a:r>
              <a:rPr lang="lv-LV" dirty="0" err="1" smtClean="0"/>
              <a:t>of</a:t>
            </a:r>
            <a:r>
              <a:rPr lang="lv-LV" dirty="0" smtClean="0"/>
              <a:t> </a:t>
            </a:r>
            <a:r>
              <a:rPr lang="lv-LV" dirty="0" err="1" smtClean="0"/>
              <a:t>the</a:t>
            </a:r>
            <a:r>
              <a:rPr lang="lv-LV" dirty="0" smtClean="0"/>
              <a:t> </a:t>
            </a:r>
            <a:r>
              <a:rPr lang="lv-LV" dirty="0" err="1" smtClean="0"/>
              <a:t>story</a:t>
            </a:r>
            <a:r>
              <a:rPr lang="lv-LV" dirty="0" smtClean="0"/>
              <a:t> </a:t>
            </a:r>
            <a:endParaRPr lang="lv-LV" dirty="0"/>
          </a:p>
        </p:txBody>
      </p:sp>
    </p:spTree>
    <p:extLst>
      <p:ext uri="{BB962C8B-B14F-4D97-AF65-F5344CB8AC3E}">
        <p14:creationId xmlns="" xmlns:p14="http://schemas.microsoft.com/office/powerpoint/2010/main" val="3153535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778098"/>
          </a:xfrm>
        </p:spPr>
        <p:style>
          <a:lnRef idx="1">
            <a:schemeClr val="accent1"/>
          </a:lnRef>
          <a:fillRef idx="2">
            <a:schemeClr val="accent1"/>
          </a:fillRef>
          <a:effectRef idx="1">
            <a:schemeClr val="accent1"/>
          </a:effectRef>
          <a:fontRef idx="minor">
            <a:schemeClr val="dk1"/>
          </a:fontRef>
        </p:style>
        <p:txBody>
          <a:bodyPr/>
          <a:lstStyle/>
          <a:p>
            <a:r>
              <a:rPr lang="lv-LV" dirty="0" err="1" smtClean="0"/>
              <a:t>Order</a:t>
            </a:r>
            <a:r>
              <a:rPr lang="lv-LV" dirty="0" smtClean="0"/>
              <a:t> </a:t>
            </a:r>
            <a:r>
              <a:rPr lang="lv-LV" dirty="0" err="1" smtClean="0"/>
              <a:t>the</a:t>
            </a:r>
            <a:r>
              <a:rPr lang="lv-LV" dirty="0" smtClean="0"/>
              <a:t> </a:t>
            </a:r>
            <a:r>
              <a:rPr lang="lv-LV" dirty="0" err="1" smtClean="0"/>
              <a:t>pictures</a:t>
            </a:r>
            <a:r>
              <a:rPr lang="lv-LV" dirty="0" smtClean="0"/>
              <a:t> </a:t>
            </a:r>
            <a:endParaRPr lang="lv-LV" dirty="0"/>
          </a:p>
        </p:txBody>
      </p:sp>
      <p:sp>
        <p:nvSpPr>
          <p:cNvPr id="3" name="Satura vietturis 2"/>
          <p:cNvSpPr>
            <a:spLocks noGrp="1"/>
          </p:cNvSpPr>
          <p:nvPr>
            <p:ph idx="1"/>
          </p:nvPr>
        </p:nvSpPr>
        <p:spPr/>
        <p:txBody>
          <a:bodyPr/>
          <a:lstStyle/>
          <a:p>
            <a:pPr marL="0" indent="0">
              <a:buNone/>
            </a:pPr>
            <a:r>
              <a:rPr lang="en-US" u="sng" dirty="0" smtClean="0"/>
              <a:t>Work in pairs </a:t>
            </a:r>
          </a:p>
          <a:p>
            <a:pPr marL="0" indent="0">
              <a:buNone/>
            </a:pPr>
            <a:r>
              <a:rPr lang="en-US" dirty="0" smtClean="0"/>
              <a:t>Order the pictures according to the happening</a:t>
            </a:r>
            <a:r>
              <a:rPr lang="lv-LV" dirty="0" smtClean="0"/>
              <a:t>s</a:t>
            </a:r>
            <a:r>
              <a:rPr lang="en-US" dirty="0" smtClean="0"/>
              <a:t> in the story</a:t>
            </a:r>
            <a:endParaRPr lang="en-US" dirty="0"/>
          </a:p>
        </p:txBody>
      </p:sp>
    </p:spTree>
    <p:extLst>
      <p:ext uri="{BB962C8B-B14F-4D97-AF65-F5344CB8AC3E}">
        <p14:creationId xmlns="" xmlns:p14="http://schemas.microsoft.com/office/powerpoint/2010/main" val="320130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850106"/>
          </a:xfrm>
        </p:spPr>
        <p:style>
          <a:lnRef idx="1">
            <a:schemeClr val="accent1"/>
          </a:lnRef>
          <a:fillRef idx="2">
            <a:schemeClr val="accent1"/>
          </a:fillRef>
          <a:effectRef idx="1">
            <a:schemeClr val="accent1"/>
          </a:effectRef>
          <a:fontRef idx="minor">
            <a:schemeClr val="dk1"/>
          </a:fontRef>
        </p:style>
        <p:txBody>
          <a:bodyPr/>
          <a:lstStyle/>
          <a:p>
            <a:r>
              <a:rPr lang="lv-LV" dirty="0" err="1" smtClean="0"/>
              <a:t>The</a:t>
            </a:r>
            <a:r>
              <a:rPr lang="lv-LV" dirty="0" smtClean="0"/>
              <a:t> </a:t>
            </a:r>
            <a:r>
              <a:rPr lang="lv-LV" dirty="0" err="1" smtClean="0"/>
              <a:t>message</a:t>
            </a:r>
            <a:r>
              <a:rPr lang="lv-LV" dirty="0" smtClean="0"/>
              <a:t> </a:t>
            </a:r>
            <a:r>
              <a:rPr lang="lv-LV" dirty="0" err="1" smtClean="0"/>
              <a:t>of</a:t>
            </a:r>
            <a:r>
              <a:rPr lang="lv-LV" dirty="0" smtClean="0"/>
              <a:t> </a:t>
            </a:r>
            <a:r>
              <a:rPr lang="lv-LV" dirty="0" err="1" smtClean="0"/>
              <a:t>the</a:t>
            </a:r>
            <a:r>
              <a:rPr lang="lv-LV" dirty="0" smtClean="0"/>
              <a:t> </a:t>
            </a:r>
            <a:r>
              <a:rPr lang="lv-LV" dirty="0" err="1" smtClean="0"/>
              <a:t>story</a:t>
            </a:r>
            <a:endParaRPr lang="lv-LV" dirty="0"/>
          </a:p>
        </p:txBody>
      </p:sp>
      <p:sp>
        <p:nvSpPr>
          <p:cNvPr id="3" name="Satura vietturis 2"/>
          <p:cNvSpPr>
            <a:spLocks noGrp="1"/>
          </p:cNvSpPr>
          <p:nvPr>
            <p:ph idx="1"/>
          </p:nvPr>
        </p:nvSpPr>
        <p:spPr>
          <a:xfrm>
            <a:off x="457200" y="1600200"/>
            <a:ext cx="8507288" cy="4525963"/>
          </a:xfrm>
        </p:spPr>
        <p:txBody>
          <a:bodyPr/>
          <a:lstStyle/>
          <a:p>
            <a:pPr marL="0" indent="0">
              <a:buNone/>
            </a:pPr>
            <a:r>
              <a:rPr lang="en-US" dirty="0" smtClean="0"/>
              <a:t>1)What do you think is the message of the story? </a:t>
            </a:r>
          </a:p>
          <a:p>
            <a:pPr marL="0" indent="0">
              <a:buNone/>
            </a:pPr>
            <a:endParaRPr lang="en-US" dirty="0" smtClean="0"/>
          </a:p>
          <a:p>
            <a:pPr marL="0" indent="0">
              <a:buNone/>
            </a:pPr>
            <a:r>
              <a:rPr lang="en-US" dirty="0" smtClean="0"/>
              <a:t>2) </a:t>
            </a:r>
            <a:r>
              <a:rPr lang="lv-LV" dirty="0" err="1" smtClean="0"/>
              <a:t>What</a:t>
            </a:r>
            <a:r>
              <a:rPr lang="lv-LV" dirty="0" smtClean="0"/>
              <a:t> </a:t>
            </a:r>
            <a:r>
              <a:rPr lang="lv-LV" dirty="0" err="1" smtClean="0"/>
              <a:t>is</a:t>
            </a:r>
            <a:r>
              <a:rPr lang="lv-LV" dirty="0" smtClean="0"/>
              <a:t> </a:t>
            </a:r>
            <a:r>
              <a:rPr lang="lv-LV" dirty="0" err="1" smtClean="0"/>
              <a:t>the</a:t>
            </a:r>
            <a:r>
              <a:rPr lang="lv-LV" dirty="0" smtClean="0"/>
              <a:t> </a:t>
            </a:r>
            <a:r>
              <a:rPr lang="lv-LV" dirty="0" err="1" smtClean="0"/>
              <a:t>message</a:t>
            </a:r>
            <a:r>
              <a:rPr lang="lv-LV" dirty="0" smtClean="0"/>
              <a:t> </a:t>
            </a:r>
            <a:r>
              <a:rPr lang="lv-LV" dirty="0" err="1" smtClean="0"/>
              <a:t>according</a:t>
            </a:r>
            <a:r>
              <a:rPr lang="lv-LV" dirty="0" smtClean="0"/>
              <a:t> to </a:t>
            </a:r>
            <a:r>
              <a:rPr lang="lv-LV" dirty="0" err="1" smtClean="0"/>
              <a:t>the</a:t>
            </a:r>
            <a:r>
              <a:rPr lang="lv-LV" dirty="0" smtClean="0"/>
              <a:t> </a:t>
            </a:r>
            <a:r>
              <a:rPr lang="en-US" dirty="0" smtClean="0"/>
              <a:t>au</a:t>
            </a:r>
            <a:r>
              <a:rPr lang="lv-LV" dirty="0" smtClean="0"/>
              <a:t>t</a:t>
            </a:r>
            <a:r>
              <a:rPr lang="en-US" dirty="0" err="1" smtClean="0"/>
              <a:t>hor</a:t>
            </a:r>
            <a:r>
              <a:rPr lang="en-US" dirty="0" smtClean="0"/>
              <a:t> </a:t>
            </a:r>
            <a:r>
              <a:rPr lang="en-US" dirty="0" err="1" smtClean="0"/>
              <a:t>O.Henry</a:t>
            </a:r>
            <a:r>
              <a:rPr lang="lv-LV" dirty="0" smtClean="0"/>
              <a:t>?</a:t>
            </a:r>
          </a:p>
          <a:p>
            <a:pPr marL="0" indent="0">
              <a:buNone/>
            </a:pPr>
            <a:endParaRPr lang="en-US" dirty="0" smtClean="0"/>
          </a:p>
          <a:p>
            <a:pPr marL="0" indent="0">
              <a:buNone/>
            </a:pPr>
            <a:endParaRPr lang="lv-LV" dirty="0"/>
          </a:p>
          <a:p>
            <a:pPr marL="0" indent="0">
              <a:buNone/>
            </a:pPr>
            <a:endParaRPr lang="lv-LV" dirty="0"/>
          </a:p>
        </p:txBody>
      </p:sp>
    </p:spTree>
    <p:extLst>
      <p:ext uri="{BB962C8B-B14F-4D97-AF65-F5344CB8AC3E}">
        <p14:creationId xmlns="" xmlns:p14="http://schemas.microsoft.com/office/powerpoint/2010/main" val="26724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lv-LV" dirty="0" smtClean="0"/>
          </a:p>
          <a:p>
            <a:pPr algn="ctr">
              <a:buNone/>
            </a:pPr>
            <a:r>
              <a:rPr lang="lv-LV" sz="4800" b="1" dirty="0" smtClean="0"/>
              <a:t>1.uzdevums</a:t>
            </a:r>
            <a:endParaRPr lang="lv-LV" sz="4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5536" y="1268760"/>
            <a:ext cx="8229600" cy="3168352"/>
          </a:xfrm>
        </p:spPr>
        <p:style>
          <a:lnRef idx="1">
            <a:schemeClr val="accent1"/>
          </a:lnRef>
          <a:fillRef idx="2">
            <a:schemeClr val="accent1"/>
          </a:fillRef>
          <a:effectRef idx="1">
            <a:schemeClr val="accent1"/>
          </a:effectRef>
          <a:fontRef idx="minor">
            <a:schemeClr val="dk1"/>
          </a:fontRef>
        </p:style>
        <p:txBody>
          <a:bodyPr/>
          <a:lstStyle/>
          <a:p>
            <a:r>
              <a:rPr lang="lv-LV" b="1" dirty="0" err="1" smtClean="0"/>
              <a:t>Perform</a:t>
            </a:r>
            <a:r>
              <a:rPr lang="lv-LV" b="1" dirty="0" smtClean="0"/>
              <a:t> </a:t>
            </a:r>
            <a:r>
              <a:rPr lang="lv-LV" b="1" dirty="0" err="1" smtClean="0"/>
              <a:t>the</a:t>
            </a:r>
            <a:r>
              <a:rPr lang="lv-LV" b="1" dirty="0" smtClean="0"/>
              <a:t> </a:t>
            </a:r>
            <a:r>
              <a:rPr lang="lv-LV" b="1" dirty="0" err="1" smtClean="0"/>
              <a:t>story</a:t>
            </a:r>
            <a:r>
              <a:rPr lang="lv-LV" b="1" dirty="0" smtClean="0"/>
              <a:t> </a:t>
            </a:r>
            <a:endParaRPr lang="lv-LV" b="1" dirty="0"/>
          </a:p>
        </p:txBody>
      </p:sp>
    </p:spTree>
    <p:extLst>
      <p:ext uri="{BB962C8B-B14F-4D97-AF65-F5344CB8AC3E}">
        <p14:creationId xmlns="" xmlns:p14="http://schemas.microsoft.com/office/powerpoint/2010/main" val="61523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8. uzdevums</a:t>
            </a:r>
            <a:endParaRPr lang="lv-LV" sz="3600" dirty="0"/>
          </a:p>
        </p:txBody>
      </p:sp>
      <p:sp>
        <p:nvSpPr>
          <p:cNvPr id="3" name="Content Placeholder 2"/>
          <p:cNvSpPr>
            <a:spLocks noGrp="1"/>
          </p:cNvSpPr>
          <p:nvPr>
            <p:ph idx="1"/>
          </p:nvPr>
        </p:nvSpPr>
        <p:spPr/>
        <p:txBody>
          <a:bodyPr/>
          <a:lstStyle/>
          <a:p>
            <a:pPr algn="ctr">
              <a:buNone/>
            </a:pPr>
            <a:endParaRPr lang="lv-LV" dirty="0" smtClean="0"/>
          </a:p>
          <a:p>
            <a:pPr algn="ctr">
              <a:buNone/>
            </a:pPr>
            <a:r>
              <a:rPr lang="lv-LV" dirty="0" smtClean="0"/>
              <a:t>A. </a:t>
            </a:r>
            <a:r>
              <a:rPr lang="lv-LV" dirty="0" err="1" smtClean="0"/>
              <a:t>Burova</a:t>
            </a:r>
            <a:r>
              <a:rPr lang="lv-LV" dirty="0" smtClean="0"/>
              <a:t> leļļu filmas “Pasaka par vērdiņu” skatīšanās</a:t>
            </a:r>
            <a:endParaRPr lang="lv-LV"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9. uzdevums</a:t>
            </a:r>
            <a:endParaRPr lang="lv-LV" sz="3600" dirty="0"/>
          </a:p>
        </p:txBody>
      </p:sp>
      <p:sp>
        <p:nvSpPr>
          <p:cNvPr id="3" name="Content Placeholder 2"/>
          <p:cNvSpPr>
            <a:spLocks noGrp="1"/>
          </p:cNvSpPr>
          <p:nvPr>
            <p:ph idx="1"/>
          </p:nvPr>
        </p:nvSpPr>
        <p:spPr/>
        <p:txBody>
          <a:bodyPr/>
          <a:lstStyle/>
          <a:p>
            <a:pPr algn="ctr">
              <a:buNone/>
            </a:pPr>
            <a:r>
              <a:rPr lang="lv-LV" dirty="0" smtClean="0"/>
              <a:t>“Pasaka par vērdiņu” lasīšana, pārrunas, spriedumi.</a:t>
            </a:r>
          </a:p>
          <a:p>
            <a:pPr algn="ctr">
              <a:buNone/>
            </a:pPr>
            <a:r>
              <a:rPr lang="lv-LV" dirty="0" smtClean="0"/>
              <a:t> </a:t>
            </a:r>
            <a:r>
              <a:rPr lang="lv-LV" dirty="0"/>
              <a:t>S</a:t>
            </a:r>
            <a:r>
              <a:rPr lang="lv-LV" dirty="0" smtClean="0"/>
              <a:t>ava neizdodamā vērdiņa atrašana</a:t>
            </a:r>
            <a:endParaRPr lang="lv-LV" dirty="0"/>
          </a:p>
        </p:txBody>
      </p:sp>
      <p:pic>
        <p:nvPicPr>
          <p:cNvPr id="4" name="Picture 4"/>
          <p:cNvPicPr>
            <a:picLocks noChangeAspect="1" noChangeArrowheads="1"/>
          </p:cNvPicPr>
          <p:nvPr/>
        </p:nvPicPr>
        <p:blipFill>
          <a:blip r:embed="rId3" cstate="print"/>
          <a:srcRect/>
          <a:stretch>
            <a:fillRect/>
          </a:stretch>
        </p:blipFill>
        <p:spPr bwMode="auto">
          <a:xfrm>
            <a:off x="323528" y="3717032"/>
            <a:ext cx="3527425" cy="2646362"/>
          </a:xfrm>
          <a:prstGeom prst="rect">
            <a:avLst/>
          </a:prstGeom>
          <a:noFill/>
          <a:ln w="9525">
            <a:noFill/>
            <a:miter lim="800000"/>
            <a:headEnd/>
            <a:tailEnd/>
          </a:ln>
        </p:spPr>
      </p:pic>
      <p:pic>
        <p:nvPicPr>
          <p:cNvPr id="5" name="Picture 5" descr="J0341636.JPG"/>
          <p:cNvPicPr>
            <a:picLocks noChangeAspect="1"/>
          </p:cNvPicPr>
          <p:nvPr/>
        </p:nvPicPr>
        <p:blipFill>
          <a:blip r:embed="rId4" cstate="print"/>
          <a:srcRect/>
          <a:stretch>
            <a:fillRect/>
          </a:stretch>
        </p:blipFill>
        <p:spPr bwMode="auto">
          <a:xfrm>
            <a:off x="5868144" y="3717032"/>
            <a:ext cx="1438275" cy="2016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lv-LV" smtClean="0"/>
              <a:t>Pasaka par vērdiņu </a:t>
            </a:r>
          </a:p>
        </p:txBody>
      </p:sp>
      <p:sp>
        <p:nvSpPr>
          <p:cNvPr id="9219" name="Rectangle 3"/>
          <p:cNvSpPr>
            <a:spLocks noGrp="1" noChangeArrowheads="1"/>
          </p:cNvSpPr>
          <p:nvPr>
            <p:ph type="body" idx="1"/>
          </p:nvPr>
        </p:nvSpPr>
        <p:spPr>
          <a:xfrm>
            <a:off x="457200" y="1600200"/>
            <a:ext cx="8229600" cy="1900238"/>
          </a:xfrm>
        </p:spPr>
        <p:txBody>
          <a:bodyPr>
            <a:normAutofit fontScale="62500" lnSpcReduction="20000"/>
          </a:bodyPr>
          <a:lstStyle/>
          <a:p>
            <a:pPr eaLnBrk="1" hangingPunct="1"/>
            <a:r>
              <a:rPr lang="lv-LV" dirty="0" smtClean="0"/>
              <a:t>Klausīšanās;</a:t>
            </a:r>
          </a:p>
          <a:p>
            <a:pPr eaLnBrk="1" hangingPunct="1"/>
            <a:r>
              <a:rPr lang="lv-LV" dirty="0" smtClean="0"/>
              <a:t>Pārrunas;</a:t>
            </a:r>
          </a:p>
          <a:p>
            <a:pPr eaLnBrk="1" hangingPunct="1"/>
            <a:r>
              <a:rPr lang="lv-LV" dirty="0" smtClean="0"/>
              <a:t>Spriedumi;</a:t>
            </a:r>
          </a:p>
          <a:p>
            <a:pPr eaLnBrk="1" hangingPunct="1">
              <a:buFontTx/>
              <a:buNone/>
            </a:pPr>
            <a:endParaRPr lang="lv-LV" dirty="0" smtClean="0"/>
          </a:p>
          <a:p>
            <a:pPr eaLnBrk="1" hangingPunct="1">
              <a:buFontTx/>
              <a:buNone/>
            </a:pPr>
            <a:endParaRPr lang="lv-LV" dirty="0" smtClean="0"/>
          </a:p>
          <a:p>
            <a:pPr eaLnBrk="1" hangingPunct="1">
              <a:buFontTx/>
              <a:buNone/>
            </a:pPr>
            <a:r>
              <a:rPr lang="lv-LV" dirty="0" smtClean="0"/>
              <a:t>Sava neizdodamā vērdiņa atrašana.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lv-LV" sz="3600" dirty="0" smtClean="0"/>
              <a:t>10.uzdevums</a:t>
            </a:r>
          </a:p>
        </p:txBody>
      </p:sp>
      <p:sp>
        <p:nvSpPr>
          <p:cNvPr id="16387" name="Rectangle 3"/>
          <p:cNvSpPr>
            <a:spLocks noGrp="1" noChangeArrowheads="1"/>
          </p:cNvSpPr>
          <p:nvPr>
            <p:ph idx="1"/>
          </p:nvPr>
        </p:nvSpPr>
        <p:spPr>
          <a:xfrm>
            <a:off x="539552" y="2492896"/>
            <a:ext cx="8229600" cy="1323975"/>
          </a:xfrm>
        </p:spPr>
        <p:txBody>
          <a:bodyPr>
            <a:normAutofit fontScale="92500" lnSpcReduction="20000"/>
          </a:bodyPr>
          <a:lstStyle/>
          <a:p>
            <a:pPr algn="ctr" eaLnBrk="1" hangingPunct="1">
              <a:buNone/>
            </a:pPr>
            <a:endParaRPr lang="lv-LV" sz="4400" b="1" dirty="0" smtClean="0"/>
          </a:p>
          <a:p>
            <a:pPr algn="ctr" eaLnBrk="1" hangingPunct="1">
              <a:buNone/>
            </a:pPr>
            <a:r>
              <a:rPr lang="lv-LV" sz="4400" b="1" dirty="0" smtClean="0"/>
              <a:t>Kas ir tavs neizdodamais vērdiņš?</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Noslēgums</a:t>
            </a:r>
            <a:endParaRPr lang="lv-LV" sz="3600" dirty="0"/>
          </a:p>
        </p:txBody>
      </p:sp>
      <p:sp>
        <p:nvSpPr>
          <p:cNvPr id="3" name="Content Placeholder 2"/>
          <p:cNvSpPr>
            <a:spLocks noGrp="1"/>
          </p:cNvSpPr>
          <p:nvPr>
            <p:ph idx="1"/>
          </p:nvPr>
        </p:nvSpPr>
        <p:spPr/>
        <p:txBody>
          <a:bodyPr/>
          <a:lstStyle/>
          <a:p>
            <a:pPr>
              <a:buNone/>
            </a:pPr>
            <a:r>
              <a:rPr lang="lv-LV" dirty="0" smtClean="0"/>
              <a:t>Skolēni savus neizdodamos vērdiņus- vērtības ievieto stilizētā makā </a:t>
            </a:r>
          </a:p>
          <a:p>
            <a:pPr>
              <a:buNone/>
            </a:pPr>
            <a:endParaRPr lang="lv-LV" dirty="0" smtClean="0"/>
          </a:p>
          <a:p>
            <a:pPr>
              <a:buNone/>
            </a:pPr>
            <a:r>
              <a:rPr lang="lv-LV" dirty="0" smtClean="0"/>
              <a:t>Skolotāji iepazīstini skolēnus ar sadarbības novērtējumu.</a:t>
            </a:r>
            <a:endParaRPr lang="lv-LV"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Darba grupa (I)</a:t>
            </a:r>
            <a:endParaRPr lang="lv-LV" sz="3600" dirty="0"/>
          </a:p>
        </p:txBody>
      </p:sp>
      <p:sp>
        <p:nvSpPr>
          <p:cNvPr id="3" name="Content Placeholder 2"/>
          <p:cNvSpPr>
            <a:spLocks noGrp="1"/>
          </p:cNvSpPr>
          <p:nvPr>
            <p:ph idx="1"/>
          </p:nvPr>
        </p:nvSpPr>
        <p:spPr/>
        <p:txBody>
          <a:bodyPr/>
          <a:lstStyle/>
          <a:p>
            <a:pPr>
              <a:buNone/>
            </a:pPr>
            <a:r>
              <a:rPr lang="lv-LV" dirty="0" smtClean="0"/>
              <a:t>Rīgas Juglas vidusskolas skolotāji:</a:t>
            </a:r>
          </a:p>
          <a:p>
            <a:r>
              <a:rPr lang="lv-LV" sz="2800" dirty="0" smtClean="0"/>
              <a:t>Viktorija </a:t>
            </a:r>
            <a:r>
              <a:rPr lang="lv-LV" sz="2800" dirty="0" err="1" smtClean="0"/>
              <a:t>Afanasjeva</a:t>
            </a:r>
            <a:r>
              <a:rPr lang="lv-LV" sz="2800" dirty="0" smtClean="0"/>
              <a:t>, angļu valodas skolotāja,             </a:t>
            </a:r>
            <a:r>
              <a:rPr lang="lv-LV" sz="2800" dirty="0" smtClean="0">
                <a:hlinkClick r:id="rId3"/>
              </a:rPr>
              <a:t>a-victoria@inbox.lv</a:t>
            </a:r>
            <a:r>
              <a:rPr lang="lv-LV" sz="2800" dirty="0" smtClean="0"/>
              <a:t> </a:t>
            </a:r>
          </a:p>
          <a:p>
            <a:r>
              <a:rPr lang="lv-LV" sz="2800" dirty="0" smtClean="0"/>
              <a:t>Ieva </a:t>
            </a:r>
            <a:r>
              <a:rPr lang="lv-LV" sz="2800" dirty="0" err="1" smtClean="0"/>
              <a:t>Gaņģe</a:t>
            </a:r>
            <a:r>
              <a:rPr lang="lv-LV" sz="2800" dirty="0" smtClean="0"/>
              <a:t>, direktores vietniece izglītības jomā, latviešu valodas un literatūras skolotāja, </a:t>
            </a:r>
            <a:r>
              <a:rPr lang="lv-LV" sz="2800" dirty="0" smtClean="0">
                <a:hlinkClick r:id="rId4"/>
              </a:rPr>
              <a:t>ievajg@inbox.lv</a:t>
            </a:r>
            <a:r>
              <a:rPr lang="lv-LV" sz="2800" dirty="0" smtClean="0"/>
              <a:t> </a:t>
            </a:r>
          </a:p>
          <a:p>
            <a:r>
              <a:rPr lang="lv-LV" sz="2800" dirty="0" smtClean="0"/>
              <a:t>Ruta </a:t>
            </a:r>
            <a:r>
              <a:rPr lang="lv-LV" sz="2800" dirty="0" err="1" smtClean="0"/>
              <a:t>Grāvīte</a:t>
            </a:r>
            <a:r>
              <a:rPr lang="lv-LV" sz="2800" dirty="0" smtClean="0"/>
              <a:t>, direktores vietniece izglītības jomā, matemātikas skolotāja, </a:t>
            </a:r>
            <a:r>
              <a:rPr lang="lv-LV" sz="2800" dirty="0" smtClean="0">
                <a:hlinkClick r:id="rId5"/>
              </a:rPr>
              <a:t>Ruta.Gravite@riga.lv</a:t>
            </a:r>
            <a:r>
              <a:rPr lang="lv-LV" sz="2800" dirty="0" smtClean="0"/>
              <a:t> </a:t>
            </a:r>
          </a:p>
          <a:p>
            <a:r>
              <a:rPr lang="lv-LV" sz="2800" dirty="0" smtClean="0"/>
              <a:t>Mārīte </a:t>
            </a:r>
            <a:r>
              <a:rPr lang="lv-LV" sz="2800" dirty="0" err="1" smtClean="0"/>
              <a:t>Grīne</a:t>
            </a:r>
            <a:r>
              <a:rPr lang="lv-LV" sz="2800" dirty="0" smtClean="0"/>
              <a:t>, fizikas skolotāja, </a:t>
            </a:r>
            <a:r>
              <a:rPr lang="lv-LV" sz="2800" dirty="0" smtClean="0">
                <a:hlinkClick r:id="rId6"/>
              </a:rPr>
              <a:t>mgrine@inbox.lv</a:t>
            </a:r>
            <a:r>
              <a:rPr lang="lv-LV" sz="2800" dirty="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Darba grupa (II)</a:t>
            </a:r>
            <a:endParaRPr lang="lv-LV" dirty="0"/>
          </a:p>
        </p:txBody>
      </p:sp>
      <p:sp>
        <p:nvSpPr>
          <p:cNvPr id="3" name="Content Placeholder 2"/>
          <p:cNvSpPr>
            <a:spLocks noGrp="1"/>
          </p:cNvSpPr>
          <p:nvPr>
            <p:ph idx="1"/>
          </p:nvPr>
        </p:nvSpPr>
        <p:spPr/>
        <p:txBody>
          <a:bodyPr>
            <a:normAutofit/>
          </a:bodyPr>
          <a:lstStyle/>
          <a:p>
            <a:r>
              <a:rPr lang="lv-LV" sz="2800" dirty="0" smtClean="0"/>
              <a:t>Līga </a:t>
            </a:r>
            <a:r>
              <a:rPr lang="lv-LV" sz="2800" dirty="0" err="1" smtClean="0"/>
              <a:t>Grundšteine</a:t>
            </a:r>
            <a:r>
              <a:rPr lang="lv-LV" sz="2800" dirty="0" smtClean="0"/>
              <a:t>, angļu valodas skolotāja, </a:t>
            </a:r>
            <a:r>
              <a:rPr lang="lv-LV" sz="2800" dirty="0" smtClean="0">
                <a:hlinkClick r:id="rId3"/>
              </a:rPr>
              <a:t>liga.grundsteine@gmail.com</a:t>
            </a:r>
            <a:r>
              <a:rPr lang="lv-LV" sz="2800" dirty="0" smtClean="0"/>
              <a:t> </a:t>
            </a:r>
          </a:p>
          <a:p>
            <a:r>
              <a:rPr lang="lv-LV" sz="2800" dirty="0" err="1" smtClean="0"/>
              <a:t>Jeļena</a:t>
            </a:r>
            <a:r>
              <a:rPr lang="lv-LV" sz="2800" dirty="0" smtClean="0"/>
              <a:t> </a:t>
            </a:r>
            <a:r>
              <a:rPr lang="lv-LV" sz="2800" dirty="0" err="1" smtClean="0"/>
              <a:t>Ķipure</a:t>
            </a:r>
            <a:r>
              <a:rPr lang="lv-LV" sz="2800" dirty="0" smtClean="0"/>
              <a:t>, vācu valodas skolotāja, </a:t>
            </a:r>
            <a:r>
              <a:rPr lang="lv-LV" sz="2800" dirty="0" smtClean="0">
                <a:hlinkClick r:id="rId4"/>
              </a:rPr>
              <a:t>vlv@inbox.lv</a:t>
            </a:r>
            <a:r>
              <a:rPr lang="lv-LV" sz="2800" dirty="0" smtClean="0"/>
              <a:t> </a:t>
            </a:r>
          </a:p>
          <a:p>
            <a:r>
              <a:rPr lang="lv-LV" sz="2800" dirty="0" smtClean="0"/>
              <a:t>Egija </a:t>
            </a:r>
            <a:r>
              <a:rPr lang="lv-LV" sz="2800" dirty="0" err="1" smtClean="0"/>
              <a:t>Lukjanska</a:t>
            </a:r>
            <a:r>
              <a:rPr lang="lv-LV" sz="2800" dirty="0" smtClean="0"/>
              <a:t>, ekonomikas un sociālo zinību skolotāja, </a:t>
            </a:r>
            <a:r>
              <a:rPr lang="lv-LV" sz="2800" dirty="0" smtClean="0">
                <a:hlinkClick r:id="rId5"/>
              </a:rPr>
              <a:t>Egija.Lukjanska@riga.lv</a:t>
            </a:r>
            <a:r>
              <a:rPr lang="lv-LV" sz="2800" dirty="0" smtClean="0"/>
              <a:t> </a:t>
            </a:r>
          </a:p>
          <a:p>
            <a:r>
              <a:rPr lang="lv-LV" sz="2800" dirty="0" smtClean="0"/>
              <a:t>Ginta </a:t>
            </a:r>
            <a:r>
              <a:rPr lang="lv-LV" sz="2800" dirty="0" err="1" smtClean="0"/>
              <a:t>Pālena</a:t>
            </a:r>
            <a:r>
              <a:rPr lang="lv-LV" sz="2800" dirty="0" smtClean="0"/>
              <a:t>, vācu valodas skolotāja, </a:t>
            </a:r>
            <a:r>
              <a:rPr lang="lv-LV" sz="2800" dirty="0" smtClean="0">
                <a:hlinkClick r:id="rId6"/>
              </a:rPr>
              <a:t>Ginta.Palena@riga.lv</a:t>
            </a:r>
            <a:r>
              <a:rPr lang="lv-LV" sz="2800" dirty="0" smtClean="0"/>
              <a:t> </a:t>
            </a:r>
          </a:p>
          <a:p>
            <a:r>
              <a:rPr lang="lv-LV" sz="2800" dirty="0" smtClean="0"/>
              <a:t>Egīls Zīle, direktores vietnieks informātikas jomā, informātikas skolotājs, </a:t>
            </a:r>
            <a:r>
              <a:rPr lang="lv-LV" sz="2800" dirty="0" smtClean="0">
                <a:hlinkClick r:id="rId7"/>
              </a:rPr>
              <a:t>egilsz@gmail.com</a:t>
            </a:r>
            <a:r>
              <a:rPr lang="lv-LV" sz="2800" dirty="0" smtClean="0"/>
              <a:t> </a:t>
            </a:r>
          </a:p>
          <a:p>
            <a:endParaRPr lang="lv-LV"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can10001.JPG"/>
          <p:cNvPicPr>
            <a:picLocks noChangeAspect="1"/>
          </p:cNvPicPr>
          <p:nvPr/>
        </p:nvPicPr>
        <p:blipFill>
          <a:blip r:embed="rId3" cstate="print"/>
          <a:srcRect/>
          <a:stretch>
            <a:fillRect/>
          </a:stretch>
        </p:blipFill>
        <p:spPr bwMode="auto">
          <a:xfrm rot="-174458">
            <a:off x="665834" y="92153"/>
            <a:ext cx="3762093" cy="5074482"/>
          </a:xfrm>
          <a:prstGeom prst="rect">
            <a:avLst/>
          </a:prstGeom>
          <a:noFill/>
          <a:ln w="9525">
            <a:noFill/>
            <a:miter lim="800000"/>
            <a:headEnd/>
            <a:tailEnd/>
          </a:ln>
        </p:spPr>
      </p:pic>
      <p:pic>
        <p:nvPicPr>
          <p:cNvPr id="2051" name="Picture 4" descr="Scan1.JPG"/>
          <p:cNvPicPr>
            <a:picLocks noChangeAspect="1"/>
          </p:cNvPicPr>
          <p:nvPr/>
        </p:nvPicPr>
        <p:blipFill>
          <a:blip r:embed="rId4" cstate="print"/>
          <a:srcRect/>
          <a:stretch>
            <a:fillRect/>
          </a:stretch>
        </p:blipFill>
        <p:spPr bwMode="auto">
          <a:xfrm>
            <a:off x="4284663" y="1"/>
            <a:ext cx="3455141" cy="4653136"/>
          </a:xfrm>
          <a:prstGeom prst="rect">
            <a:avLst/>
          </a:prstGeom>
          <a:noFill/>
          <a:ln w="9525">
            <a:noFill/>
            <a:miter lim="800000"/>
            <a:headEnd/>
            <a:tailEnd/>
          </a:ln>
        </p:spPr>
      </p:pic>
      <p:sp>
        <p:nvSpPr>
          <p:cNvPr id="4" name="Rectangle 3"/>
          <p:cNvSpPr/>
          <p:nvPr/>
        </p:nvSpPr>
        <p:spPr>
          <a:xfrm>
            <a:off x="755576" y="5445224"/>
            <a:ext cx="6602641" cy="1754326"/>
          </a:xfrm>
          <a:prstGeom prst="rect">
            <a:avLst/>
          </a:prstGeom>
        </p:spPr>
        <p:txBody>
          <a:bodyPr wrap="none">
            <a:spAutoFit/>
          </a:bodyPr>
          <a:lstStyle/>
          <a:p>
            <a:pPr lvl="0">
              <a:buFont typeface="Arial" pitchFamily="34" charset="0"/>
              <a:buChar char="•"/>
            </a:pPr>
            <a:r>
              <a:rPr lang="lv-LV" sz="3600" b="1" dirty="0" smtClean="0"/>
              <a:t> Kas ir attēlā redzamais cilvēks? </a:t>
            </a:r>
          </a:p>
          <a:p>
            <a:pPr>
              <a:buFont typeface="Arial" pitchFamily="34" charset="0"/>
              <a:buChar char="•"/>
            </a:pPr>
            <a:r>
              <a:rPr lang="lv-LV" sz="3600" b="1" dirty="0" smtClean="0"/>
              <a:t> Vai var dot miljonu par vērdiņu?</a:t>
            </a:r>
          </a:p>
          <a:p>
            <a:pPr lvl="0"/>
            <a:endParaRPr lang="lv-LV" sz="3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229600" cy="3993307"/>
          </a:xfrm>
        </p:spPr>
        <p:txBody>
          <a:bodyPr>
            <a:normAutofit/>
          </a:bodyPr>
          <a:lstStyle/>
          <a:p>
            <a:pPr lvl="0" algn="ctr"/>
            <a:endParaRPr lang="lv-LV" sz="4000" b="1" dirty="0" smtClean="0"/>
          </a:p>
          <a:p>
            <a:pPr lvl="0" algn="ctr"/>
            <a:endParaRPr lang="lv-LV" sz="4000" b="1" dirty="0" smtClean="0"/>
          </a:p>
          <a:p>
            <a:pPr lvl="0" algn="ctr"/>
            <a:r>
              <a:rPr lang="lv-LV" sz="4000" b="1" dirty="0" smtClean="0"/>
              <a:t>Kas ir vērdiņš?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76375" y="304800"/>
            <a:ext cx="5691188" cy="57435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27584" y="404664"/>
            <a:ext cx="7277100" cy="19431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27584" y="2348879"/>
            <a:ext cx="7272808" cy="40928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600" dirty="0" smtClean="0"/>
              <a:t>2. uzdevums - </a:t>
            </a:r>
            <a:r>
              <a:rPr lang="lv-LV" sz="3600" b="1" dirty="0" smtClean="0"/>
              <a:t>Senās naudas vienības</a:t>
            </a:r>
            <a:br>
              <a:rPr lang="lv-LV" sz="3600" b="1" dirty="0" smtClean="0"/>
            </a:br>
            <a:endParaRPr lang="lv-LV" sz="3600" dirty="0"/>
          </a:p>
        </p:txBody>
      </p:sp>
      <p:sp>
        <p:nvSpPr>
          <p:cNvPr id="3" name="Content Placeholder 2"/>
          <p:cNvSpPr>
            <a:spLocks noGrp="1"/>
          </p:cNvSpPr>
          <p:nvPr>
            <p:ph idx="1"/>
          </p:nvPr>
        </p:nvSpPr>
        <p:spPr/>
        <p:txBody>
          <a:bodyPr/>
          <a:lstStyle/>
          <a:p>
            <a:pPr>
              <a:buNone/>
            </a:pPr>
            <a:r>
              <a:rPr lang="lv-LV" dirty="0" smtClean="0"/>
              <a:t>    </a:t>
            </a:r>
          </a:p>
          <a:p>
            <a:pPr algn="ctr">
              <a:buNone/>
            </a:pPr>
            <a:r>
              <a:rPr lang="lv-LV" dirty="0" smtClean="0"/>
              <a:t>	</a:t>
            </a:r>
            <a:r>
              <a:rPr lang="lv-LV" b="1" dirty="0" smtClean="0"/>
              <a:t>Izrakstiet no dotā teksta naudas vienības atbilstoši katram laika periodam.</a:t>
            </a:r>
            <a:endParaRPr lang="lv-LV" b="1" dirty="0"/>
          </a:p>
        </p:txBody>
      </p:sp>
    </p:spTree>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1773</Words>
  <Application>Microsoft Office PowerPoint</Application>
  <PresentationFormat>On-screen Show (4:3)</PresentationFormat>
  <Paragraphs>257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Miljons par vērdiņu</vt:lpstr>
      <vt:lpstr>Slide 2</vt:lpstr>
      <vt:lpstr>Sasniedzamais rezultāts</vt:lpstr>
      <vt:lpstr>Slide 4</vt:lpstr>
      <vt:lpstr>Slide 5</vt:lpstr>
      <vt:lpstr>Slide 6</vt:lpstr>
      <vt:lpstr>Slide 7</vt:lpstr>
      <vt:lpstr>Slide 8</vt:lpstr>
      <vt:lpstr>2. uzdevums - Senās naudas vienības </vt:lpstr>
      <vt:lpstr>Slide 10</vt:lpstr>
      <vt:lpstr>Slide 11</vt:lpstr>
      <vt:lpstr>Slide 12</vt:lpstr>
      <vt:lpstr>Slide 13</vt:lpstr>
      <vt:lpstr>Slide 14</vt:lpstr>
      <vt:lpstr>Slide 15</vt:lpstr>
      <vt:lpstr>3. uzdevums</vt:lpstr>
      <vt:lpstr>Slide 17</vt:lpstr>
      <vt:lpstr>Praktiskais darbs</vt:lpstr>
      <vt:lpstr>Latvijas  5 Ls sudraba monēta (1929.) </vt:lpstr>
      <vt:lpstr>Latvijas 5 lati</vt:lpstr>
      <vt:lpstr>Pirmskara Latvijas sudraba monētas </vt:lpstr>
      <vt:lpstr>Slide 22</vt:lpstr>
      <vt:lpstr>Svēršana bez svariem</vt:lpstr>
      <vt:lpstr>Darba piederumi</vt:lpstr>
      <vt:lpstr>Darba gaita (izveidota svira)</vt:lpstr>
      <vt:lpstr>Slide 26</vt:lpstr>
      <vt:lpstr>Informācija</vt:lpstr>
      <vt:lpstr>6. uzdevums</vt:lpstr>
      <vt:lpstr>7. uzdevums</vt:lpstr>
      <vt:lpstr>Slide 30</vt:lpstr>
      <vt:lpstr>In the English lesson we are going to…</vt:lpstr>
      <vt:lpstr>Topics for a short discussion.  Speak in pairs. </vt:lpstr>
      <vt:lpstr>Have you heard anything about this story? What could it be about?  Who are magi? </vt:lpstr>
      <vt:lpstr>Magi</vt:lpstr>
      <vt:lpstr>Listen to the introduction and answer the questions.</vt:lpstr>
      <vt:lpstr> What is a penny?  </vt:lpstr>
      <vt:lpstr>Read the story</vt:lpstr>
      <vt:lpstr>Order the pictures </vt:lpstr>
      <vt:lpstr>The message of the story</vt:lpstr>
      <vt:lpstr>Perform the story </vt:lpstr>
      <vt:lpstr>8. uzdevums</vt:lpstr>
      <vt:lpstr>9. uzdevums</vt:lpstr>
      <vt:lpstr>Pasaka par vērdiņu </vt:lpstr>
      <vt:lpstr>10.uzdevums</vt:lpstr>
      <vt:lpstr>Noslēgums</vt:lpstr>
      <vt:lpstr>Darba grupa (I)</vt:lpstr>
      <vt:lpstr>Darba grupa (II)</vt:lpstr>
    </vt:vector>
  </TitlesOfParts>
  <Company>RJV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Miljons par vērdiņu</dc:title>
  <dc:creator>skolotajsRJV-052</dc:creator>
  <cp:lastModifiedBy>karine</cp:lastModifiedBy>
  <cp:revision>47</cp:revision>
  <dcterms:created xsi:type="dcterms:W3CDTF">2012-05-20T18:02:45Z</dcterms:created>
  <dcterms:modified xsi:type="dcterms:W3CDTF">2012-06-16T14:39:44Z</dcterms:modified>
</cp:coreProperties>
</file>