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6"/>
  </p:notesMasterIdLst>
  <p:sldIdLst>
    <p:sldId id="256" r:id="rId3"/>
    <p:sldId id="258" r:id="rId4"/>
    <p:sldId id="263" r:id="rId5"/>
    <p:sldId id="282" r:id="rId6"/>
    <p:sldId id="264" r:id="rId7"/>
    <p:sldId id="277" r:id="rId8"/>
    <p:sldId id="257" r:id="rId9"/>
    <p:sldId id="265" r:id="rId10"/>
    <p:sldId id="266" r:id="rId11"/>
    <p:sldId id="267" r:id="rId12"/>
    <p:sldId id="260" r:id="rId13"/>
    <p:sldId id="268" r:id="rId14"/>
    <p:sldId id="270" r:id="rId15"/>
    <p:sldId id="271" r:id="rId16"/>
    <p:sldId id="272" r:id="rId17"/>
    <p:sldId id="274" r:id="rId18"/>
    <p:sldId id="294" r:id="rId19"/>
    <p:sldId id="262" r:id="rId20"/>
    <p:sldId id="295" r:id="rId21"/>
    <p:sldId id="275" r:id="rId22"/>
    <p:sldId id="276" r:id="rId23"/>
    <p:sldId id="279" r:id="rId24"/>
    <p:sldId id="280" r:id="rId25"/>
    <p:sldId id="297" r:id="rId26"/>
    <p:sldId id="278" r:id="rId27"/>
    <p:sldId id="298" r:id="rId28"/>
    <p:sldId id="281" r:id="rId29"/>
    <p:sldId id="283" r:id="rId30"/>
    <p:sldId id="284" r:id="rId31"/>
    <p:sldId id="285" r:id="rId32"/>
    <p:sldId id="286" r:id="rId33"/>
    <p:sldId id="287" r:id="rId34"/>
    <p:sldId id="288" r:id="rId35"/>
    <p:sldId id="289" r:id="rId36"/>
    <p:sldId id="290" r:id="rId37"/>
    <p:sldId id="291" r:id="rId38"/>
    <p:sldId id="296" r:id="rId39"/>
    <p:sldId id="292" r:id="rId40"/>
    <p:sldId id="293" r:id="rId41"/>
    <p:sldId id="299" r:id="rId42"/>
    <p:sldId id="300" r:id="rId43"/>
    <p:sldId id="301" r:id="rId44"/>
    <p:sldId id="30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1290" y="-204"/>
      </p:cViewPr>
      <p:guideLst>
        <p:guide orient="horz" pos="2160"/>
        <p:guide pos="2880"/>
        <p:guide pos="144"/>
        <p:guide pos="5616"/>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58E14B-E1FF-4CD2-A42B-01EE1FAAABE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lv-LV"/>
        </a:p>
      </dgm:t>
    </dgm:pt>
    <dgm:pt modelId="{E7475432-B0CE-4EE4-915F-07885B6366ED}">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lv-LV" sz="1400" b="1" i="1" dirty="0" smtClean="0">
              <a:effectLst>
                <a:outerShdw blurRad="38100" dist="38100" dir="2700000" algn="tl">
                  <a:srgbClr val="000000">
                    <a:alpha val="43137"/>
                  </a:srgbClr>
                </a:outerShdw>
              </a:effectLst>
            </a:rPr>
            <a:t>1. solis</a:t>
          </a:r>
          <a:endParaRPr lang="lv-LV" sz="1400" b="1" i="1" dirty="0">
            <a:effectLst>
              <a:outerShdw blurRad="38100" dist="38100" dir="2700000" algn="tl">
                <a:srgbClr val="000000">
                  <a:alpha val="43137"/>
                </a:srgbClr>
              </a:outerShdw>
            </a:effectLst>
          </a:endParaRPr>
        </a:p>
      </dgm:t>
    </dgm:pt>
    <dgm:pt modelId="{0330BCA2-C4CA-4B47-83B6-51811E8C8E0E}" type="parTrans" cxnId="{AF837ECD-899D-4C48-BCA3-8EED5B2D3403}">
      <dgm:prSet/>
      <dgm:spPr/>
      <dgm:t>
        <a:bodyPr/>
        <a:lstStyle/>
        <a:p>
          <a:endParaRPr lang="lv-LV"/>
        </a:p>
      </dgm:t>
    </dgm:pt>
    <dgm:pt modelId="{F0ED7006-A170-449A-B0A8-420BB04898C4}" type="sibTrans" cxnId="{AF837ECD-899D-4C48-BCA3-8EED5B2D3403}">
      <dgm:prSet/>
      <dgm:spPr/>
      <dgm:t>
        <a:bodyPr/>
        <a:lstStyle/>
        <a:p>
          <a:endParaRPr lang="lv-LV"/>
        </a:p>
      </dgm:t>
    </dgm:pt>
    <dgm:pt modelId="{8D0ABEA6-DDA3-425C-96D8-82506028DAE4}">
      <dgm:prSet phldrT="[Text]" custT="1">
        <dgm:style>
          <a:lnRef idx="0">
            <a:schemeClr val="accent2"/>
          </a:lnRef>
          <a:fillRef idx="3">
            <a:schemeClr val="accent2"/>
          </a:fillRef>
          <a:effectRef idx="3">
            <a:schemeClr val="accent2"/>
          </a:effectRef>
          <a:fontRef idx="minor">
            <a:schemeClr val="lt1"/>
          </a:fontRef>
        </dgm:style>
      </dgm:prSet>
      <dgm:spPr/>
      <dgm:t>
        <a:bodyPr/>
        <a:lstStyle/>
        <a:p>
          <a:pPr algn="l"/>
          <a:r>
            <a:rPr lang="lv-LV" sz="2000" b="1" dirty="0" smtClean="0">
              <a:solidFill>
                <a:schemeClr val="bg2">
                  <a:lumMod val="20000"/>
                  <a:lumOff val="80000"/>
                </a:schemeClr>
              </a:solidFill>
              <a:latin typeface="+mj-lt"/>
            </a:rPr>
            <a:t>Klases stundu tēmu izstrāde kopā ar skolēniem un viņu vecākiem ( </a:t>
          </a:r>
          <a:r>
            <a:rPr lang="lv-LV" sz="1600" b="1" dirty="0" smtClean="0">
              <a:solidFill>
                <a:schemeClr val="bg2">
                  <a:lumMod val="20000"/>
                  <a:lumOff val="80000"/>
                </a:schemeClr>
              </a:solidFill>
              <a:latin typeface="+mj-lt"/>
            </a:rPr>
            <a:t>kl. stundas</a:t>
          </a:r>
          <a:r>
            <a:rPr lang="lv-LV" sz="2000" b="1" dirty="0" smtClean="0">
              <a:solidFill>
                <a:schemeClr val="bg2">
                  <a:lumMod val="20000"/>
                  <a:lumOff val="80000"/>
                </a:schemeClr>
              </a:solidFill>
              <a:latin typeface="+mj-lt"/>
            </a:rPr>
            <a:t>)</a:t>
          </a:r>
          <a:endParaRPr lang="lv-LV" sz="2000" b="1" dirty="0">
            <a:solidFill>
              <a:schemeClr val="bg2">
                <a:lumMod val="20000"/>
                <a:lumOff val="80000"/>
              </a:schemeClr>
            </a:solidFill>
            <a:latin typeface="+mj-lt"/>
          </a:endParaRPr>
        </a:p>
      </dgm:t>
    </dgm:pt>
    <dgm:pt modelId="{F038C107-BC11-4A9E-B7A7-02272D4E04A5}" type="parTrans" cxnId="{E28CF243-6392-4E1D-8BBF-13448C665311}">
      <dgm:prSet/>
      <dgm:spPr/>
      <dgm:t>
        <a:bodyPr/>
        <a:lstStyle/>
        <a:p>
          <a:endParaRPr lang="lv-LV"/>
        </a:p>
      </dgm:t>
    </dgm:pt>
    <dgm:pt modelId="{78E53702-45D7-49F4-A736-FB281C76DD32}" type="sibTrans" cxnId="{E28CF243-6392-4E1D-8BBF-13448C665311}">
      <dgm:prSet/>
      <dgm:spPr/>
      <dgm:t>
        <a:bodyPr/>
        <a:lstStyle/>
        <a:p>
          <a:endParaRPr lang="lv-LV"/>
        </a:p>
      </dgm:t>
    </dgm:pt>
    <dgm:pt modelId="{491E4048-D0F4-4553-93B1-0271A779C1A1}">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lv-LV" sz="1400" b="1" i="1" dirty="0" smtClean="0"/>
            <a:t>6. solis </a:t>
          </a:r>
          <a:endParaRPr lang="lv-LV" sz="1400" b="1" i="1" dirty="0"/>
        </a:p>
      </dgm:t>
    </dgm:pt>
    <dgm:pt modelId="{BF2A8A88-813D-4C5A-81A9-1CC97CB07879}" type="parTrans" cxnId="{1AC8B961-A823-4325-9D35-AF19C286FB7E}">
      <dgm:prSet/>
      <dgm:spPr/>
      <dgm:t>
        <a:bodyPr/>
        <a:lstStyle/>
        <a:p>
          <a:endParaRPr lang="lv-LV"/>
        </a:p>
      </dgm:t>
    </dgm:pt>
    <dgm:pt modelId="{6FC5A10E-42E0-4B5A-BECC-A6F42C7D9DFE}" type="sibTrans" cxnId="{1AC8B961-A823-4325-9D35-AF19C286FB7E}">
      <dgm:prSet/>
      <dgm:spPr/>
      <dgm:t>
        <a:bodyPr/>
        <a:lstStyle/>
        <a:p>
          <a:endParaRPr lang="lv-LV"/>
        </a:p>
      </dgm:t>
    </dgm:pt>
    <dgm:pt modelId="{D7E4EEC0-4C4F-485A-8FEF-4B29F7CCA0ED}">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lv-LV" sz="1400" b="1" i="1" dirty="0" smtClean="0">
              <a:effectLst>
                <a:outerShdw blurRad="38100" dist="38100" dir="2700000" algn="tl">
                  <a:srgbClr val="000000">
                    <a:alpha val="43137"/>
                  </a:srgbClr>
                </a:outerShdw>
              </a:effectLst>
            </a:rPr>
            <a:t>7.solis</a:t>
          </a:r>
          <a:endParaRPr lang="lv-LV" sz="1400" b="1" i="1" dirty="0">
            <a:effectLst>
              <a:outerShdw blurRad="38100" dist="38100" dir="2700000" algn="tl">
                <a:srgbClr val="000000">
                  <a:alpha val="43137"/>
                </a:srgbClr>
              </a:outerShdw>
            </a:effectLst>
          </a:endParaRPr>
        </a:p>
      </dgm:t>
    </dgm:pt>
    <dgm:pt modelId="{C0C7C56B-0E00-4C40-96A7-62B7E0307617}" type="parTrans" cxnId="{9C5588E5-DD15-4D57-A8EE-45FE61F52C5F}">
      <dgm:prSet/>
      <dgm:spPr/>
      <dgm:t>
        <a:bodyPr/>
        <a:lstStyle/>
        <a:p>
          <a:endParaRPr lang="lv-LV"/>
        </a:p>
      </dgm:t>
    </dgm:pt>
    <dgm:pt modelId="{A5547D56-73AE-4295-8C27-BBC9DE6A94F5}" type="sibTrans" cxnId="{9C5588E5-DD15-4D57-A8EE-45FE61F52C5F}">
      <dgm:prSet/>
      <dgm:spPr/>
      <dgm:t>
        <a:bodyPr/>
        <a:lstStyle/>
        <a:p>
          <a:endParaRPr lang="lv-LV"/>
        </a:p>
      </dgm:t>
    </dgm:pt>
    <dgm:pt modelId="{FB363847-B6BC-49BE-9DE9-9460A822F087}">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lv-LV" sz="2000" b="1" dirty="0" smtClean="0">
              <a:solidFill>
                <a:schemeClr val="bg2">
                  <a:lumMod val="20000"/>
                  <a:lumOff val="80000"/>
                </a:schemeClr>
              </a:solidFill>
              <a:latin typeface="+mj-lt"/>
            </a:rPr>
            <a:t>Stundas analīze</a:t>
          </a:r>
          <a:endParaRPr lang="lv-LV" sz="2000" b="1" dirty="0">
            <a:solidFill>
              <a:schemeClr val="bg2">
                <a:lumMod val="20000"/>
                <a:lumOff val="80000"/>
              </a:schemeClr>
            </a:solidFill>
            <a:latin typeface="+mj-lt"/>
          </a:endParaRPr>
        </a:p>
      </dgm:t>
    </dgm:pt>
    <dgm:pt modelId="{D6E58391-651F-46E3-82DD-F8502EFB0E7D}" type="parTrans" cxnId="{ADF2FD7F-4ED3-45FE-853C-095FDCD88B63}">
      <dgm:prSet/>
      <dgm:spPr/>
      <dgm:t>
        <a:bodyPr/>
        <a:lstStyle/>
        <a:p>
          <a:endParaRPr lang="lv-LV"/>
        </a:p>
      </dgm:t>
    </dgm:pt>
    <dgm:pt modelId="{41B47E57-B675-44DD-B4B4-1E45DB6605C0}" type="sibTrans" cxnId="{ADF2FD7F-4ED3-45FE-853C-095FDCD88B63}">
      <dgm:prSet/>
      <dgm:spPr/>
      <dgm:t>
        <a:bodyPr/>
        <a:lstStyle/>
        <a:p>
          <a:endParaRPr lang="lv-LV"/>
        </a:p>
      </dgm:t>
    </dgm:pt>
    <dgm:pt modelId="{1C4FB7FD-D653-4C37-AB9D-674B4F09299A}">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lv-LV" sz="2000" b="1" dirty="0" smtClean="0">
              <a:solidFill>
                <a:schemeClr val="bg2">
                  <a:lumMod val="20000"/>
                  <a:lumOff val="80000"/>
                </a:schemeClr>
              </a:solidFill>
              <a:latin typeface="+mj-lt"/>
            </a:rPr>
            <a:t>Klases stundas norise</a:t>
          </a:r>
          <a:endParaRPr lang="lv-LV" sz="2000" b="1" dirty="0">
            <a:solidFill>
              <a:schemeClr val="bg2">
                <a:lumMod val="20000"/>
                <a:lumOff val="80000"/>
              </a:schemeClr>
            </a:solidFill>
            <a:latin typeface="+mj-lt"/>
          </a:endParaRPr>
        </a:p>
      </dgm:t>
    </dgm:pt>
    <dgm:pt modelId="{28D5E421-EBE1-4A64-B083-4A90F9E42A1C}" type="sibTrans" cxnId="{22287938-5A3F-410C-8875-824EF563FDFD}">
      <dgm:prSet/>
      <dgm:spPr/>
      <dgm:t>
        <a:bodyPr/>
        <a:lstStyle/>
        <a:p>
          <a:endParaRPr lang="lv-LV"/>
        </a:p>
      </dgm:t>
    </dgm:pt>
    <dgm:pt modelId="{1AAAD874-FCF2-429F-A520-85D633FBC5B0}" type="parTrans" cxnId="{22287938-5A3F-410C-8875-824EF563FDFD}">
      <dgm:prSet/>
      <dgm:spPr/>
      <dgm:t>
        <a:bodyPr/>
        <a:lstStyle/>
        <a:p>
          <a:endParaRPr lang="lv-LV"/>
        </a:p>
      </dgm:t>
    </dgm:pt>
    <dgm:pt modelId="{5E89ED49-2E80-4278-A996-0149CC89AE94}">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lv-LV" sz="1400" b="1" i="1" dirty="0" smtClean="0">
              <a:effectLst>
                <a:outerShdw blurRad="38100" dist="38100" dir="2700000" algn="tl">
                  <a:srgbClr val="000000">
                    <a:alpha val="43137"/>
                  </a:srgbClr>
                </a:outerShdw>
              </a:effectLst>
            </a:rPr>
            <a:t>2. solis</a:t>
          </a:r>
          <a:endParaRPr lang="lv-LV" sz="1400" b="1" i="1" dirty="0">
            <a:effectLst>
              <a:outerShdw blurRad="38100" dist="38100" dir="2700000" algn="tl">
                <a:srgbClr val="000000">
                  <a:alpha val="43137"/>
                </a:srgbClr>
              </a:outerShdw>
            </a:effectLst>
          </a:endParaRPr>
        </a:p>
      </dgm:t>
    </dgm:pt>
    <dgm:pt modelId="{D966F602-3EF6-40EB-884B-B92D431EA78F}" type="parTrans" cxnId="{92ECA2A6-C2C1-4D79-B8F8-E89A71AAB874}">
      <dgm:prSet/>
      <dgm:spPr/>
      <dgm:t>
        <a:bodyPr/>
        <a:lstStyle/>
        <a:p>
          <a:endParaRPr lang="lv-LV"/>
        </a:p>
      </dgm:t>
    </dgm:pt>
    <dgm:pt modelId="{E92B0771-6191-417C-8FE1-16F342B80A2F}" type="sibTrans" cxnId="{92ECA2A6-C2C1-4D79-B8F8-E89A71AAB874}">
      <dgm:prSet/>
      <dgm:spPr/>
      <dgm:t>
        <a:bodyPr/>
        <a:lstStyle/>
        <a:p>
          <a:endParaRPr lang="lv-LV"/>
        </a:p>
      </dgm:t>
    </dgm:pt>
    <dgm:pt modelId="{8A08B830-48CE-46F4-BF92-6EF8BD7A5391}">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lv-LV" sz="1400" b="1" i="1" dirty="0" smtClean="0">
              <a:effectLst>
                <a:outerShdw blurRad="38100" dist="38100" dir="2700000" algn="tl">
                  <a:srgbClr val="000000">
                    <a:alpha val="43137"/>
                  </a:srgbClr>
                </a:outerShdw>
              </a:effectLst>
            </a:rPr>
            <a:t>3. solis</a:t>
          </a:r>
          <a:endParaRPr lang="lv-LV" sz="1400" b="1" i="1" dirty="0">
            <a:effectLst>
              <a:outerShdw blurRad="38100" dist="38100" dir="2700000" algn="tl">
                <a:srgbClr val="000000">
                  <a:alpha val="43137"/>
                </a:srgbClr>
              </a:outerShdw>
            </a:effectLst>
          </a:endParaRPr>
        </a:p>
      </dgm:t>
    </dgm:pt>
    <dgm:pt modelId="{542008AB-360C-4487-9D6F-B3F3C18505AB}" type="parTrans" cxnId="{82AA1625-19EB-4E62-A267-E48023E92C75}">
      <dgm:prSet/>
      <dgm:spPr/>
      <dgm:t>
        <a:bodyPr/>
        <a:lstStyle/>
        <a:p>
          <a:endParaRPr lang="lv-LV"/>
        </a:p>
      </dgm:t>
    </dgm:pt>
    <dgm:pt modelId="{3F839F61-2A69-4BAB-BA27-63FB40FF1C51}" type="sibTrans" cxnId="{82AA1625-19EB-4E62-A267-E48023E92C75}">
      <dgm:prSet/>
      <dgm:spPr/>
      <dgm:t>
        <a:bodyPr/>
        <a:lstStyle/>
        <a:p>
          <a:endParaRPr lang="lv-LV"/>
        </a:p>
      </dgm:t>
    </dgm:pt>
    <dgm:pt modelId="{923CF4C1-3A36-44FA-BB09-63E5F2D0A765}">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lv-LV" sz="1400" b="1" i="1" dirty="0" smtClean="0">
              <a:effectLst>
                <a:outerShdw blurRad="38100" dist="38100" dir="2700000" algn="tl">
                  <a:srgbClr val="000000">
                    <a:alpha val="43137"/>
                  </a:srgbClr>
                </a:outerShdw>
              </a:effectLst>
            </a:rPr>
            <a:t>4. solis</a:t>
          </a:r>
          <a:endParaRPr lang="lv-LV" sz="1400" b="1" i="1" dirty="0">
            <a:effectLst>
              <a:outerShdw blurRad="38100" dist="38100" dir="2700000" algn="tl">
                <a:srgbClr val="000000">
                  <a:alpha val="43137"/>
                </a:srgbClr>
              </a:outerShdw>
            </a:effectLst>
          </a:endParaRPr>
        </a:p>
      </dgm:t>
    </dgm:pt>
    <dgm:pt modelId="{62651538-31D8-48AF-A6C2-23B1559B38D2}" type="parTrans" cxnId="{F891AFB7-2A8F-4F47-899A-3B3CA405939C}">
      <dgm:prSet/>
      <dgm:spPr/>
      <dgm:t>
        <a:bodyPr/>
        <a:lstStyle/>
        <a:p>
          <a:endParaRPr lang="lv-LV"/>
        </a:p>
      </dgm:t>
    </dgm:pt>
    <dgm:pt modelId="{E921ABC2-0996-47B5-BB91-DBB2DCB55614}" type="sibTrans" cxnId="{F891AFB7-2A8F-4F47-899A-3B3CA405939C}">
      <dgm:prSet/>
      <dgm:spPr/>
      <dgm:t>
        <a:bodyPr/>
        <a:lstStyle/>
        <a:p>
          <a:endParaRPr lang="lv-LV"/>
        </a:p>
      </dgm:t>
    </dgm:pt>
    <dgm:pt modelId="{EA045E20-CCFC-4889-80BF-4D1BEBB3F776}">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lv-LV" sz="1400" b="1" i="1" dirty="0" smtClean="0">
              <a:effectLst>
                <a:outerShdw blurRad="38100" dist="38100" dir="2700000" algn="tl">
                  <a:srgbClr val="000000">
                    <a:alpha val="43137"/>
                  </a:srgbClr>
                </a:outerShdw>
              </a:effectLst>
            </a:rPr>
            <a:t>5. solis</a:t>
          </a:r>
          <a:endParaRPr lang="lv-LV" sz="1400" b="1" i="1" dirty="0">
            <a:effectLst>
              <a:outerShdw blurRad="38100" dist="38100" dir="2700000" algn="tl">
                <a:srgbClr val="000000">
                  <a:alpha val="43137"/>
                </a:srgbClr>
              </a:outerShdw>
            </a:effectLst>
          </a:endParaRPr>
        </a:p>
      </dgm:t>
    </dgm:pt>
    <dgm:pt modelId="{A0F4451C-A543-458C-910D-838FA3AD58B3}" type="parTrans" cxnId="{769DF57B-DA78-4A6D-A789-0AB21A644CF2}">
      <dgm:prSet/>
      <dgm:spPr/>
      <dgm:t>
        <a:bodyPr/>
        <a:lstStyle/>
        <a:p>
          <a:endParaRPr lang="lv-LV"/>
        </a:p>
      </dgm:t>
    </dgm:pt>
    <dgm:pt modelId="{B8C5788E-5108-4E56-A040-4E49CB4EE06D}" type="sibTrans" cxnId="{769DF57B-DA78-4A6D-A789-0AB21A644CF2}">
      <dgm:prSet/>
      <dgm:spPr/>
      <dgm:t>
        <a:bodyPr/>
        <a:lstStyle/>
        <a:p>
          <a:endParaRPr lang="lv-LV"/>
        </a:p>
      </dgm:t>
    </dgm:pt>
    <dgm:pt modelId="{F5328C27-DB07-4403-B6DF-6A6D7C291035}">
      <dgm:prSet custT="1">
        <dgm:style>
          <a:lnRef idx="0">
            <a:schemeClr val="accent6"/>
          </a:lnRef>
          <a:fillRef idx="3">
            <a:schemeClr val="accent6"/>
          </a:fillRef>
          <a:effectRef idx="3">
            <a:schemeClr val="accent6"/>
          </a:effectRef>
          <a:fontRef idx="minor">
            <a:schemeClr val="lt1"/>
          </a:fontRef>
        </dgm:style>
      </dgm:prSet>
      <dgm:spPr/>
      <dgm:t>
        <a:bodyPr/>
        <a:lstStyle/>
        <a:p>
          <a:r>
            <a:rPr lang="lv-LV" sz="2000" b="1" dirty="0" smtClean="0">
              <a:solidFill>
                <a:schemeClr val="bg2">
                  <a:lumMod val="20000"/>
                  <a:lumOff val="80000"/>
                </a:schemeClr>
              </a:solidFill>
              <a:latin typeface="+mj-lt"/>
            </a:rPr>
            <a:t>Tēmas konkretizēšana un ideju ģenerācija</a:t>
          </a:r>
          <a:endParaRPr lang="lv-LV" sz="2000" dirty="0">
            <a:solidFill>
              <a:schemeClr val="bg2">
                <a:lumMod val="20000"/>
                <a:lumOff val="80000"/>
              </a:schemeClr>
            </a:solidFill>
            <a:latin typeface="+mj-lt"/>
          </a:endParaRPr>
        </a:p>
      </dgm:t>
    </dgm:pt>
    <dgm:pt modelId="{2D4F0945-9C7B-4C95-9979-F43AC7BEB9B9}" type="parTrans" cxnId="{6F5350EE-AFA4-4277-9455-3321120D4550}">
      <dgm:prSet/>
      <dgm:spPr/>
      <dgm:t>
        <a:bodyPr/>
        <a:lstStyle/>
        <a:p>
          <a:endParaRPr lang="lv-LV"/>
        </a:p>
      </dgm:t>
    </dgm:pt>
    <dgm:pt modelId="{7FB26DE7-700B-4138-8FB8-E0DD0AF483AD}" type="sibTrans" cxnId="{6F5350EE-AFA4-4277-9455-3321120D4550}">
      <dgm:prSet/>
      <dgm:spPr/>
      <dgm:t>
        <a:bodyPr/>
        <a:lstStyle/>
        <a:p>
          <a:endParaRPr lang="lv-LV"/>
        </a:p>
      </dgm:t>
    </dgm:pt>
    <dgm:pt modelId="{92A31E00-F90F-408F-82B0-8912446BD0A2}">
      <dgm:prSet custT="1">
        <dgm:style>
          <a:lnRef idx="0">
            <a:schemeClr val="accent6"/>
          </a:lnRef>
          <a:fillRef idx="3">
            <a:schemeClr val="accent6"/>
          </a:fillRef>
          <a:effectRef idx="3">
            <a:schemeClr val="accent6"/>
          </a:effectRef>
          <a:fontRef idx="minor">
            <a:schemeClr val="lt1"/>
          </a:fontRef>
        </dgm:style>
      </dgm:prSet>
      <dgm:spPr/>
      <dgm:t>
        <a:bodyPr/>
        <a:lstStyle/>
        <a:p>
          <a:r>
            <a:rPr lang="lv-LV" sz="2000" b="1" dirty="0" smtClean="0">
              <a:solidFill>
                <a:schemeClr val="bg2">
                  <a:lumMod val="20000"/>
                  <a:lumOff val="80000"/>
                </a:schemeClr>
              </a:solidFill>
              <a:latin typeface="+mj-lt"/>
            </a:rPr>
            <a:t>Mērķa, uzdevumu, satura, darba formu un metožu , vietas, vadības komandas izstrāde</a:t>
          </a:r>
          <a:endParaRPr lang="lv-LV" sz="2000" b="1" dirty="0">
            <a:solidFill>
              <a:schemeClr val="bg2">
                <a:lumMod val="20000"/>
                <a:lumOff val="80000"/>
              </a:schemeClr>
            </a:solidFill>
            <a:latin typeface="+mj-lt"/>
          </a:endParaRPr>
        </a:p>
      </dgm:t>
    </dgm:pt>
    <dgm:pt modelId="{33C6ADA5-E269-40F5-8651-51ABF093950F}" type="parTrans" cxnId="{7938419A-7EC5-48F1-AF46-1CB349E46C92}">
      <dgm:prSet/>
      <dgm:spPr/>
      <dgm:t>
        <a:bodyPr/>
        <a:lstStyle/>
        <a:p>
          <a:endParaRPr lang="lv-LV"/>
        </a:p>
      </dgm:t>
    </dgm:pt>
    <dgm:pt modelId="{92A5DCFB-8389-4ACA-8535-F9955BD624A1}" type="sibTrans" cxnId="{7938419A-7EC5-48F1-AF46-1CB349E46C92}">
      <dgm:prSet/>
      <dgm:spPr/>
      <dgm:t>
        <a:bodyPr/>
        <a:lstStyle/>
        <a:p>
          <a:endParaRPr lang="lv-LV"/>
        </a:p>
      </dgm:t>
    </dgm:pt>
    <dgm:pt modelId="{2E5FCC00-2E87-4520-9B01-544433CB1370}">
      <dgm:prSet custT="1">
        <dgm:style>
          <a:lnRef idx="0">
            <a:schemeClr val="accent6"/>
          </a:lnRef>
          <a:fillRef idx="3">
            <a:schemeClr val="accent6"/>
          </a:fillRef>
          <a:effectRef idx="3">
            <a:schemeClr val="accent6"/>
          </a:effectRef>
          <a:fontRef idx="minor">
            <a:schemeClr val="lt1"/>
          </a:fontRef>
        </dgm:style>
      </dgm:prSet>
      <dgm:spPr/>
      <dgm:t>
        <a:bodyPr/>
        <a:lstStyle/>
        <a:p>
          <a:r>
            <a:rPr lang="lv-LV" sz="2000" b="1" dirty="0" smtClean="0">
              <a:solidFill>
                <a:schemeClr val="bg2">
                  <a:lumMod val="20000"/>
                  <a:lumOff val="80000"/>
                </a:schemeClr>
              </a:solidFill>
              <a:latin typeface="+mj-lt"/>
            </a:rPr>
            <a:t>Individuālais vai grupu darbs stundas sagataošanai</a:t>
          </a:r>
          <a:endParaRPr lang="lv-LV" sz="2000" b="1" dirty="0">
            <a:solidFill>
              <a:schemeClr val="bg2">
                <a:lumMod val="20000"/>
                <a:lumOff val="80000"/>
              </a:schemeClr>
            </a:solidFill>
            <a:latin typeface="+mj-lt"/>
          </a:endParaRPr>
        </a:p>
      </dgm:t>
    </dgm:pt>
    <dgm:pt modelId="{6632FF0A-1DBF-4D7E-8EE0-0495FEAED0D5}" type="parTrans" cxnId="{E024340E-D94B-4EA5-BAE8-6917970DF804}">
      <dgm:prSet/>
      <dgm:spPr/>
      <dgm:t>
        <a:bodyPr/>
        <a:lstStyle/>
        <a:p>
          <a:endParaRPr lang="lv-LV"/>
        </a:p>
      </dgm:t>
    </dgm:pt>
    <dgm:pt modelId="{26E2FBE8-11B1-4F79-BE23-9A53B2AEFA87}" type="sibTrans" cxnId="{E024340E-D94B-4EA5-BAE8-6917970DF804}">
      <dgm:prSet/>
      <dgm:spPr/>
      <dgm:t>
        <a:bodyPr/>
        <a:lstStyle/>
        <a:p>
          <a:endParaRPr lang="lv-LV"/>
        </a:p>
      </dgm:t>
    </dgm:pt>
    <dgm:pt modelId="{C6857283-D9E9-46A2-A9A5-4E233E1BE936}">
      <dgm:prSet custT="1">
        <dgm:style>
          <a:lnRef idx="0">
            <a:schemeClr val="accent6"/>
          </a:lnRef>
          <a:fillRef idx="3">
            <a:schemeClr val="accent6"/>
          </a:fillRef>
          <a:effectRef idx="3">
            <a:schemeClr val="accent6"/>
          </a:effectRef>
          <a:fontRef idx="minor">
            <a:schemeClr val="lt1"/>
          </a:fontRef>
        </dgm:style>
      </dgm:prSet>
      <dgm:spPr/>
      <dgm:t>
        <a:bodyPr/>
        <a:lstStyle/>
        <a:p>
          <a:r>
            <a:rPr lang="lv-LV" sz="2000" b="1" dirty="0" smtClean="0">
              <a:solidFill>
                <a:schemeClr val="bg2">
                  <a:lumMod val="20000"/>
                  <a:lumOff val="80000"/>
                </a:schemeClr>
              </a:solidFill>
              <a:latin typeface="+mj-lt"/>
            </a:rPr>
            <a:t>Stundas plāna izstrāde kopā ar stundas vadītāju komandu</a:t>
          </a:r>
          <a:endParaRPr lang="lv-LV" sz="2000" b="1" dirty="0">
            <a:solidFill>
              <a:schemeClr val="bg2">
                <a:lumMod val="20000"/>
                <a:lumOff val="80000"/>
              </a:schemeClr>
            </a:solidFill>
            <a:latin typeface="+mj-lt"/>
          </a:endParaRPr>
        </a:p>
      </dgm:t>
    </dgm:pt>
    <dgm:pt modelId="{97A734C7-3263-4183-9C0F-1268D81467FE}" type="parTrans" cxnId="{DAE84F90-5B5F-4F38-9895-912283D38C9A}">
      <dgm:prSet/>
      <dgm:spPr/>
      <dgm:t>
        <a:bodyPr/>
        <a:lstStyle/>
        <a:p>
          <a:endParaRPr lang="lv-LV"/>
        </a:p>
      </dgm:t>
    </dgm:pt>
    <dgm:pt modelId="{2F2DBAB3-470B-45D4-AD9C-75EABC2ECB0C}" type="sibTrans" cxnId="{DAE84F90-5B5F-4F38-9895-912283D38C9A}">
      <dgm:prSet/>
      <dgm:spPr/>
      <dgm:t>
        <a:bodyPr/>
        <a:lstStyle/>
        <a:p>
          <a:endParaRPr lang="lv-LV"/>
        </a:p>
      </dgm:t>
    </dgm:pt>
    <dgm:pt modelId="{9E189896-E0E8-4A3E-AE57-4694196109EF}" type="pres">
      <dgm:prSet presAssocID="{0E58E14B-E1FF-4CD2-A42B-01EE1FAAABE2}" presName="linearFlow" presStyleCnt="0">
        <dgm:presLayoutVars>
          <dgm:dir/>
          <dgm:animLvl val="lvl"/>
          <dgm:resizeHandles val="exact"/>
        </dgm:presLayoutVars>
      </dgm:prSet>
      <dgm:spPr/>
      <dgm:t>
        <a:bodyPr/>
        <a:lstStyle/>
        <a:p>
          <a:endParaRPr lang="lv-LV"/>
        </a:p>
      </dgm:t>
    </dgm:pt>
    <dgm:pt modelId="{59D8B777-3D95-4054-80BB-54EBB60368EE}" type="pres">
      <dgm:prSet presAssocID="{E7475432-B0CE-4EE4-915F-07885B6366ED}" presName="composite" presStyleCnt="0"/>
      <dgm:spPr/>
    </dgm:pt>
    <dgm:pt modelId="{7862FBE0-54DB-42AD-8CF3-84D38F291DE2}" type="pres">
      <dgm:prSet presAssocID="{E7475432-B0CE-4EE4-915F-07885B6366ED}" presName="parentText" presStyleLbl="alignNode1" presStyleIdx="0" presStyleCnt="7">
        <dgm:presLayoutVars>
          <dgm:chMax val="1"/>
          <dgm:bulletEnabled val="1"/>
        </dgm:presLayoutVars>
      </dgm:prSet>
      <dgm:spPr/>
      <dgm:t>
        <a:bodyPr/>
        <a:lstStyle/>
        <a:p>
          <a:endParaRPr lang="lv-LV"/>
        </a:p>
      </dgm:t>
    </dgm:pt>
    <dgm:pt modelId="{E4643F61-80FA-41E2-B60E-41EF0F21F181}" type="pres">
      <dgm:prSet presAssocID="{E7475432-B0CE-4EE4-915F-07885B6366ED}" presName="descendantText" presStyleLbl="alignAcc1" presStyleIdx="0" presStyleCnt="7">
        <dgm:presLayoutVars>
          <dgm:bulletEnabled val="1"/>
        </dgm:presLayoutVars>
      </dgm:prSet>
      <dgm:spPr/>
      <dgm:t>
        <a:bodyPr/>
        <a:lstStyle/>
        <a:p>
          <a:endParaRPr lang="lv-LV"/>
        </a:p>
      </dgm:t>
    </dgm:pt>
    <dgm:pt modelId="{0656B0DB-235F-43E0-A40C-29D3F5C21275}" type="pres">
      <dgm:prSet presAssocID="{F0ED7006-A170-449A-B0A8-420BB04898C4}" presName="sp" presStyleCnt="0"/>
      <dgm:spPr/>
    </dgm:pt>
    <dgm:pt modelId="{615C7071-FE73-4AFE-8E60-28DF208CCDC1}" type="pres">
      <dgm:prSet presAssocID="{5E89ED49-2E80-4278-A996-0149CC89AE94}" presName="composite" presStyleCnt="0"/>
      <dgm:spPr/>
    </dgm:pt>
    <dgm:pt modelId="{5E122213-FB3B-40BF-A428-06758DF3C441}" type="pres">
      <dgm:prSet presAssocID="{5E89ED49-2E80-4278-A996-0149CC89AE94}" presName="parentText" presStyleLbl="alignNode1" presStyleIdx="1" presStyleCnt="7">
        <dgm:presLayoutVars>
          <dgm:chMax val="1"/>
          <dgm:bulletEnabled val="1"/>
        </dgm:presLayoutVars>
      </dgm:prSet>
      <dgm:spPr/>
      <dgm:t>
        <a:bodyPr/>
        <a:lstStyle/>
        <a:p>
          <a:endParaRPr lang="lv-LV"/>
        </a:p>
      </dgm:t>
    </dgm:pt>
    <dgm:pt modelId="{7511FA5A-D0F6-4D05-9FF9-7A8043C85125}" type="pres">
      <dgm:prSet presAssocID="{5E89ED49-2E80-4278-A996-0149CC89AE94}" presName="descendantText" presStyleLbl="alignAcc1" presStyleIdx="1" presStyleCnt="7">
        <dgm:presLayoutVars>
          <dgm:bulletEnabled val="1"/>
        </dgm:presLayoutVars>
      </dgm:prSet>
      <dgm:spPr/>
      <dgm:t>
        <a:bodyPr/>
        <a:lstStyle/>
        <a:p>
          <a:endParaRPr lang="lv-LV"/>
        </a:p>
      </dgm:t>
    </dgm:pt>
    <dgm:pt modelId="{3CC08A5A-994A-488A-A35C-110A6080EC08}" type="pres">
      <dgm:prSet presAssocID="{E92B0771-6191-417C-8FE1-16F342B80A2F}" presName="sp" presStyleCnt="0"/>
      <dgm:spPr/>
    </dgm:pt>
    <dgm:pt modelId="{DF34C779-5D5A-4DCC-9A7A-924E0CE7E899}" type="pres">
      <dgm:prSet presAssocID="{8A08B830-48CE-46F4-BF92-6EF8BD7A5391}" presName="composite" presStyleCnt="0"/>
      <dgm:spPr/>
    </dgm:pt>
    <dgm:pt modelId="{533DF731-674C-48D4-8305-B44B6D1AF123}" type="pres">
      <dgm:prSet presAssocID="{8A08B830-48CE-46F4-BF92-6EF8BD7A5391}" presName="parentText" presStyleLbl="alignNode1" presStyleIdx="2" presStyleCnt="7">
        <dgm:presLayoutVars>
          <dgm:chMax val="1"/>
          <dgm:bulletEnabled val="1"/>
        </dgm:presLayoutVars>
      </dgm:prSet>
      <dgm:spPr/>
      <dgm:t>
        <a:bodyPr/>
        <a:lstStyle/>
        <a:p>
          <a:endParaRPr lang="lv-LV"/>
        </a:p>
      </dgm:t>
    </dgm:pt>
    <dgm:pt modelId="{2E6A6CA3-954C-4EAC-A58D-2C4D5D320808}" type="pres">
      <dgm:prSet presAssocID="{8A08B830-48CE-46F4-BF92-6EF8BD7A5391}" presName="descendantText" presStyleLbl="alignAcc1" presStyleIdx="2" presStyleCnt="7">
        <dgm:presLayoutVars>
          <dgm:bulletEnabled val="1"/>
        </dgm:presLayoutVars>
      </dgm:prSet>
      <dgm:spPr/>
      <dgm:t>
        <a:bodyPr/>
        <a:lstStyle/>
        <a:p>
          <a:endParaRPr lang="lv-LV"/>
        </a:p>
      </dgm:t>
    </dgm:pt>
    <dgm:pt modelId="{D2377349-3E38-4610-92EB-335C13F1616E}" type="pres">
      <dgm:prSet presAssocID="{3F839F61-2A69-4BAB-BA27-63FB40FF1C51}" presName="sp" presStyleCnt="0"/>
      <dgm:spPr/>
    </dgm:pt>
    <dgm:pt modelId="{29E84291-28A6-4421-A228-F25533EEDB75}" type="pres">
      <dgm:prSet presAssocID="{923CF4C1-3A36-44FA-BB09-63E5F2D0A765}" presName="composite" presStyleCnt="0"/>
      <dgm:spPr/>
    </dgm:pt>
    <dgm:pt modelId="{04567E38-A2A8-4A01-8521-4866FDB8B640}" type="pres">
      <dgm:prSet presAssocID="{923CF4C1-3A36-44FA-BB09-63E5F2D0A765}" presName="parentText" presStyleLbl="alignNode1" presStyleIdx="3" presStyleCnt="7">
        <dgm:presLayoutVars>
          <dgm:chMax val="1"/>
          <dgm:bulletEnabled val="1"/>
        </dgm:presLayoutVars>
      </dgm:prSet>
      <dgm:spPr/>
      <dgm:t>
        <a:bodyPr/>
        <a:lstStyle/>
        <a:p>
          <a:endParaRPr lang="lv-LV"/>
        </a:p>
      </dgm:t>
    </dgm:pt>
    <dgm:pt modelId="{B7970662-0A7C-494E-8F3C-9245356440A0}" type="pres">
      <dgm:prSet presAssocID="{923CF4C1-3A36-44FA-BB09-63E5F2D0A765}" presName="descendantText" presStyleLbl="alignAcc1" presStyleIdx="3" presStyleCnt="7" custLinFactNeighborX="1472" custLinFactNeighborY="-3107">
        <dgm:presLayoutVars>
          <dgm:bulletEnabled val="1"/>
        </dgm:presLayoutVars>
      </dgm:prSet>
      <dgm:spPr/>
      <dgm:t>
        <a:bodyPr/>
        <a:lstStyle/>
        <a:p>
          <a:endParaRPr lang="lv-LV"/>
        </a:p>
      </dgm:t>
    </dgm:pt>
    <dgm:pt modelId="{E650F876-C5E6-4F25-A6ED-B791C465C1FA}" type="pres">
      <dgm:prSet presAssocID="{E921ABC2-0996-47B5-BB91-DBB2DCB55614}" presName="sp" presStyleCnt="0"/>
      <dgm:spPr/>
    </dgm:pt>
    <dgm:pt modelId="{2101ACD6-868D-49F2-A7E0-085659228080}" type="pres">
      <dgm:prSet presAssocID="{EA045E20-CCFC-4889-80BF-4D1BEBB3F776}" presName="composite" presStyleCnt="0"/>
      <dgm:spPr/>
    </dgm:pt>
    <dgm:pt modelId="{60B6C521-09DE-43FF-A669-AF19C5A9409A}" type="pres">
      <dgm:prSet presAssocID="{EA045E20-CCFC-4889-80BF-4D1BEBB3F776}" presName="parentText" presStyleLbl="alignNode1" presStyleIdx="4" presStyleCnt="7">
        <dgm:presLayoutVars>
          <dgm:chMax val="1"/>
          <dgm:bulletEnabled val="1"/>
        </dgm:presLayoutVars>
      </dgm:prSet>
      <dgm:spPr/>
      <dgm:t>
        <a:bodyPr/>
        <a:lstStyle/>
        <a:p>
          <a:endParaRPr lang="lv-LV"/>
        </a:p>
      </dgm:t>
    </dgm:pt>
    <dgm:pt modelId="{0037C09B-16D8-4245-9B84-0C4739A0C1D6}" type="pres">
      <dgm:prSet presAssocID="{EA045E20-CCFC-4889-80BF-4D1BEBB3F776}" presName="descendantText" presStyleLbl="alignAcc1" presStyleIdx="4" presStyleCnt="7">
        <dgm:presLayoutVars>
          <dgm:bulletEnabled val="1"/>
        </dgm:presLayoutVars>
      </dgm:prSet>
      <dgm:spPr/>
      <dgm:t>
        <a:bodyPr/>
        <a:lstStyle/>
        <a:p>
          <a:endParaRPr lang="lv-LV"/>
        </a:p>
      </dgm:t>
    </dgm:pt>
    <dgm:pt modelId="{68DD266A-8C00-48AD-846A-4735BC67FAF8}" type="pres">
      <dgm:prSet presAssocID="{B8C5788E-5108-4E56-A040-4E49CB4EE06D}" presName="sp" presStyleCnt="0"/>
      <dgm:spPr/>
    </dgm:pt>
    <dgm:pt modelId="{42ECF146-8C31-4FDE-A521-F7B31032CABB}" type="pres">
      <dgm:prSet presAssocID="{491E4048-D0F4-4553-93B1-0271A779C1A1}" presName="composite" presStyleCnt="0"/>
      <dgm:spPr/>
    </dgm:pt>
    <dgm:pt modelId="{88A4EB6A-959E-4B6E-BEE2-B17226850143}" type="pres">
      <dgm:prSet presAssocID="{491E4048-D0F4-4553-93B1-0271A779C1A1}" presName="parentText" presStyleLbl="alignNode1" presStyleIdx="5" presStyleCnt="7">
        <dgm:presLayoutVars>
          <dgm:chMax val="1"/>
          <dgm:bulletEnabled val="1"/>
        </dgm:presLayoutVars>
      </dgm:prSet>
      <dgm:spPr/>
      <dgm:t>
        <a:bodyPr/>
        <a:lstStyle/>
        <a:p>
          <a:endParaRPr lang="lv-LV"/>
        </a:p>
      </dgm:t>
    </dgm:pt>
    <dgm:pt modelId="{F343CB3D-A2CF-4C25-9587-4474492EE527}" type="pres">
      <dgm:prSet presAssocID="{491E4048-D0F4-4553-93B1-0271A779C1A1}" presName="descendantText" presStyleLbl="alignAcc1" presStyleIdx="5" presStyleCnt="7" custScaleY="62343">
        <dgm:presLayoutVars>
          <dgm:bulletEnabled val="1"/>
        </dgm:presLayoutVars>
      </dgm:prSet>
      <dgm:spPr/>
      <dgm:t>
        <a:bodyPr/>
        <a:lstStyle/>
        <a:p>
          <a:endParaRPr lang="lv-LV"/>
        </a:p>
      </dgm:t>
    </dgm:pt>
    <dgm:pt modelId="{7763B8CD-B01A-4780-83AD-172D7DA72E69}" type="pres">
      <dgm:prSet presAssocID="{6FC5A10E-42E0-4B5A-BECC-A6F42C7D9DFE}" presName="sp" presStyleCnt="0"/>
      <dgm:spPr/>
    </dgm:pt>
    <dgm:pt modelId="{CF93410B-4E95-4F68-B8CC-C29581E90494}" type="pres">
      <dgm:prSet presAssocID="{D7E4EEC0-4C4F-485A-8FEF-4B29F7CCA0ED}" presName="composite" presStyleCnt="0"/>
      <dgm:spPr/>
    </dgm:pt>
    <dgm:pt modelId="{F49463AF-727D-4661-AE2F-8912FF089D3E}" type="pres">
      <dgm:prSet presAssocID="{D7E4EEC0-4C4F-485A-8FEF-4B29F7CCA0ED}" presName="parentText" presStyleLbl="alignNode1" presStyleIdx="6" presStyleCnt="7" custLinFactNeighborX="0" custLinFactNeighborY="1201">
        <dgm:presLayoutVars>
          <dgm:chMax val="1"/>
          <dgm:bulletEnabled val="1"/>
        </dgm:presLayoutVars>
      </dgm:prSet>
      <dgm:spPr/>
      <dgm:t>
        <a:bodyPr/>
        <a:lstStyle/>
        <a:p>
          <a:endParaRPr lang="lv-LV"/>
        </a:p>
      </dgm:t>
    </dgm:pt>
    <dgm:pt modelId="{FC6D4C39-FFEF-46EF-AA0F-42231569633B}" type="pres">
      <dgm:prSet presAssocID="{D7E4EEC0-4C4F-485A-8FEF-4B29F7CCA0ED}" presName="descendantText" presStyleLbl="alignAcc1" presStyleIdx="6" presStyleCnt="7">
        <dgm:presLayoutVars>
          <dgm:bulletEnabled val="1"/>
        </dgm:presLayoutVars>
      </dgm:prSet>
      <dgm:spPr/>
      <dgm:t>
        <a:bodyPr/>
        <a:lstStyle/>
        <a:p>
          <a:endParaRPr lang="lv-LV"/>
        </a:p>
      </dgm:t>
    </dgm:pt>
  </dgm:ptLst>
  <dgm:cxnLst>
    <dgm:cxn modelId="{769DF57B-DA78-4A6D-A789-0AB21A644CF2}" srcId="{0E58E14B-E1FF-4CD2-A42B-01EE1FAAABE2}" destId="{EA045E20-CCFC-4889-80BF-4D1BEBB3F776}" srcOrd="4" destOrd="0" parTransId="{A0F4451C-A543-458C-910D-838FA3AD58B3}" sibTransId="{B8C5788E-5108-4E56-A040-4E49CB4EE06D}"/>
    <dgm:cxn modelId="{7938419A-7EC5-48F1-AF46-1CB349E46C92}" srcId="{8A08B830-48CE-46F4-BF92-6EF8BD7A5391}" destId="{92A31E00-F90F-408F-82B0-8912446BD0A2}" srcOrd="0" destOrd="0" parTransId="{33C6ADA5-E269-40F5-8651-51ABF093950F}" sibTransId="{92A5DCFB-8389-4ACA-8535-F9955BD624A1}"/>
    <dgm:cxn modelId="{D2A52AAB-FD2E-4CC2-A6E6-5E54882510FE}" type="presOf" srcId="{8D0ABEA6-DDA3-425C-96D8-82506028DAE4}" destId="{E4643F61-80FA-41E2-B60E-41EF0F21F181}" srcOrd="0" destOrd="0" presId="urn:microsoft.com/office/officeart/2005/8/layout/chevron2"/>
    <dgm:cxn modelId="{46EA1FD5-D225-470E-BDE6-17EBD34886B1}" type="presOf" srcId="{5E89ED49-2E80-4278-A996-0149CC89AE94}" destId="{5E122213-FB3B-40BF-A428-06758DF3C441}" srcOrd="0" destOrd="0" presId="urn:microsoft.com/office/officeart/2005/8/layout/chevron2"/>
    <dgm:cxn modelId="{1AC8B961-A823-4325-9D35-AF19C286FB7E}" srcId="{0E58E14B-E1FF-4CD2-A42B-01EE1FAAABE2}" destId="{491E4048-D0F4-4553-93B1-0271A779C1A1}" srcOrd="5" destOrd="0" parTransId="{BF2A8A88-813D-4C5A-81A9-1CC97CB07879}" sibTransId="{6FC5A10E-42E0-4B5A-BECC-A6F42C7D9DFE}"/>
    <dgm:cxn modelId="{F891AFB7-2A8F-4F47-899A-3B3CA405939C}" srcId="{0E58E14B-E1FF-4CD2-A42B-01EE1FAAABE2}" destId="{923CF4C1-3A36-44FA-BB09-63E5F2D0A765}" srcOrd="3" destOrd="0" parTransId="{62651538-31D8-48AF-A6C2-23B1559B38D2}" sibTransId="{E921ABC2-0996-47B5-BB91-DBB2DCB55614}"/>
    <dgm:cxn modelId="{7737E8A5-5BC1-4BDC-8732-3C2459F2CD09}" type="presOf" srcId="{C6857283-D9E9-46A2-A9A5-4E233E1BE936}" destId="{0037C09B-16D8-4245-9B84-0C4739A0C1D6}" srcOrd="0" destOrd="0" presId="urn:microsoft.com/office/officeart/2005/8/layout/chevron2"/>
    <dgm:cxn modelId="{57E960E7-DEA3-482B-BBC2-5F4FC7A71B71}" type="presOf" srcId="{F5328C27-DB07-4403-B6DF-6A6D7C291035}" destId="{7511FA5A-D0F6-4D05-9FF9-7A8043C85125}" srcOrd="0" destOrd="0" presId="urn:microsoft.com/office/officeart/2005/8/layout/chevron2"/>
    <dgm:cxn modelId="{DAE84F90-5B5F-4F38-9895-912283D38C9A}" srcId="{EA045E20-CCFC-4889-80BF-4D1BEBB3F776}" destId="{C6857283-D9E9-46A2-A9A5-4E233E1BE936}" srcOrd="0" destOrd="0" parTransId="{97A734C7-3263-4183-9C0F-1268D81467FE}" sibTransId="{2F2DBAB3-470B-45D4-AD9C-75EABC2ECB0C}"/>
    <dgm:cxn modelId="{EDE73EE3-F92C-4871-B9E4-8B330AED4368}" type="presOf" srcId="{2E5FCC00-2E87-4520-9B01-544433CB1370}" destId="{B7970662-0A7C-494E-8F3C-9245356440A0}" srcOrd="0" destOrd="0" presId="urn:microsoft.com/office/officeart/2005/8/layout/chevron2"/>
    <dgm:cxn modelId="{9C5588E5-DD15-4D57-A8EE-45FE61F52C5F}" srcId="{0E58E14B-E1FF-4CD2-A42B-01EE1FAAABE2}" destId="{D7E4EEC0-4C4F-485A-8FEF-4B29F7CCA0ED}" srcOrd="6" destOrd="0" parTransId="{C0C7C56B-0E00-4C40-96A7-62B7E0307617}" sibTransId="{A5547D56-73AE-4295-8C27-BBC9DE6A94F5}"/>
    <dgm:cxn modelId="{01499CC2-97D7-42BD-A75B-81E2275681AC}" type="presOf" srcId="{92A31E00-F90F-408F-82B0-8912446BD0A2}" destId="{2E6A6CA3-954C-4EAC-A58D-2C4D5D320808}" srcOrd="0" destOrd="0" presId="urn:microsoft.com/office/officeart/2005/8/layout/chevron2"/>
    <dgm:cxn modelId="{4C29AE39-7B22-4D1B-A907-AA0211A24C61}" type="presOf" srcId="{0E58E14B-E1FF-4CD2-A42B-01EE1FAAABE2}" destId="{9E189896-E0E8-4A3E-AE57-4694196109EF}" srcOrd="0" destOrd="0" presId="urn:microsoft.com/office/officeart/2005/8/layout/chevron2"/>
    <dgm:cxn modelId="{E024340E-D94B-4EA5-BAE8-6917970DF804}" srcId="{923CF4C1-3A36-44FA-BB09-63E5F2D0A765}" destId="{2E5FCC00-2E87-4520-9B01-544433CB1370}" srcOrd="0" destOrd="0" parTransId="{6632FF0A-1DBF-4D7E-8EE0-0495FEAED0D5}" sibTransId="{26E2FBE8-11B1-4F79-BE23-9A53B2AEFA87}"/>
    <dgm:cxn modelId="{67CB20BF-502B-4B9F-BBAE-663B096B1C79}" type="presOf" srcId="{8A08B830-48CE-46F4-BF92-6EF8BD7A5391}" destId="{533DF731-674C-48D4-8305-B44B6D1AF123}" srcOrd="0" destOrd="0" presId="urn:microsoft.com/office/officeart/2005/8/layout/chevron2"/>
    <dgm:cxn modelId="{AF837ECD-899D-4C48-BCA3-8EED5B2D3403}" srcId="{0E58E14B-E1FF-4CD2-A42B-01EE1FAAABE2}" destId="{E7475432-B0CE-4EE4-915F-07885B6366ED}" srcOrd="0" destOrd="0" parTransId="{0330BCA2-C4CA-4B47-83B6-51811E8C8E0E}" sibTransId="{F0ED7006-A170-449A-B0A8-420BB04898C4}"/>
    <dgm:cxn modelId="{82AA1625-19EB-4E62-A267-E48023E92C75}" srcId="{0E58E14B-E1FF-4CD2-A42B-01EE1FAAABE2}" destId="{8A08B830-48CE-46F4-BF92-6EF8BD7A5391}" srcOrd="2" destOrd="0" parTransId="{542008AB-360C-4487-9D6F-B3F3C18505AB}" sibTransId="{3F839F61-2A69-4BAB-BA27-63FB40FF1C51}"/>
    <dgm:cxn modelId="{22287938-5A3F-410C-8875-824EF563FDFD}" srcId="{491E4048-D0F4-4553-93B1-0271A779C1A1}" destId="{1C4FB7FD-D653-4C37-AB9D-674B4F09299A}" srcOrd="0" destOrd="0" parTransId="{1AAAD874-FCF2-429F-A520-85D633FBC5B0}" sibTransId="{28D5E421-EBE1-4A64-B083-4A90F9E42A1C}"/>
    <dgm:cxn modelId="{92ECA2A6-C2C1-4D79-B8F8-E89A71AAB874}" srcId="{0E58E14B-E1FF-4CD2-A42B-01EE1FAAABE2}" destId="{5E89ED49-2E80-4278-A996-0149CC89AE94}" srcOrd="1" destOrd="0" parTransId="{D966F602-3EF6-40EB-884B-B92D431EA78F}" sibTransId="{E92B0771-6191-417C-8FE1-16F342B80A2F}"/>
    <dgm:cxn modelId="{ADF2FD7F-4ED3-45FE-853C-095FDCD88B63}" srcId="{D7E4EEC0-4C4F-485A-8FEF-4B29F7CCA0ED}" destId="{FB363847-B6BC-49BE-9DE9-9460A822F087}" srcOrd="0" destOrd="0" parTransId="{D6E58391-651F-46E3-82DD-F8502EFB0E7D}" sibTransId="{41B47E57-B675-44DD-B4B4-1E45DB6605C0}"/>
    <dgm:cxn modelId="{6B99EC89-9451-4F27-8412-D8406AA8152D}" type="presOf" srcId="{1C4FB7FD-D653-4C37-AB9D-674B4F09299A}" destId="{F343CB3D-A2CF-4C25-9587-4474492EE527}" srcOrd="0" destOrd="0" presId="urn:microsoft.com/office/officeart/2005/8/layout/chevron2"/>
    <dgm:cxn modelId="{5387C9F9-0C07-4509-AEA0-8441B999EDF7}" type="presOf" srcId="{FB363847-B6BC-49BE-9DE9-9460A822F087}" destId="{FC6D4C39-FFEF-46EF-AA0F-42231569633B}" srcOrd="0" destOrd="0" presId="urn:microsoft.com/office/officeart/2005/8/layout/chevron2"/>
    <dgm:cxn modelId="{4DC3F6A9-5FB8-42D9-B510-6742C1E9BDA6}" type="presOf" srcId="{923CF4C1-3A36-44FA-BB09-63E5F2D0A765}" destId="{04567E38-A2A8-4A01-8521-4866FDB8B640}" srcOrd="0" destOrd="0" presId="urn:microsoft.com/office/officeart/2005/8/layout/chevron2"/>
    <dgm:cxn modelId="{E28CF243-6392-4E1D-8BBF-13448C665311}" srcId="{E7475432-B0CE-4EE4-915F-07885B6366ED}" destId="{8D0ABEA6-DDA3-425C-96D8-82506028DAE4}" srcOrd="0" destOrd="0" parTransId="{F038C107-BC11-4A9E-B7A7-02272D4E04A5}" sibTransId="{78E53702-45D7-49F4-A736-FB281C76DD32}"/>
    <dgm:cxn modelId="{6F5350EE-AFA4-4277-9455-3321120D4550}" srcId="{5E89ED49-2E80-4278-A996-0149CC89AE94}" destId="{F5328C27-DB07-4403-B6DF-6A6D7C291035}" srcOrd="0" destOrd="0" parTransId="{2D4F0945-9C7B-4C95-9979-F43AC7BEB9B9}" sibTransId="{7FB26DE7-700B-4138-8FB8-E0DD0AF483AD}"/>
    <dgm:cxn modelId="{A5712C5E-5EEE-47D9-B33C-6CA04AABAD2E}" type="presOf" srcId="{EA045E20-CCFC-4889-80BF-4D1BEBB3F776}" destId="{60B6C521-09DE-43FF-A669-AF19C5A9409A}" srcOrd="0" destOrd="0" presId="urn:microsoft.com/office/officeart/2005/8/layout/chevron2"/>
    <dgm:cxn modelId="{1ADE6856-1F4B-4321-9CCD-D0C5D7B0973B}" type="presOf" srcId="{E7475432-B0CE-4EE4-915F-07885B6366ED}" destId="{7862FBE0-54DB-42AD-8CF3-84D38F291DE2}" srcOrd="0" destOrd="0" presId="urn:microsoft.com/office/officeart/2005/8/layout/chevron2"/>
    <dgm:cxn modelId="{132E1506-AEEC-4895-9703-3F4B719FA86F}" type="presOf" srcId="{D7E4EEC0-4C4F-485A-8FEF-4B29F7CCA0ED}" destId="{F49463AF-727D-4661-AE2F-8912FF089D3E}" srcOrd="0" destOrd="0" presId="urn:microsoft.com/office/officeart/2005/8/layout/chevron2"/>
    <dgm:cxn modelId="{681B0052-D21A-42D0-BEA9-6FC7101C5497}" type="presOf" srcId="{491E4048-D0F4-4553-93B1-0271A779C1A1}" destId="{88A4EB6A-959E-4B6E-BEE2-B17226850143}" srcOrd="0" destOrd="0" presId="urn:microsoft.com/office/officeart/2005/8/layout/chevron2"/>
    <dgm:cxn modelId="{CC988871-100E-4C4F-A03F-526AA989215B}" type="presParOf" srcId="{9E189896-E0E8-4A3E-AE57-4694196109EF}" destId="{59D8B777-3D95-4054-80BB-54EBB60368EE}" srcOrd="0" destOrd="0" presId="urn:microsoft.com/office/officeart/2005/8/layout/chevron2"/>
    <dgm:cxn modelId="{93A67A73-B3B3-4186-AC1D-930368A9DDCC}" type="presParOf" srcId="{59D8B777-3D95-4054-80BB-54EBB60368EE}" destId="{7862FBE0-54DB-42AD-8CF3-84D38F291DE2}" srcOrd="0" destOrd="0" presId="urn:microsoft.com/office/officeart/2005/8/layout/chevron2"/>
    <dgm:cxn modelId="{9F3FBFD8-07E9-4E2A-B841-829F6A855526}" type="presParOf" srcId="{59D8B777-3D95-4054-80BB-54EBB60368EE}" destId="{E4643F61-80FA-41E2-B60E-41EF0F21F181}" srcOrd="1" destOrd="0" presId="urn:microsoft.com/office/officeart/2005/8/layout/chevron2"/>
    <dgm:cxn modelId="{9FC59C5B-0A7D-4BAF-9141-F7C7D09A06AF}" type="presParOf" srcId="{9E189896-E0E8-4A3E-AE57-4694196109EF}" destId="{0656B0DB-235F-43E0-A40C-29D3F5C21275}" srcOrd="1" destOrd="0" presId="urn:microsoft.com/office/officeart/2005/8/layout/chevron2"/>
    <dgm:cxn modelId="{C81F8B6B-8CC3-4019-95B2-582E33EB1CD4}" type="presParOf" srcId="{9E189896-E0E8-4A3E-AE57-4694196109EF}" destId="{615C7071-FE73-4AFE-8E60-28DF208CCDC1}" srcOrd="2" destOrd="0" presId="urn:microsoft.com/office/officeart/2005/8/layout/chevron2"/>
    <dgm:cxn modelId="{F64BA488-BEA0-47FD-A821-6ACCFC14C291}" type="presParOf" srcId="{615C7071-FE73-4AFE-8E60-28DF208CCDC1}" destId="{5E122213-FB3B-40BF-A428-06758DF3C441}" srcOrd="0" destOrd="0" presId="urn:microsoft.com/office/officeart/2005/8/layout/chevron2"/>
    <dgm:cxn modelId="{ACDE2ADB-6ED0-4C9F-A579-BDE874EA1DF4}" type="presParOf" srcId="{615C7071-FE73-4AFE-8E60-28DF208CCDC1}" destId="{7511FA5A-D0F6-4D05-9FF9-7A8043C85125}" srcOrd="1" destOrd="0" presId="urn:microsoft.com/office/officeart/2005/8/layout/chevron2"/>
    <dgm:cxn modelId="{93F11081-2406-43B7-8275-378A84F8BBEF}" type="presParOf" srcId="{9E189896-E0E8-4A3E-AE57-4694196109EF}" destId="{3CC08A5A-994A-488A-A35C-110A6080EC08}" srcOrd="3" destOrd="0" presId="urn:microsoft.com/office/officeart/2005/8/layout/chevron2"/>
    <dgm:cxn modelId="{0BF33B19-AACE-4E1D-89D9-21B09C9836D4}" type="presParOf" srcId="{9E189896-E0E8-4A3E-AE57-4694196109EF}" destId="{DF34C779-5D5A-4DCC-9A7A-924E0CE7E899}" srcOrd="4" destOrd="0" presId="urn:microsoft.com/office/officeart/2005/8/layout/chevron2"/>
    <dgm:cxn modelId="{44BA8247-1941-4CE6-B579-F778DCE0A6B9}" type="presParOf" srcId="{DF34C779-5D5A-4DCC-9A7A-924E0CE7E899}" destId="{533DF731-674C-48D4-8305-B44B6D1AF123}" srcOrd="0" destOrd="0" presId="urn:microsoft.com/office/officeart/2005/8/layout/chevron2"/>
    <dgm:cxn modelId="{EB80C578-7F4E-4A32-A713-FF9C4F0B3AD5}" type="presParOf" srcId="{DF34C779-5D5A-4DCC-9A7A-924E0CE7E899}" destId="{2E6A6CA3-954C-4EAC-A58D-2C4D5D320808}" srcOrd="1" destOrd="0" presId="urn:microsoft.com/office/officeart/2005/8/layout/chevron2"/>
    <dgm:cxn modelId="{AC1C19A2-9446-4EFE-9E8C-B18EDEBC80A5}" type="presParOf" srcId="{9E189896-E0E8-4A3E-AE57-4694196109EF}" destId="{D2377349-3E38-4610-92EB-335C13F1616E}" srcOrd="5" destOrd="0" presId="urn:microsoft.com/office/officeart/2005/8/layout/chevron2"/>
    <dgm:cxn modelId="{E4F5D42C-59E8-47EC-88A5-135D94F41C06}" type="presParOf" srcId="{9E189896-E0E8-4A3E-AE57-4694196109EF}" destId="{29E84291-28A6-4421-A228-F25533EEDB75}" srcOrd="6" destOrd="0" presId="urn:microsoft.com/office/officeart/2005/8/layout/chevron2"/>
    <dgm:cxn modelId="{80B1766B-D6EB-44B1-A7AF-BA48D448E550}" type="presParOf" srcId="{29E84291-28A6-4421-A228-F25533EEDB75}" destId="{04567E38-A2A8-4A01-8521-4866FDB8B640}" srcOrd="0" destOrd="0" presId="urn:microsoft.com/office/officeart/2005/8/layout/chevron2"/>
    <dgm:cxn modelId="{3F06A0E5-EA60-4D23-8404-10EF364B6D34}" type="presParOf" srcId="{29E84291-28A6-4421-A228-F25533EEDB75}" destId="{B7970662-0A7C-494E-8F3C-9245356440A0}" srcOrd="1" destOrd="0" presId="urn:microsoft.com/office/officeart/2005/8/layout/chevron2"/>
    <dgm:cxn modelId="{8334E5BC-6E27-4887-83AE-16C1FA23024F}" type="presParOf" srcId="{9E189896-E0E8-4A3E-AE57-4694196109EF}" destId="{E650F876-C5E6-4F25-A6ED-B791C465C1FA}" srcOrd="7" destOrd="0" presId="urn:microsoft.com/office/officeart/2005/8/layout/chevron2"/>
    <dgm:cxn modelId="{BE67682A-95D5-4294-BBB4-DE1C71D2C92E}" type="presParOf" srcId="{9E189896-E0E8-4A3E-AE57-4694196109EF}" destId="{2101ACD6-868D-49F2-A7E0-085659228080}" srcOrd="8" destOrd="0" presId="urn:microsoft.com/office/officeart/2005/8/layout/chevron2"/>
    <dgm:cxn modelId="{1CB559F8-6329-4B42-A3C5-B016760B1FE5}" type="presParOf" srcId="{2101ACD6-868D-49F2-A7E0-085659228080}" destId="{60B6C521-09DE-43FF-A669-AF19C5A9409A}" srcOrd="0" destOrd="0" presId="urn:microsoft.com/office/officeart/2005/8/layout/chevron2"/>
    <dgm:cxn modelId="{3B40D199-155D-4757-B2D0-58B7DFE11A39}" type="presParOf" srcId="{2101ACD6-868D-49F2-A7E0-085659228080}" destId="{0037C09B-16D8-4245-9B84-0C4739A0C1D6}" srcOrd="1" destOrd="0" presId="urn:microsoft.com/office/officeart/2005/8/layout/chevron2"/>
    <dgm:cxn modelId="{3A73F6FA-C6F5-49E2-A274-9D41ACA5F4EE}" type="presParOf" srcId="{9E189896-E0E8-4A3E-AE57-4694196109EF}" destId="{68DD266A-8C00-48AD-846A-4735BC67FAF8}" srcOrd="9" destOrd="0" presId="urn:microsoft.com/office/officeart/2005/8/layout/chevron2"/>
    <dgm:cxn modelId="{12364BC4-3015-4117-9ABD-52B9DAA570C1}" type="presParOf" srcId="{9E189896-E0E8-4A3E-AE57-4694196109EF}" destId="{42ECF146-8C31-4FDE-A521-F7B31032CABB}" srcOrd="10" destOrd="0" presId="urn:microsoft.com/office/officeart/2005/8/layout/chevron2"/>
    <dgm:cxn modelId="{453A1550-0EB1-4220-A247-2FF16377B466}" type="presParOf" srcId="{42ECF146-8C31-4FDE-A521-F7B31032CABB}" destId="{88A4EB6A-959E-4B6E-BEE2-B17226850143}" srcOrd="0" destOrd="0" presId="urn:microsoft.com/office/officeart/2005/8/layout/chevron2"/>
    <dgm:cxn modelId="{784B2A07-AD1E-4155-9265-769ACFC7E9A1}" type="presParOf" srcId="{42ECF146-8C31-4FDE-A521-F7B31032CABB}" destId="{F343CB3D-A2CF-4C25-9587-4474492EE527}" srcOrd="1" destOrd="0" presId="urn:microsoft.com/office/officeart/2005/8/layout/chevron2"/>
    <dgm:cxn modelId="{32D89D9C-BCE5-4B67-8882-C7FB394DCA99}" type="presParOf" srcId="{9E189896-E0E8-4A3E-AE57-4694196109EF}" destId="{7763B8CD-B01A-4780-83AD-172D7DA72E69}" srcOrd="11" destOrd="0" presId="urn:microsoft.com/office/officeart/2005/8/layout/chevron2"/>
    <dgm:cxn modelId="{DDBFF91E-4208-4079-8C74-8A54A78A9FC9}" type="presParOf" srcId="{9E189896-E0E8-4A3E-AE57-4694196109EF}" destId="{CF93410B-4E95-4F68-B8CC-C29581E90494}" srcOrd="12" destOrd="0" presId="urn:microsoft.com/office/officeart/2005/8/layout/chevron2"/>
    <dgm:cxn modelId="{101E406A-04A7-4C39-9638-D88EA068B26D}" type="presParOf" srcId="{CF93410B-4E95-4F68-B8CC-C29581E90494}" destId="{F49463AF-727D-4661-AE2F-8912FF089D3E}" srcOrd="0" destOrd="0" presId="urn:microsoft.com/office/officeart/2005/8/layout/chevron2"/>
    <dgm:cxn modelId="{90453289-6A03-4BC8-A1D3-AD92C460B683}" type="presParOf" srcId="{CF93410B-4E95-4F68-B8CC-C29581E90494}" destId="{FC6D4C39-FFEF-46EF-AA0F-42231569633B}" srcOrd="1" destOrd="0" presId="urn:microsoft.com/office/officeart/2005/8/layout/chevron2"/>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AA4011-C648-4169-9086-80EAAD644BF1}" type="datetimeFigureOut">
              <a:rPr lang="ru-RU" smtClean="0"/>
              <a:pPr/>
              <a:t>29.06.2013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10843-4C1F-419D-9D6B-1D3F0ECD4966}" type="slidenum">
              <a:rPr lang="ru-RU" smtClean="0"/>
              <a:pPr/>
              <a:t>‹#›</a:t>
            </a:fld>
            <a:endParaRPr lang="ru-RU"/>
          </a:p>
        </p:txBody>
      </p:sp>
    </p:spTree>
    <p:extLst>
      <p:ext uri="{BB962C8B-B14F-4D97-AF65-F5344CB8AC3E}">
        <p14:creationId xmlns:p14="http://schemas.microsoft.com/office/powerpoint/2010/main" val="281121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dirty="0" smtClean="0"/>
              <a:t>Galvenie</a:t>
            </a:r>
            <a:r>
              <a:rPr lang="lv-LV" baseline="0" dirty="0" smtClean="0"/>
              <a:t> jautājumi, kuri interesē klašu audzinātājus uzsākot veikt klases audzinātāja pienākumus ir : audzināšanas saturs un virzieni, dokumentācija, klases stundas, sadarbība ar atbalsta personālu, sadarbība ar vecākiem – konkrēti klases vecāku sapulces. Parasti ļoti baidās no vecākiem.</a:t>
            </a:r>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1</a:t>
            </a:fld>
            <a:endParaRPr lang="ru-RU"/>
          </a:p>
        </p:txBody>
      </p:sp>
    </p:spTree>
    <p:extLst>
      <p:ext uri="{BB962C8B-B14F-4D97-AF65-F5344CB8AC3E}">
        <p14:creationId xmlns:p14="http://schemas.microsoft.com/office/powerpoint/2010/main" val="3782535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dirty="0" smtClean="0"/>
              <a:t>‘Vispirms klasē tiek  diagnosticētas problēmas</a:t>
            </a:r>
            <a:r>
              <a:rPr lang="lv-LV" baseline="0" dirty="0" smtClean="0"/>
              <a:t> ( kl.audz. , priekšmetu skolotāji) . Klases audzinātājs ziņo atbalsta personālam un iesniedz pieprasījumu nepieciešamajam atbalstam. Tālāk notiek atbalsta personāla darbība problēmas risināšanā, kurā tiek iesaistīti gan pedagogi, gan atbalsta personāls, gan skolēnu vecāki. Ja ir nepieciešamība, tad tiek pieaicināti – sociālais dienests, bāreņtiesa, bērnu tiesību inspekcija.</a:t>
            </a:r>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17</a:t>
            </a:fld>
            <a:endParaRPr lang="ru-RU"/>
          </a:p>
        </p:txBody>
      </p:sp>
    </p:spTree>
    <p:extLst>
      <p:ext uri="{BB962C8B-B14F-4D97-AF65-F5344CB8AC3E}">
        <p14:creationId xmlns:p14="http://schemas.microsoft.com/office/powerpoint/2010/main" val="194888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rtl="0"/>
            <a:r>
              <a:rPr lang="lv-LV" sz="1200" kern="1200" dirty="0" smtClean="0">
                <a:solidFill>
                  <a:schemeClr val="tx1"/>
                </a:solidFill>
                <a:latin typeface="+mn-lt"/>
                <a:ea typeface="+mn-ea"/>
                <a:cs typeface="+mn-cs"/>
              </a:rPr>
              <a:t>Ministru kabineta noteikumu izglītības standartos izvirzītajām prasībām mācību priekšmetu programmās ir iekļautas tēmas,kas saistītas ar skolēnu pilsonisko izglītību, patriotisko un tikumisko audzināšanu, vidi, drošību un veselību, karjeru.</a:t>
            </a:r>
          </a:p>
          <a:p>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19</a:t>
            </a:fld>
            <a:endParaRPr lang="ru-RU"/>
          </a:p>
        </p:txBody>
      </p:sp>
    </p:spTree>
    <p:extLst>
      <p:ext uri="{BB962C8B-B14F-4D97-AF65-F5344CB8AC3E}">
        <p14:creationId xmlns:p14="http://schemas.microsoft.com/office/powerpoint/2010/main" val="57657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20</a:t>
            </a:fld>
            <a:endParaRPr lang="ru-RU"/>
          </a:p>
        </p:txBody>
      </p:sp>
    </p:spTree>
    <p:extLst>
      <p:ext uri="{BB962C8B-B14F-4D97-AF65-F5344CB8AC3E}">
        <p14:creationId xmlns:p14="http://schemas.microsoft.com/office/powerpoint/2010/main" val="238315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sz="1200" kern="1200" dirty="0" smtClean="0">
                <a:solidFill>
                  <a:schemeClr val="tx1"/>
                </a:solidFill>
                <a:latin typeface="+mn-lt"/>
                <a:ea typeface="+mn-ea"/>
                <a:cs typeface="+mn-cs"/>
              </a:rPr>
              <a:t>Dzīves prasmju, iemaņu, attieksmju veidošana ir  galvenais audzināšanas uzdevums. Lai to īstenotu, klases audzinātājam ir jāveic </a:t>
            </a:r>
            <a:endParaRPr lang="ru-RU" sz="12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atbalsta sniegšana skolēniem;</a:t>
            </a:r>
            <a:endParaRPr lang="ru-RU" sz="12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skolēnu izpēte;</a:t>
            </a:r>
            <a:endParaRPr lang="ru-RU" sz="12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sadarbība ar rūpju bērniem;</a:t>
            </a:r>
            <a:endParaRPr lang="ru-RU" sz="12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sadarbība ar bērniem, kuriem ir īpašas vajadzības;</a:t>
            </a:r>
            <a:endParaRPr lang="ru-RU" sz="12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individuālais darbs ar skolēniem;</a:t>
            </a:r>
            <a:endParaRPr lang="ru-RU" sz="12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sadarbība ar ģimeni;</a:t>
            </a:r>
            <a:endParaRPr lang="ru-RU" sz="12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klases kolektīva saliedēšana;</a:t>
            </a:r>
            <a:endParaRPr lang="ru-RU" sz="12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sadarbība ar priekšmetu skolotājiem, ar skolas atbalsta personālu.</a:t>
            </a:r>
          </a:p>
          <a:p>
            <a:pPr lvl="0"/>
            <a:r>
              <a:rPr lang="lv-LV" sz="1200" kern="1200" dirty="0" smtClean="0">
                <a:solidFill>
                  <a:schemeClr val="tx1"/>
                </a:solidFill>
                <a:latin typeface="+mn-lt"/>
                <a:ea typeface="+mn-ea"/>
                <a:cs typeface="+mn-cs"/>
              </a:rPr>
              <a:t>Šie sadarbības virzieni ir saistīti un papildina cits citu. Veicot skolēnu izpēti, var izvirzīt sadarbības uzdevumus darbam ar rūpju bērniem, bērniem ar īpašajām vajadzībām, individuālajam darbam ar katru skolēnu, tas ir, sniegt skolēniem nepieciešamo atbalstu. Klases audzinātājs tematiskajā plānā plāno, kā īstenot sadarbību ar klases skolēniem, lai veicināta skolēnu dzīvesprasmju, attieksmju, vērtību veidošanu. Klases audzinātājam ir jāsadarbojas arī ar skolas atbalsta personālu – logopēdu, psihologu, sociālo pedagogu, speciālo pedagogu, karjers izvēles speciālistu, medicīnas māsu – un ar priekšmeta skolotājiem. </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42010843-4C1F-419D-9D6B-1D3F0ECD4966}" type="slidenum">
              <a:rPr lang="ru-RU" smtClean="0"/>
              <a:pPr/>
              <a:t>21</a:t>
            </a:fld>
            <a:endParaRPr lang="ru-RU"/>
          </a:p>
        </p:txBody>
      </p:sp>
    </p:spTree>
    <p:extLst>
      <p:ext uri="{BB962C8B-B14F-4D97-AF65-F5344CB8AC3E}">
        <p14:creationId xmlns:p14="http://schemas.microsoft.com/office/powerpoint/2010/main" val="2451459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sz="1200" kern="1200" dirty="0" smtClean="0">
                <a:solidFill>
                  <a:schemeClr val="tx1"/>
                </a:solidFill>
                <a:latin typeface="+mn-lt"/>
                <a:ea typeface="+mn-ea"/>
                <a:cs typeface="+mn-cs"/>
              </a:rPr>
              <a:t>Klases audzinātājs kļūst par </a:t>
            </a:r>
            <a:r>
              <a:rPr lang="lv-LV" sz="1200" i="1" kern="1200" dirty="0" smtClean="0">
                <a:solidFill>
                  <a:schemeClr val="tx1"/>
                </a:solidFill>
                <a:latin typeface="+mn-lt"/>
                <a:ea typeface="+mn-ea"/>
                <a:cs typeface="+mn-cs"/>
              </a:rPr>
              <a:t>režisoru</a:t>
            </a:r>
            <a:r>
              <a:rPr lang="lv-LV" sz="1200" b="1" i="1" kern="1200" dirty="0" smtClean="0">
                <a:solidFill>
                  <a:schemeClr val="tx1"/>
                </a:solidFill>
                <a:latin typeface="+mn-lt"/>
                <a:ea typeface="+mn-ea"/>
                <a:cs typeface="+mn-cs"/>
              </a:rPr>
              <a:t>,</a:t>
            </a:r>
            <a:r>
              <a:rPr lang="lv-LV" sz="1200" kern="1200" dirty="0" smtClean="0">
                <a:solidFill>
                  <a:schemeClr val="tx1"/>
                </a:solidFill>
                <a:latin typeface="+mn-lt"/>
                <a:ea typeface="+mn-ea"/>
                <a:cs typeface="+mn-cs"/>
              </a:rPr>
              <a:t> kas plāno un vada šo procesu, apvienojot kopīgā sistēmā visas iesaistītās puses . Īstenojot sadarbību, klases audzinātajam ir jāzina, jāparedz un jāplano šīs sadarbības modeļa veidošana. </a:t>
            </a:r>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22</a:t>
            </a:fld>
            <a:endParaRPr lang="ru-RU"/>
          </a:p>
        </p:txBody>
      </p:sp>
    </p:spTree>
    <p:extLst>
      <p:ext uri="{BB962C8B-B14F-4D97-AF65-F5344CB8AC3E}">
        <p14:creationId xmlns:p14="http://schemas.microsoft.com/office/powerpoint/2010/main" val="2737891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sz="1200" kern="1200" dirty="0" smtClean="0">
                <a:solidFill>
                  <a:schemeClr val="tx1"/>
                </a:solidFill>
                <a:latin typeface="+mn-lt"/>
                <a:ea typeface="+mn-ea"/>
                <a:cs typeface="+mn-cs"/>
              </a:rPr>
              <a:t>Šajā procesā ir svarīgi ievērot darbības soļus, lai varētu īstenot izvirzīto mērķi un pakāpeniski nonākt pie jaunām darba prioritātēm . Darbu var organizēt kā grupu darbu, kur ir jāsaliek dotie darbības” soļi” pareizā secībā.</a:t>
            </a:r>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23</a:t>
            </a:fld>
            <a:endParaRPr lang="ru-RU"/>
          </a:p>
        </p:txBody>
      </p:sp>
    </p:spTree>
    <p:extLst>
      <p:ext uri="{BB962C8B-B14F-4D97-AF65-F5344CB8AC3E}">
        <p14:creationId xmlns:p14="http://schemas.microsoft.com/office/powerpoint/2010/main" val="2939639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sz="1200" kern="1200" dirty="0" smtClean="0">
                <a:solidFill>
                  <a:schemeClr val="tx1"/>
                </a:solidFill>
                <a:latin typeface="+mn-lt"/>
                <a:ea typeface="+mn-ea"/>
                <a:cs typeface="+mn-cs"/>
              </a:rPr>
              <a:t>Ļoti svarīgi ir saprast, ko mēs vēlamies ar savu darbību panākt, kādu </a:t>
            </a:r>
            <a:r>
              <a:rPr lang="lv-LV" sz="1200" b="1" kern="1200" dirty="0" smtClean="0">
                <a:solidFill>
                  <a:schemeClr val="tx1"/>
                </a:solidFill>
                <a:latin typeface="+mn-lt"/>
                <a:ea typeface="+mn-ea"/>
                <a:cs typeface="+mn-cs"/>
              </a:rPr>
              <a:t>audzināšanas procesa galarezultātu gribam sasniegt. </a:t>
            </a:r>
            <a:r>
              <a:rPr lang="lv-LV" sz="1200" kern="1200" dirty="0" smtClean="0">
                <a:solidFill>
                  <a:schemeClr val="tx1"/>
                </a:solidFill>
                <a:latin typeface="+mn-lt"/>
                <a:ea typeface="+mn-ea"/>
                <a:cs typeface="+mn-cs"/>
              </a:rPr>
              <a:t>Neizprotot sasniedzamo mērķi, nevar uzsākt šī darba plānošanu. Ja mācību procesā mēs pamatā palīdzam apgūt noteiktas zināšanas, prasmes, iemaņas, tad audzināšanas procesa galarezultāts ir attieksmes, kas tiek veidotas pamatojoties uz skolēnu zināšanām, prasmēm un iemaņām </a:t>
            </a:r>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25</a:t>
            </a:fld>
            <a:endParaRPr lang="ru-RU"/>
          </a:p>
        </p:txBody>
      </p:sp>
    </p:spTree>
    <p:extLst>
      <p:ext uri="{BB962C8B-B14F-4D97-AF65-F5344CB8AC3E}">
        <p14:creationId xmlns:p14="http://schemas.microsoft.com/office/powerpoint/2010/main" val="1656602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latin typeface="+mn-lt"/>
                <a:ea typeface="+mn-ea"/>
                <a:cs typeface="+mn-cs"/>
              </a:rPr>
              <a:t>Lai sekmīgi varētu īstenot izvirzītos audzināšanas darba mērķi un uzdevumus, klases audzinātājam ir jāplāno sava darbība. Darba plānošana ir viņa pedagoģiskās darbības sakārtošana noteiktā sistēmā, kas palīdz ne tikai kvalitatīvi īstenot, bet arī prognozēt audzināšanas procesu savā audzināmajā klasē.</a:t>
            </a:r>
            <a:endParaRPr lang="ru-RU" sz="1200" kern="1200" dirty="0" smtClean="0">
              <a:solidFill>
                <a:schemeClr val="tx1"/>
              </a:solidFill>
              <a:latin typeface="+mn-lt"/>
              <a:ea typeface="+mn-ea"/>
              <a:cs typeface="+mn-cs"/>
            </a:endParaRPr>
          </a:p>
          <a:p>
            <a:r>
              <a:rPr lang="lv-LV" sz="1200" kern="1200" dirty="0" smtClean="0">
                <a:solidFill>
                  <a:schemeClr val="tx1"/>
                </a:solidFill>
                <a:latin typeface="+mn-lt"/>
                <a:ea typeface="+mn-ea"/>
                <a:cs typeface="+mn-cs"/>
              </a:rPr>
              <a:t>Kas ir </a:t>
            </a:r>
            <a:r>
              <a:rPr lang="lv-LV" sz="1200" b="1" kern="1200" dirty="0" smtClean="0">
                <a:solidFill>
                  <a:schemeClr val="tx1"/>
                </a:solidFill>
                <a:latin typeface="+mn-lt"/>
                <a:ea typeface="+mn-ea"/>
                <a:cs typeface="+mn-cs"/>
              </a:rPr>
              <a:t>darba plāns</a:t>
            </a:r>
            <a:r>
              <a:rPr lang="lv-LV" sz="1200" kern="1200" dirty="0" smtClean="0">
                <a:solidFill>
                  <a:schemeClr val="tx1"/>
                </a:solidFill>
                <a:latin typeface="+mn-lt"/>
                <a:ea typeface="+mn-ea"/>
                <a:cs typeface="+mn-cs"/>
              </a:rPr>
              <a:t>? Tas ir mērķtiecīgi izveidota dažādu aktivitāšu, darbību sistēma, kurā tiek izstrādāts saturs, norises laiks, vieta, atbildīgais, darba formas un metodes, paredzamais rezultāts. Ja tas ir labi pārdomāts, pamatots, tad ļauj paredzēt </a:t>
            </a:r>
            <a:endParaRPr lang="ru-RU" sz="12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audzināšanas darba mērķus, stratēģiskos un taktiskos audzināšanas uzdevumus;</a:t>
            </a:r>
            <a:endParaRPr lang="ru-RU" sz="12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izstrādāt audzināšanas darba saturu, izvēlēties atbilstošas darba formas un metodes;</a:t>
            </a:r>
            <a:endParaRPr lang="ru-RU" sz="12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prognozēt savas pedagoģiskās darbības rezultātus, veikt nepieciešamās korekcijas;</a:t>
            </a:r>
            <a:endParaRPr lang="ru-RU" sz="12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veikt audzināšanas procesa analīzi un izvērtēšanu.</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27</a:t>
            </a:fld>
            <a:endParaRPr lang="ru-RU"/>
          </a:p>
        </p:txBody>
      </p:sp>
    </p:spTree>
    <p:extLst>
      <p:ext uri="{BB962C8B-B14F-4D97-AF65-F5344CB8AC3E}">
        <p14:creationId xmlns:p14="http://schemas.microsoft.com/office/powerpoint/2010/main" val="3133139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sz="1200" b="1" kern="1200" dirty="0" smtClean="0">
                <a:solidFill>
                  <a:schemeClr val="tx1"/>
                </a:solidFill>
                <a:latin typeface="+mn-lt"/>
                <a:ea typeface="+mn-ea"/>
                <a:cs typeface="+mn-cs"/>
              </a:rPr>
              <a:t>Plānošana</a:t>
            </a:r>
            <a:r>
              <a:rPr lang="lv-LV" sz="1200" kern="1200" dirty="0" smtClean="0">
                <a:solidFill>
                  <a:schemeClr val="tx1"/>
                </a:solidFill>
                <a:latin typeface="+mn-lt"/>
                <a:ea typeface="+mn-ea"/>
                <a:cs typeface="+mn-cs"/>
              </a:rPr>
              <a:t> ir šīs sistēmas izveidošanas process, kur klases audzinātājs veido savas darbības modeli – saturisko, organizatorisko, strukturālo. Klases audzināšanas darba plānošanā ir jāiesaista klases skolēni un viņu vecāki. Plānošanā ir četri svarīgi posmi .</a:t>
            </a:r>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28</a:t>
            </a:fld>
            <a:endParaRPr lang="ru-RU"/>
          </a:p>
        </p:txBody>
      </p:sp>
    </p:spTree>
    <p:extLst>
      <p:ext uri="{BB962C8B-B14F-4D97-AF65-F5344CB8AC3E}">
        <p14:creationId xmlns:p14="http://schemas.microsoft.com/office/powerpoint/2010/main" val="3116759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29</a:t>
            </a:fld>
            <a:endParaRPr lang="ru-RU"/>
          </a:p>
        </p:txBody>
      </p:sp>
    </p:spTree>
    <p:extLst>
      <p:ext uri="{BB962C8B-B14F-4D97-AF65-F5344CB8AC3E}">
        <p14:creationId xmlns:p14="http://schemas.microsoft.com/office/powerpoint/2010/main" val="247175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dirty="0" smtClean="0"/>
              <a:t>Pārrunā ar skolotājiem, kā jutās uzsākot savas skolotāja darba gaitas</a:t>
            </a:r>
            <a:r>
              <a:rPr lang="lv-LV" baseline="0" dirty="0" smtClean="0"/>
              <a:t> vai sākot audzināt klasi. Noskaidro galvenās problēmas, grūtības. Var organizēt grupu darbu vai prāta vētru.</a:t>
            </a:r>
            <a:endParaRPr lang="lv-LV" dirty="0" smtClean="0"/>
          </a:p>
          <a:p>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2</a:t>
            </a:fld>
            <a:endParaRPr lang="ru-RU"/>
          </a:p>
        </p:txBody>
      </p:sp>
    </p:spTree>
    <p:extLst>
      <p:ext uri="{BB962C8B-B14F-4D97-AF65-F5344CB8AC3E}">
        <p14:creationId xmlns:p14="http://schemas.microsoft.com/office/powerpoint/2010/main" val="2163023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dirty="0" smtClean="0"/>
              <a:t>Katra stunda dod skolēnam lādiņu</a:t>
            </a:r>
            <a:r>
              <a:rPr lang="lv-LV" baseline="0" dirty="0" smtClean="0"/>
              <a:t>  tālākai darbībai.  Pedagogiem klase stundas ir viens no sāpīgākajiem jautājumiem. Ir vajadzīgs daudz laika , piepūles, lai sagatavotos interesantai klase stundai. </a:t>
            </a:r>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34</a:t>
            </a:fld>
            <a:endParaRPr lang="ru-RU"/>
          </a:p>
        </p:txBody>
      </p:sp>
    </p:spTree>
    <p:extLst>
      <p:ext uri="{BB962C8B-B14F-4D97-AF65-F5344CB8AC3E}">
        <p14:creationId xmlns:p14="http://schemas.microsoft.com/office/powerpoint/2010/main" val="2645267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dirty="0" smtClean="0"/>
              <a:t>Tāda varēti būt klases stundas vispārīgā norises gaita.</a:t>
            </a:r>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35</a:t>
            </a:fld>
            <a:endParaRPr lang="ru-RU"/>
          </a:p>
        </p:txBody>
      </p:sp>
    </p:spTree>
    <p:extLst>
      <p:ext uri="{BB962C8B-B14F-4D97-AF65-F5344CB8AC3E}">
        <p14:creationId xmlns:p14="http://schemas.microsoft.com/office/powerpoint/2010/main" val="190466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rtl="0"/>
            <a:endParaRPr lang="lv-LV" sz="1200" kern="1200" dirty="0" smtClean="0">
              <a:solidFill>
                <a:schemeClr val="tx1"/>
              </a:solidFill>
              <a:latin typeface="+mn-lt"/>
              <a:ea typeface="+mn-ea"/>
              <a:cs typeface="+mn-cs"/>
            </a:endParaRPr>
          </a:p>
          <a:p>
            <a:pPr rtl="0"/>
            <a:r>
              <a:rPr lang="lv-LV" sz="1200" kern="1200" dirty="0" smtClean="0">
                <a:solidFill>
                  <a:schemeClr val="tx1"/>
                </a:solidFill>
                <a:latin typeface="+mn-lt"/>
                <a:ea typeface="+mn-ea"/>
                <a:cs typeface="+mn-cs"/>
              </a:rPr>
              <a:t>Vispārējās izglītības iestādēs klases audzināšanas stundu tematiskai plānošanai var izmantot Valsts jaunatnes iniciatīvu centra </a:t>
            </a:r>
          </a:p>
          <a:p>
            <a:pPr rtl="0"/>
            <a:r>
              <a:rPr lang="lv-LV" sz="1200" kern="1200" dirty="0" smtClean="0">
                <a:solidFill>
                  <a:schemeClr val="tx1"/>
                </a:solidFill>
                <a:latin typeface="+mn-lt"/>
                <a:ea typeface="+mn-ea"/>
                <a:cs typeface="+mn-cs"/>
              </a:rPr>
              <a:t>(no 2009.gada 1.jūlija Valsts izglītības satura centrs) izstrādāto metodisko līdzekli „Klases stundu programmas paraugs‖, kurā klases stundām ieteiktas šādas </a:t>
            </a:r>
            <a:r>
              <a:rPr lang="lv-LV" sz="1200" b="1" i="1" u="sng" kern="1200" dirty="0" smtClean="0">
                <a:solidFill>
                  <a:schemeClr val="tx1"/>
                </a:solidFill>
                <a:latin typeface="+mn-lt"/>
                <a:ea typeface="+mn-ea"/>
                <a:cs typeface="+mn-cs"/>
              </a:rPr>
              <a:t>tematiskās grupas</a:t>
            </a:r>
            <a:r>
              <a:rPr lang="lv-LV" sz="1200" kern="1200" dirty="0" smtClean="0">
                <a:solidFill>
                  <a:schemeClr val="tx1"/>
                </a:solidFill>
                <a:latin typeface="+mn-lt"/>
                <a:ea typeface="+mn-ea"/>
                <a:cs typeface="+mn-cs"/>
              </a:rPr>
              <a:t>: </a:t>
            </a:r>
          </a:p>
          <a:p>
            <a:pPr rtl="0"/>
            <a:r>
              <a:rPr lang="lv-LV" sz="1200" b="1" i="1" kern="1200" dirty="0" smtClean="0">
                <a:solidFill>
                  <a:schemeClr val="tx1"/>
                </a:solidFill>
                <a:latin typeface="+mn-lt"/>
                <a:ea typeface="+mn-ea"/>
                <a:cs typeface="+mn-cs"/>
              </a:rPr>
              <a:t>„Sevis izzināšana un pilnveidošana”, „Es ģimenē, klasē un skolā”, „Sabiedriskā līdzdalība”, „Karjeras izvēl””, „Veselība un vide un „Drošība”.</a:t>
            </a:r>
          </a:p>
          <a:p>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37</a:t>
            </a:fld>
            <a:endParaRPr lang="ru-RU"/>
          </a:p>
        </p:txBody>
      </p:sp>
    </p:spTree>
    <p:extLst>
      <p:ext uri="{BB962C8B-B14F-4D97-AF65-F5344CB8AC3E}">
        <p14:creationId xmlns:p14="http://schemas.microsoft.com/office/powerpoint/2010/main" val="4208045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dirty="0" smtClean="0"/>
              <a:t>Grupu darbs</a:t>
            </a:r>
            <a:r>
              <a:rPr lang="lv-LV" baseline="0" dirty="0" smtClean="0"/>
              <a:t> .</a:t>
            </a:r>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38</a:t>
            </a:fld>
            <a:endParaRPr lang="ru-RU"/>
          </a:p>
        </p:txBody>
      </p:sp>
    </p:spTree>
    <p:extLst>
      <p:ext uri="{BB962C8B-B14F-4D97-AF65-F5344CB8AC3E}">
        <p14:creationId xmlns:p14="http://schemas.microsoft.com/office/powerpoint/2010/main" val="166101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dirty="0" smtClean="0"/>
              <a:t>Klases audzinātājs izstrādā izvērtēšanas kritērijus. Izvērtēšanu veic skolēni un klases audzinātājs. Tad visu apkopo tabulā. Veic analīzi.</a:t>
            </a:r>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42</a:t>
            </a:fld>
            <a:endParaRPr lang="ru-RU"/>
          </a:p>
        </p:txBody>
      </p:sp>
    </p:spTree>
    <p:extLst>
      <p:ext uri="{BB962C8B-B14F-4D97-AF65-F5344CB8AC3E}">
        <p14:creationId xmlns:p14="http://schemas.microsoft.com/office/powerpoint/2010/main" val="572231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dirty="0" smtClean="0"/>
              <a:t>Klases stundā</a:t>
            </a:r>
            <a:r>
              <a:rPr lang="lv-LV" baseline="0" dirty="0" smtClean="0"/>
              <a:t> ir veikts grupu darbs. Katra grupa veic sava darba izvērtēšanu ( sarkanie kvadrāti), Tad skolotājs izvērtē katras grupas darbu( zaļās zvaigznītes) , tad skolēni – katra grupa izvērtē skolotāja darbu( dzeltenie kvadrāti) , skolotājs vērtē pats savu darbu ( zaļā zvaigznīte) . </a:t>
            </a:r>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43</a:t>
            </a:fld>
            <a:endParaRPr lang="ru-RU"/>
          </a:p>
        </p:txBody>
      </p:sp>
    </p:spTree>
    <p:extLst>
      <p:ext uri="{BB962C8B-B14F-4D97-AF65-F5344CB8AC3E}">
        <p14:creationId xmlns:p14="http://schemas.microsoft.com/office/powerpoint/2010/main" val="655113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dirty="0" smtClean="0"/>
              <a:t>Klases audzinātāju, kas ir tikko uzsākuši veikt</a:t>
            </a:r>
            <a:r>
              <a:rPr lang="lv-LV" baseline="0" dirty="0" smtClean="0"/>
              <a:t> kl. audz pienākumus, </a:t>
            </a:r>
            <a:r>
              <a:rPr lang="lv-LV" dirty="0" smtClean="0"/>
              <a:t> aptaujas rezultāti.</a:t>
            </a:r>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3</a:t>
            </a:fld>
            <a:endParaRPr lang="ru-RU"/>
          </a:p>
        </p:txBody>
      </p:sp>
    </p:spTree>
    <p:extLst>
      <p:ext uri="{BB962C8B-B14F-4D97-AF65-F5344CB8AC3E}">
        <p14:creationId xmlns:p14="http://schemas.microsoft.com/office/powerpoint/2010/main" val="3465728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dirty="0" smtClean="0"/>
              <a:t>Var organizēt grupu darbu, kur kursanti nosauc , kas ir jāzina klases audzinātājam, lai veiksmīgi varētu veikt savus pienākumus.</a:t>
            </a:r>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4</a:t>
            </a:fld>
            <a:endParaRPr lang="ru-RU"/>
          </a:p>
        </p:txBody>
      </p:sp>
    </p:spTree>
    <p:extLst>
      <p:ext uri="{BB962C8B-B14F-4D97-AF65-F5344CB8AC3E}">
        <p14:creationId xmlns:p14="http://schemas.microsoft.com/office/powerpoint/2010/main" val="2515131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dirty="0" smtClean="0"/>
              <a:t>Uzsākot</a:t>
            </a:r>
            <a:r>
              <a:rPr lang="lv-LV" baseline="0" dirty="0" smtClean="0"/>
              <a:t> klases audzinātāja darbu , svarīgi ir zināt dokumentāciju, kas nosaka audzināšanas darba saturu un virzienus. </a:t>
            </a:r>
          </a:p>
          <a:p>
            <a:r>
              <a:rPr lang="lv-LV" baseline="0" dirty="0" smtClean="0"/>
              <a:t>Katru gadu tiek valstī tiek izvirzītas audzināšanas darba un interešu izglītības aktualitātes un uzdevumi. Skolas, ņemot vērā šīs aktualitātes, plāno savu audzināšanas darbību, ievērojot savas skolas specifiku. </a:t>
            </a:r>
          </a:p>
          <a:p>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7</a:t>
            </a:fld>
            <a:endParaRPr lang="ru-RU"/>
          </a:p>
        </p:txBody>
      </p:sp>
    </p:spTree>
    <p:extLst>
      <p:ext uri="{BB962C8B-B14F-4D97-AF65-F5344CB8AC3E}">
        <p14:creationId xmlns:p14="http://schemas.microsoft.com/office/powerpoint/2010/main" val="270181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dirty="0" smtClean="0"/>
              <a:t>Valstī </a:t>
            </a:r>
            <a:r>
              <a:rPr lang="lv-LV" b="1" i="1" dirty="0" smtClean="0"/>
              <a:t>nav</a:t>
            </a:r>
            <a:r>
              <a:rPr lang="lv-LV" dirty="0" smtClean="0"/>
              <a:t> izstrādāta vienota audzināšanas programma. </a:t>
            </a:r>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10</a:t>
            </a:fld>
            <a:endParaRPr lang="ru-RU"/>
          </a:p>
        </p:txBody>
      </p:sp>
    </p:spTree>
    <p:extLst>
      <p:ext uri="{BB962C8B-B14F-4D97-AF65-F5344CB8AC3E}">
        <p14:creationId xmlns:p14="http://schemas.microsoft.com/office/powerpoint/2010/main" val="61511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rtl="0"/>
            <a:r>
              <a:rPr lang="lv-LV" dirty="0" smtClean="0"/>
              <a:t>Ir obligātā </a:t>
            </a:r>
            <a:r>
              <a:rPr lang="lv-LV" baseline="0" dirty="0" smtClean="0"/>
              <a:t> dokumentācija, ko  nosaka MK noteikumi. Ir dokumenti, ko var atrunāt skolā kl. audz. MK  - piem.  var izstrādāt kl. audz. pienākumu un  tiesību aprakstu. Valstī ir izstrādāts klašu audzinātāju pienākumu apraksts, bet katrā skolā ir sava specifika. Tāpēc ir svarīgi atrunāt un papildināt ar vajadzīgo. Tas , ja ir pareizi izstrādāts ir instruments, kas palīdz klases audzinātājam veikt savus darba pienākumus un reizē arī  pasargā klases audzinātāju. Tas ir izglītības iestādes iekšējais jautājums. </a:t>
            </a:r>
            <a:r>
              <a:rPr lang="lv-LV" sz="1200" kern="1200" dirty="0" smtClean="0">
                <a:solidFill>
                  <a:schemeClr val="tx1"/>
                </a:solidFill>
                <a:latin typeface="+mn-lt"/>
                <a:ea typeface="+mn-ea"/>
                <a:cs typeface="+mn-cs"/>
              </a:rPr>
              <a:t>Valstī nav noteiktas vienotas prasības klases/grupas audzināšanas darba veikšanai, tādēļ izglītības iestādes direktors/vadītājs nosaka galvenās tiesības un pienākumus, kas veicami pedagogam, audzinot klasi/grupu. </a:t>
            </a:r>
          </a:p>
          <a:p>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13</a:t>
            </a:fld>
            <a:endParaRPr lang="ru-RU"/>
          </a:p>
        </p:txBody>
      </p:sp>
    </p:spTree>
    <p:extLst>
      <p:ext uri="{BB962C8B-B14F-4D97-AF65-F5344CB8AC3E}">
        <p14:creationId xmlns:p14="http://schemas.microsoft.com/office/powerpoint/2010/main" val="578384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lv-LV" dirty="0" smtClean="0"/>
              <a:t>Tematiskā plāna noformējumu</a:t>
            </a:r>
            <a:r>
              <a:rPr lang="lv-LV" baseline="0" dirty="0" smtClean="0"/>
              <a:t> izstrādā klašu audz. MK. Plānojuma saturam ir jāatspoguļo galvenos audz. darba virzienus, valsts un skolas izvirzītos uzdevumus un aktualitātes konkrētā mācību gadā. Ir jāņēm vērā katras klases īpatnības.</a:t>
            </a:r>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15</a:t>
            </a:fld>
            <a:endParaRPr lang="ru-RU"/>
          </a:p>
        </p:txBody>
      </p:sp>
    </p:spTree>
    <p:extLst>
      <p:ext uri="{BB962C8B-B14F-4D97-AF65-F5344CB8AC3E}">
        <p14:creationId xmlns:p14="http://schemas.microsoft.com/office/powerpoint/2010/main" val="2086694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rtl="0"/>
            <a:r>
              <a:rPr lang="lv-LV" dirty="0" smtClean="0"/>
              <a:t>RFL klases audzinātāja tematiskā plāna paraugs. Tagad tematiskie plāni nav obligāti mācību priekšmetos (Ministru  kabineta noteikumu 779 grozījumi) , bet lai veiksmīgi, sistemātiski īstenotu audzināšanas darbu, klašu audzinātāji</a:t>
            </a:r>
            <a:r>
              <a:rPr lang="lv-LV" baseline="0" dirty="0" smtClean="0"/>
              <a:t> izstrādā tematiskos plānus . Klases audzinātājam ir jāizstrādā galvenie audzināšanas darba mērķi </a:t>
            </a:r>
            <a:r>
              <a:rPr lang="lv-LV" dirty="0" smtClean="0"/>
              <a:t> un uzdevumi, kas ir jāīsteno savā audzināmajā klasē, uz kuriem balstoties tiek plānots audzināšanas darbs. Protams, tas ir saskaņots</a:t>
            </a:r>
            <a:r>
              <a:rPr lang="lv-LV" baseline="0" dirty="0" smtClean="0"/>
              <a:t> ar skolas mērķiem un uzdevumiem. </a:t>
            </a:r>
            <a:r>
              <a:rPr lang="lv-LV" sz="1200" kern="1200" dirty="0" smtClean="0">
                <a:solidFill>
                  <a:schemeClr val="tx1"/>
                </a:solidFill>
                <a:latin typeface="+mn-lt"/>
                <a:ea typeface="+mn-ea"/>
                <a:cs typeface="+mn-cs"/>
              </a:rPr>
              <a:t>Klases/grupas audzinātājs</a:t>
            </a:r>
          </a:p>
          <a:p>
            <a:pPr rtl="0"/>
            <a:r>
              <a:rPr lang="lv-LV" sz="1200" kern="1200" dirty="0" smtClean="0">
                <a:solidFill>
                  <a:schemeClr val="tx1"/>
                </a:solidFill>
                <a:latin typeface="+mn-lt"/>
                <a:ea typeface="+mn-ea"/>
                <a:cs typeface="+mn-cs"/>
              </a:rPr>
              <a:t>tradicionāli vistiešāk sniedz atbalstu savas </a:t>
            </a:r>
          </a:p>
          <a:p>
            <a:pPr rtl="0"/>
            <a:r>
              <a:rPr lang="lv-LV" sz="1200" kern="1200" dirty="0" smtClean="0">
                <a:solidFill>
                  <a:schemeClr val="tx1"/>
                </a:solidFill>
                <a:latin typeface="+mn-lt"/>
                <a:ea typeface="+mn-ea"/>
                <a:cs typeface="+mn-cs"/>
              </a:rPr>
              <a:t>audzināmās klases/grupas skolēniem. </a:t>
            </a:r>
          </a:p>
          <a:p>
            <a:pPr rtl="0"/>
            <a:r>
              <a:rPr lang="lv-LV" sz="1200" kern="1200" dirty="0" smtClean="0">
                <a:solidFill>
                  <a:schemeClr val="tx1"/>
                </a:solidFill>
                <a:latin typeface="+mn-lt"/>
                <a:ea typeface="+mn-ea"/>
                <a:cs typeface="+mn-cs"/>
              </a:rPr>
              <a:t>Klases/grupas audzinātājs, ņemot vērā izglītības iestādes audzināšanas </a:t>
            </a:r>
          </a:p>
          <a:p>
            <a:pPr rtl="0"/>
            <a:r>
              <a:rPr lang="lv-LV" sz="1200" kern="1200" dirty="0" smtClean="0">
                <a:solidFill>
                  <a:schemeClr val="tx1"/>
                </a:solidFill>
                <a:latin typeface="+mn-lt"/>
                <a:ea typeface="+mn-ea"/>
                <a:cs typeface="+mn-cs"/>
              </a:rPr>
              <a:t>programmu/plānu un klases/grupas raksturojumu u</a:t>
            </a:r>
          </a:p>
          <a:p>
            <a:pPr rtl="0"/>
            <a:r>
              <a:rPr lang="lv-LV" sz="1200" kern="1200" dirty="0" smtClean="0">
                <a:solidFill>
                  <a:schemeClr val="tx1"/>
                </a:solidFill>
                <a:latin typeface="+mn-lt"/>
                <a:ea typeface="+mn-ea"/>
                <a:cs typeface="+mn-cs"/>
              </a:rPr>
              <a:t>n skolēnu vajadzības, izstrādā </a:t>
            </a:r>
          </a:p>
          <a:p>
            <a:pPr rtl="0"/>
            <a:r>
              <a:rPr lang="lv-LV" sz="1200" kern="1200" dirty="0" smtClean="0">
                <a:solidFill>
                  <a:schemeClr val="tx1"/>
                </a:solidFill>
                <a:latin typeface="+mn-lt"/>
                <a:ea typeface="+mn-ea"/>
                <a:cs typeface="+mn-cs"/>
              </a:rPr>
              <a:t>audzināšanas darba programmu (plānu), kurā plāno un īsteno: </a:t>
            </a:r>
          </a:p>
          <a:p>
            <a:pPr rtl="0"/>
            <a:r>
              <a:rPr lang="lv-LV" sz="1200" kern="1200" dirty="0" smtClean="0">
                <a:solidFill>
                  <a:schemeClr val="tx1"/>
                </a:solidFill>
                <a:latin typeface="+mn-lt"/>
                <a:ea typeface="+mn-ea"/>
                <a:cs typeface="+mn-cs"/>
              </a:rPr>
              <a:t>1)</a:t>
            </a:r>
            <a:r>
              <a:rPr lang="lv-LV" sz="120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klases/grupas stundu tematus diskusijām, </a:t>
            </a:r>
          </a:p>
          <a:p>
            <a:pPr rtl="0"/>
            <a:r>
              <a:rPr lang="lv-LV" sz="1200" kern="1200" dirty="0" smtClean="0">
                <a:solidFill>
                  <a:schemeClr val="tx1"/>
                </a:solidFill>
                <a:latin typeface="+mn-lt"/>
                <a:ea typeface="+mn-ea"/>
                <a:cs typeface="+mn-cs"/>
              </a:rPr>
              <a:t>2)</a:t>
            </a:r>
            <a:r>
              <a:rPr lang="lv-LV" sz="120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skolēnu, viņu vajadzību un interešu izpēti sadarbībā ar pārējiem </a:t>
            </a:r>
          </a:p>
          <a:p>
            <a:pPr rtl="0"/>
            <a:r>
              <a:rPr lang="lv-LV" sz="1200" kern="1200" dirty="0" smtClean="0">
                <a:solidFill>
                  <a:schemeClr val="tx1"/>
                </a:solidFill>
                <a:latin typeface="+mn-lt"/>
                <a:ea typeface="+mn-ea"/>
                <a:cs typeface="+mn-cs"/>
              </a:rPr>
              <a:t>pedagogiem un atbalsta personālu, </a:t>
            </a:r>
          </a:p>
          <a:p>
            <a:pPr rtl="0"/>
            <a:r>
              <a:rPr lang="lv-LV" sz="1200" kern="1200" dirty="0" smtClean="0">
                <a:solidFill>
                  <a:schemeClr val="tx1"/>
                </a:solidFill>
                <a:latin typeface="+mn-lt"/>
                <a:ea typeface="+mn-ea"/>
                <a:cs typeface="+mn-cs"/>
              </a:rPr>
              <a:t>3)sadarbību ar skolēniem</a:t>
            </a:r>
            <a:r>
              <a:rPr lang="lv-LV" sz="120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un viņu vecākiem,</a:t>
            </a:r>
          </a:p>
          <a:p>
            <a:pPr rtl="0"/>
            <a:r>
              <a:rPr lang="lv-LV" sz="1200" kern="1200" dirty="0" smtClean="0">
                <a:solidFill>
                  <a:schemeClr val="tx1"/>
                </a:solidFill>
                <a:latin typeface="+mn-lt"/>
                <a:ea typeface="+mn-ea"/>
                <a:cs typeface="+mn-cs"/>
              </a:rPr>
              <a:t>4)ārpusstundu aktivitātes klases/grupas kolektīva saliedēšanā.</a:t>
            </a:r>
          </a:p>
          <a:p>
            <a:endParaRPr lang="ru-RU" dirty="0"/>
          </a:p>
        </p:txBody>
      </p:sp>
      <p:sp>
        <p:nvSpPr>
          <p:cNvPr id="4" name="Номер слайда 3"/>
          <p:cNvSpPr>
            <a:spLocks noGrp="1"/>
          </p:cNvSpPr>
          <p:nvPr>
            <p:ph type="sldNum" sz="quarter" idx="10"/>
          </p:nvPr>
        </p:nvSpPr>
        <p:spPr/>
        <p:txBody>
          <a:bodyPr/>
          <a:lstStyle/>
          <a:p>
            <a:fld id="{42010843-4C1F-419D-9D6B-1D3F0ECD4966}" type="slidenum">
              <a:rPr lang="ru-RU" smtClean="0"/>
              <a:pPr/>
              <a:t>16</a:t>
            </a:fld>
            <a:endParaRPr lang="ru-RU"/>
          </a:p>
        </p:txBody>
      </p:sp>
    </p:spTree>
    <p:extLst>
      <p:ext uri="{BB962C8B-B14F-4D97-AF65-F5344CB8AC3E}">
        <p14:creationId xmlns:p14="http://schemas.microsoft.com/office/powerpoint/2010/main" val="1060583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Animated clouds.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lum bright="10000"/>
          </a:blip>
          <a:srcRect l="4494" t="26120" r="4720" b="14091"/>
          <a:stretch/>
        </p:blipFill>
        <p:spPr>
          <a:xfrm flipH="1">
            <a:off x="0" y="0"/>
            <a:ext cx="9144000" cy="4014702"/>
          </a:xfrm>
          <a:prstGeom prst="rect">
            <a:avLst/>
          </a:prstGeom>
        </p:spPr>
      </p:pic>
      <p:sp>
        <p:nvSpPr>
          <p:cNvPr id="9" name="Rectangle 8"/>
          <p:cNvSpPr/>
          <p:nvPr userDrawn="1"/>
        </p:nvSpPr>
        <p:spPr>
          <a:xfrm>
            <a:off x="0" y="2057400"/>
            <a:ext cx="9144000" cy="1981200"/>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877554"/>
            <a:ext cx="7391400" cy="3599446"/>
          </a:xfrm>
          <a:prstGeom prst="rect">
            <a:avLst/>
          </a:prstGeom>
        </p:spPr>
      </p:pic>
      <p:sp>
        <p:nvSpPr>
          <p:cNvPr id="2" name="Title 1"/>
          <p:cNvSpPr>
            <a:spLocks noGrp="1"/>
          </p:cNvSpPr>
          <p:nvPr>
            <p:ph type="ctrTitle"/>
          </p:nvPr>
        </p:nvSpPr>
        <p:spPr>
          <a:xfrm>
            <a:off x="228600" y="990600"/>
            <a:ext cx="8686800" cy="1470025"/>
          </a:xfrm>
        </p:spPr>
        <p:txBody>
          <a:bodyPr/>
          <a:lstStyle>
            <a:lvl1pPr algn="ctr">
              <a:defRPr/>
            </a:lvl1pPr>
          </a:lstStyle>
          <a:p>
            <a:r>
              <a:rPr lang="ru-RU" smtClean="0"/>
              <a:t>Образец заголовка</a:t>
            </a:r>
            <a:endParaRPr lang="en-US"/>
          </a:p>
        </p:txBody>
      </p:sp>
      <p:sp>
        <p:nvSpPr>
          <p:cNvPr id="3" name="Subtitle 2"/>
          <p:cNvSpPr>
            <a:spLocks noGrp="1"/>
          </p:cNvSpPr>
          <p:nvPr>
            <p:ph type="subTitle" idx="1"/>
          </p:nvPr>
        </p:nvSpPr>
        <p:spPr>
          <a:xfrm>
            <a:off x="4724400" y="4114800"/>
            <a:ext cx="4191000" cy="19812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77268FAA-2B4D-4D0F-A1F0-EEB2E56ED74D}" type="datetimeFigureOut">
              <a:rPr lang="en-US" smtClean="0"/>
              <a:pPr/>
              <a:t>6/29/2013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43C31-284E-4DC4-829E-29D2DA669733}" type="slidenum">
              <a:rPr lang="en-US" smtClean="0"/>
              <a:pPr/>
              <a:t>‹#›</a:t>
            </a:fld>
            <a:endParaRPr lang="en-US" dirty="0"/>
          </a:p>
        </p:txBody>
      </p:sp>
    </p:spTree>
    <p:extLst>
      <p:ext uri="{BB962C8B-B14F-4D97-AF65-F5344CB8AC3E}">
        <p14:creationId xmlns:p14="http://schemas.microsoft.com/office/powerpoint/2010/main" val="41170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28600" y="1295400"/>
            <a:ext cx="7010400" cy="4953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7268FAA-2B4D-4D0F-A1F0-EEB2E56ED74D}" type="datetimeFigureOut">
              <a:rPr lang="en-US" smtClean="0"/>
              <a:pPr/>
              <a:t>6/29/2013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43C31-284E-4DC4-829E-29D2DA669733}" type="slidenum">
              <a:rPr lang="en-US" smtClean="0"/>
              <a:pPr/>
              <a:t>‹#›</a:t>
            </a:fld>
            <a:endParaRPr lang="en-US" dirty="0"/>
          </a:p>
        </p:txBody>
      </p:sp>
    </p:spTree>
    <p:extLst>
      <p:ext uri="{BB962C8B-B14F-4D97-AF65-F5344CB8AC3E}">
        <p14:creationId xmlns:p14="http://schemas.microsoft.com/office/powerpoint/2010/main" val="385032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Animated clouds.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lum bright="10000"/>
          </a:blip>
          <a:srcRect l="4494" t="26120" r="4720" b="62105"/>
          <a:stretch/>
        </p:blipFill>
        <p:spPr>
          <a:xfrm flipH="1">
            <a:off x="0" y="6067313"/>
            <a:ext cx="9144000" cy="790687"/>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r="35794"/>
          <a:stretch/>
        </p:blipFill>
        <p:spPr>
          <a:xfrm>
            <a:off x="7010400" y="5215549"/>
            <a:ext cx="2133600" cy="1618246"/>
          </a:xfrm>
          <a:prstGeom prst="rect">
            <a:avLst/>
          </a:prstGeom>
        </p:spPr>
      </p:pic>
      <p:sp>
        <p:nvSpPr>
          <p:cNvPr id="2" name="Vertical Title 1"/>
          <p:cNvSpPr>
            <a:spLocks noGrp="1"/>
          </p:cNvSpPr>
          <p:nvPr>
            <p:ph type="title" orient="vert"/>
          </p:nvPr>
        </p:nvSpPr>
        <p:spPr>
          <a:xfrm>
            <a:off x="6841864" y="120126"/>
            <a:ext cx="2057400" cy="5290073"/>
          </a:xfrm>
        </p:spPr>
        <p:txBody>
          <a:bodyPr vert="eaVert"/>
          <a:lstStyle>
            <a:lvl1pPr algn="l">
              <a:defRPr>
                <a:solidFill>
                  <a:schemeClr val="bg1"/>
                </a:solidFil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228600" y="120126"/>
            <a:ext cx="65532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7268FAA-2B4D-4D0F-A1F0-EEB2E56ED74D}" type="datetimeFigureOut">
              <a:rPr lang="en-US" smtClean="0"/>
              <a:pPr/>
              <a:t>6/29/2013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43C31-284E-4DC4-829E-29D2DA669733}" type="slidenum">
              <a:rPr lang="en-US" smtClean="0"/>
              <a:pPr/>
              <a:t>‹#›</a:t>
            </a:fld>
            <a:endParaRPr lang="en-US" dirty="0"/>
          </a:p>
        </p:txBody>
      </p:sp>
    </p:spTree>
    <p:extLst>
      <p:ext uri="{BB962C8B-B14F-4D97-AF65-F5344CB8AC3E}">
        <p14:creationId xmlns:p14="http://schemas.microsoft.com/office/powerpoint/2010/main" val="42155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7268FAA-2B4D-4D0F-A1F0-EEB2E56ED74D}" type="datetimeFigureOut">
              <a:rPr lang="en-US" smtClean="0"/>
              <a:pPr/>
              <a:t>6/29/2013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43C31-284E-4DC4-829E-29D2DA669733}" type="slidenum">
              <a:rPr lang="en-US" smtClean="0"/>
              <a:pPr/>
              <a:t>‹#›</a:t>
            </a:fld>
            <a:endParaRPr lang="en-US" dirty="0"/>
          </a:p>
        </p:txBody>
      </p:sp>
    </p:spTree>
    <p:extLst>
      <p:ext uri="{BB962C8B-B14F-4D97-AF65-F5344CB8AC3E}">
        <p14:creationId xmlns:p14="http://schemas.microsoft.com/office/powerpoint/2010/main" val="344786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Animated clouds.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lum bright="10000"/>
          </a:blip>
          <a:srcRect l="4494" t="26120" r="4720" b="22814"/>
          <a:stretch/>
        </p:blipFill>
        <p:spPr>
          <a:xfrm flipH="1">
            <a:off x="0" y="0"/>
            <a:ext cx="9144000" cy="3429000"/>
          </a:xfrm>
          <a:prstGeom prst="rect">
            <a:avLst/>
          </a:prstGeom>
        </p:spPr>
      </p:pic>
      <p:sp>
        <p:nvSpPr>
          <p:cNvPr id="9" name="Rectangle 8"/>
          <p:cNvSpPr/>
          <p:nvPr userDrawn="1"/>
        </p:nvSpPr>
        <p:spPr>
          <a:xfrm>
            <a:off x="0" y="1447800"/>
            <a:ext cx="9144000" cy="1981200"/>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4800985"/>
            <a:ext cx="8686800" cy="1362075"/>
          </a:xfrm>
        </p:spPr>
        <p:txBody>
          <a:bodyPr anchor="t"/>
          <a:lstStyle>
            <a:lvl1pPr algn="l">
              <a:defRPr sz="4000" b="1" cap="all">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228600" y="3505200"/>
            <a:ext cx="4343400" cy="129578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268FAA-2B4D-4D0F-A1F0-EEB2E56ED74D}" type="datetimeFigureOut">
              <a:rPr lang="en-US" smtClean="0"/>
              <a:pPr/>
              <a:t>6/29/2013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43C31-284E-4DC4-829E-29D2DA669733}" type="slidenum">
              <a:rPr lang="en-US" smtClean="0"/>
              <a:pPr/>
              <a:t>‹#›</a:t>
            </a:fld>
            <a:endParaRPr lang="en-US" dirty="0"/>
          </a:p>
        </p:txBody>
      </p:sp>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r="27381"/>
          <a:stretch/>
        </p:blipFill>
        <p:spPr>
          <a:xfrm>
            <a:off x="4495800" y="1759754"/>
            <a:ext cx="4648200" cy="3117046"/>
          </a:xfrm>
          <a:prstGeom prst="rect">
            <a:avLst/>
          </a:prstGeom>
        </p:spPr>
      </p:pic>
    </p:spTree>
    <p:extLst>
      <p:ext uri="{BB962C8B-B14F-4D97-AF65-F5344CB8AC3E}">
        <p14:creationId xmlns:p14="http://schemas.microsoft.com/office/powerpoint/2010/main" val="149883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2286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7268FAA-2B4D-4D0F-A1F0-EEB2E56ED74D}" type="datetimeFigureOut">
              <a:rPr lang="en-US" smtClean="0"/>
              <a:pPr/>
              <a:t>6/29/2013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43C31-284E-4DC4-829E-29D2DA669733}" type="slidenum">
              <a:rPr lang="en-US" smtClean="0"/>
              <a:pPr/>
              <a:t>‹#›</a:t>
            </a:fld>
            <a:endParaRPr lang="en-US" dirty="0"/>
          </a:p>
        </p:txBody>
      </p:sp>
    </p:spTree>
    <p:extLst>
      <p:ext uri="{BB962C8B-B14F-4D97-AF65-F5344CB8AC3E}">
        <p14:creationId xmlns:p14="http://schemas.microsoft.com/office/powerpoint/2010/main" val="215684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228600" y="1719432"/>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28600" y="2359194"/>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719432"/>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359194"/>
            <a:ext cx="4270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7268FAA-2B4D-4D0F-A1F0-EEB2E56ED74D}" type="datetimeFigureOut">
              <a:rPr lang="en-US" smtClean="0"/>
              <a:pPr/>
              <a:t>6/29/2013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143C31-284E-4DC4-829E-29D2DA669733}" type="slidenum">
              <a:rPr lang="en-US" smtClean="0"/>
              <a:pPr/>
              <a:t>‹#›</a:t>
            </a:fld>
            <a:endParaRPr lang="en-US" dirty="0"/>
          </a:p>
        </p:txBody>
      </p:sp>
    </p:spTree>
    <p:extLst>
      <p:ext uri="{BB962C8B-B14F-4D97-AF65-F5344CB8AC3E}">
        <p14:creationId xmlns:p14="http://schemas.microsoft.com/office/powerpoint/2010/main" val="244979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7268FAA-2B4D-4D0F-A1F0-EEB2E56ED74D}" type="datetimeFigureOut">
              <a:rPr lang="en-US" smtClean="0"/>
              <a:pPr/>
              <a:t>6/29/2013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143C31-284E-4DC4-829E-29D2DA669733}" type="slidenum">
              <a:rPr lang="en-US" smtClean="0"/>
              <a:pPr/>
              <a:t>‹#›</a:t>
            </a:fld>
            <a:endParaRPr lang="en-US" dirty="0"/>
          </a:p>
        </p:txBody>
      </p:sp>
    </p:spTree>
    <p:extLst>
      <p:ext uri="{BB962C8B-B14F-4D97-AF65-F5344CB8AC3E}">
        <p14:creationId xmlns:p14="http://schemas.microsoft.com/office/powerpoint/2010/main" val="121309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8FAA-2B4D-4D0F-A1F0-EEB2E56ED74D}" type="datetimeFigureOut">
              <a:rPr lang="en-US" smtClean="0"/>
              <a:pPr/>
              <a:t>6/29/2013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143C31-284E-4DC4-829E-29D2DA669733}" type="slidenum">
              <a:rPr lang="en-US" smtClean="0"/>
              <a:pPr/>
              <a:t>‹#›</a:t>
            </a:fld>
            <a:endParaRPr lang="en-US" dirty="0"/>
          </a:p>
        </p:txBody>
      </p:sp>
    </p:spTree>
    <p:extLst>
      <p:ext uri="{BB962C8B-B14F-4D97-AF65-F5344CB8AC3E}">
        <p14:creationId xmlns:p14="http://schemas.microsoft.com/office/powerpoint/2010/main" val="33645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Animated clouds.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lum bright="10000"/>
          </a:blip>
          <a:srcRect l="4494" t="26120" r="4720" b="62105"/>
          <a:stretch/>
        </p:blipFill>
        <p:spPr>
          <a:xfrm flipH="1">
            <a:off x="0" y="6067313"/>
            <a:ext cx="9144000" cy="790687"/>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r="35794"/>
          <a:stretch/>
        </p:blipFill>
        <p:spPr>
          <a:xfrm>
            <a:off x="7010400" y="5215549"/>
            <a:ext cx="2133600" cy="1618246"/>
          </a:xfrm>
          <a:prstGeom prst="rect">
            <a:avLst/>
          </a:prstGeom>
        </p:spPr>
      </p:pic>
      <p:sp>
        <p:nvSpPr>
          <p:cNvPr id="2" name="Title 1"/>
          <p:cNvSpPr>
            <a:spLocks noGrp="1"/>
          </p:cNvSpPr>
          <p:nvPr>
            <p:ph type="title"/>
          </p:nvPr>
        </p:nvSpPr>
        <p:spPr>
          <a:xfrm>
            <a:off x="228600" y="90487"/>
            <a:ext cx="3236913" cy="1162050"/>
          </a:xfrm>
        </p:spPr>
        <p:txBody>
          <a:bodyPr anchor="b"/>
          <a:lstStyle>
            <a:lvl1pPr algn="l">
              <a:defRPr sz="2000" b="1">
                <a:solidFill>
                  <a:schemeClr val="bg1"/>
                </a:solidFill>
              </a:defRPr>
            </a:lvl1pPr>
          </a:lstStyle>
          <a:p>
            <a:r>
              <a:rPr lang="ru-RU" smtClean="0"/>
              <a:t>Образец заголовка</a:t>
            </a:r>
            <a:endParaRPr lang="en-US"/>
          </a:p>
        </p:txBody>
      </p:sp>
      <p:sp>
        <p:nvSpPr>
          <p:cNvPr id="3" name="Content Placeholder 2"/>
          <p:cNvSpPr>
            <a:spLocks noGrp="1"/>
          </p:cNvSpPr>
          <p:nvPr>
            <p:ph idx="1"/>
          </p:nvPr>
        </p:nvSpPr>
        <p:spPr>
          <a:xfrm>
            <a:off x="3575050" y="90487"/>
            <a:ext cx="53403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228600" y="1252537"/>
            <a:ext cx="3236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7268FAA-2B4D-4D0F-A1F0-EEB2E56ED74D}" type="datetimeFigureOut">
              <a:rPr lang="en-US" smtClean="0"/>
              <a:pPr/>
              <a:t>6/29/2013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43C31-284E-4DC4-829E-29D2DA669733}" type="slidenum">
              <a:rPr lang="en-US" smtClean="0"/>
              <a:pPr/>
              <a:t>‹#›</a:t>
            </a:fld>
            <a:endParaRPr lang="en-US" dirty="0"/>
          </a:p>
        </p:txBody>
      </p:sp>
    </p:spTree>
    <p:extLst>
      <p:ext uri="{BB962C8B-B14F-4D97-AF65-F5344CB8AC3E}">
        <p14:creationId xmlns:p14="http://schemas.microsoft.com/office/powerpoint/2010/main" val="230839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Animated clouds.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lum bright="10000"/>
          </a:blip>
          <a:srcRect l="4494" t="26120" r="4720" b="62105"/>
          <a:stretch/>
        </p:blipFill>
        <p:spPr>
          <a:xfrm flipH="1">
            <a:off x="0" y="6067313"/>
            <a:ext cx="9144000" cy="790687"/>
          </a:xfrm>
          <a:prstGeom prst="rect">
            <a:avLst/>
          </a:prstGeom>
        </p:spPr>
      </p:pic>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r="35794"/>
          <a:stretch/>
        </p:blipFill>
        <p:spPr>
          <a:xfrm>
            <a:off x="7010400" y="5215549"/>
            <a:ext cx="2133600" cy="1618246"/>
          </a:xfrm>
          <a:prstGeom prst="rect">
            <a:avLst/>
          </a:prstGeom>
        </p:spPr>
      </p:pic>
      <p:sp>
        <p:nvSpPr>
          <p:cNvPr id="2" name="Title 1"/>
          <p:cNvSpPr>
            <a:spLocks noGrp="1"/>
          </p:cNvSpPr>
          <p:nvPr>
            <p:ph type="title"/>
          </p:nvPr>
        </p:nvSpPr>
        <p:spPr>
          <a:xfrm>
            <a:off x="1828800" y="4437941"/>
            <a:ext cx="5486400" cy="566738"/>
          </a:xfrm>
        </p:spPr>
        <p:txBody>
          <a:bodyPr anchor="b"/>
          <a:lstStyle>
            <a:lvl1pPr algn="l">
              <a:defRPr sz="2000" b="1">
                <a:solidFill>
                  <a:schemeClr val="bg1"/>
                </a:solidFill>
              </a:defRPr>
            </a:lvl1pPr>
          </a:lstStyle>
          <a:p>
            <a:r>
              <a:rPr lang="ru-RU" smtClean="0"/>
              <a:t>Образец заголовка</a:t>
            </a:r>
            <a:endParaRPr lang="en-US"/>
          </a:p>
        </p:txBody>
      </p:sp>
      <p:sp>
        <p:nvSpPr>
          <p:cNvPr id="3" name="Picture Placeholder 2"/>
          <p:cNvSpPr>
            <a:spLocks noGrp="1"/>
          </p:cNvSpPr>
          <p:nvPr>
            <p:ph type="pic" idx="1"/>
          </p:nvPr>
        </p:nvSpPr>
        <p:spPr>
          <a:xfrm>
            <a:off x="1828800" y="25011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828800" y="500467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7268FAA-2B4D-4D0F-A1F0-EEB2E56ED74D}" type="datetimeFigureOut">
              <a:rPr lang="en-US" smtClean="0"/>
              <a:pPr/>
              <a:t>6/29/2013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43C31-284E-4DC4-829E-29D2DA669733}" type="slidenum">
              <a:rPr lang="en-US" smtClean="0"/>
              <a:pPr/>
              <a:t>‹#›</a:t>
            </a:fld>
            <a:endParaRPr lang="en-US" dirty="0"/>
          </a:p>
        </p:txBody>
      </p:sp>
    </p:spTree>
    <p:extLst>
      <p:ext uri="{BB962C8B-B14F-4D97-AF65-F5344CB8AC3E}">
        <p14:creationId xmlns:p14="http://schemas.microsoft.com/office/powerpoint/2010/main" val="362057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l="-11000" r="-11000"/>
          </a:stretch>
        </a:blipFill>
        <a:effectLst/>
      </p:bgPr>
    </p:bg>
    <p:spTree>
      <p:nvGrpSpPr>
        <p:cNvPr id="1" name=""/>
        <p:cNvGrpSpPr/>
        <p:nvPr/>
      </p:nvGrpSpPr>
      <p:grpSpPr>
        <a:xfrm>
          <a:off x="0" y="0"/>
          <a:ext cx="0" cy="0"/>
          <a:chOff x="0" y="0"/>
          <a:chExt cx="0" cy="0"/>
        </a:xfrm>
      </p:grpSpPr>
      <p:pic>
        <p:nvPicPr>
          <p:cNvPr id="7" name="Animated clouds.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rotWithShape="1">
          <a:blip r:embed="rId16" cstate="print">
            <a:lum bright="10000"/>
          </a:blip>
          <a:srcRect l="4494" t="26120" r="4720" b="55296"/>
          <a:stretch/>
        </p:blipFill>
        <p:spPr>
          <a:xfrm flipH="1">
            <a:off x="0" y="0"/>
            <a:ext cx="9144000" cy="1247887"/>
          </a:xfrm>
          <a:prstGeom prst="rect">
            <a:avLst/>
          </a:prstGeom>
        </p:spPr>
      </p:pic>
      <p:sp>
        <p:nvSpPr>
          <p:cNvPr id="3" name="Text Placeholder 2"/>
          <p:cNvSpPr>
            <a:spLocks noGrp="1"/>
          </p:cNvSpPr>
          <p:nvPr>
            <p:ph type="body" idx="1"/>
          </p:nvPr>
        </p:nvSpPr>
        <p:spPr>
          <a:xfrm>
            <a:off x="228600" y="1295400"/>
            <a:ext cx="8686800" cy="49530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8FAA-2B4D-4D0F-A1F0-EEB2E56ED74D}" type="datetimeFigureOut">
              <a:rPr lang="en-US" smtClean="0"/>
              <a:pPr/>
              <a:t>6/29/2013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73732"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43C31-284E-4DC4-829E-29D2DA669733}" type="slidenum">
              <a:rPr lang="en-US" smtClean="0"/>
              <a:pPr/>
              <a:t>‹#›</a:t>
            </a:fld>
            <a:endParaRPr lang="en-US" dirty="0"/>
          </a:p>
        </p:txBody>
      </p:sp>
      <p:pic>
        <p:nvPicPr>
          <p:cNvPr id="8" name="Picture 7"/>
          <p:cNvPicPr>
            <a:picLocks noChangeAspect="1"/>
          </p:cNvPicPr>
          <p:nvPr/>
        </p:nvPicPr>
        <p:blipFill rotWithShape="1">
          <a:blip r:embed="rId17" cstate="print">
            <a:extLst>
              <a:ext uri="{28A0092B-C50C-407E-A947-70E740481C1C}">
                <a14:useLocalDpi xmlns:a14="http://schemas.microsoft.com/office/drawing/2010/main" val="0"/>
              </a:ext>
            </a:extLst>
          </a:blip>
          <a:srcRect r="35794"/>
          <a:stretch/>
        </p:blipFill>
        <p:spPr>
          <a:xfrm>
            <a:off x="7010400" y="464761"/>
            <a:ext cx="2133600" cy="1618246"/>
          </a:xfrm>
          <a:prstGeom prst="rect">
            <a:avLst/>
          </a:prstGeom>
        </p:spPr>
      </p:pic>
      <p:sp>
        <p:nvSpPr>
          <p:cNvPr id="2" name="Title Placeholder 1"/>
          <p:cNvSpPr>
            <a:spLocks noGrp="1"/>
          </p:cNvSpPr>
          <p:nvPr>
            <p:ph type="title"/>
          </p:nvPr>
        </p:nvSpPr>
        <p:spPr>
          <a:xfrm>
            <a:off x="228600" y="59801"/>
            <a:ext cx="70104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Tree>
    <p:extLst>
      <p:ext uri="{BB962C8B-B14F-4D97-AF65-F5344CB8AC3E}">
        <p14:creationId xmlns:p14="http://schemas.microsoft.com/office/powerpoint/2010/main" val="2234944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400" b="1" kern="1200">
          <a:solidFill>
            <a:schemeClr val="tx1"/>
          </a:solidFill>
          <a:effectLst>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www.izm.gov.lv/"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likumi.lv/doc.php?id=11948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hyperlink" Target="http://www.izm.gov.l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90601"/>
            <a:ext cx="8686800" cy="1358280"/>
          </a:xfrm>
        </p:spPr>
        <p:txBody>
          <a:bodyPr>
            <a:normAutofit fontScale="90000"/>
          </a:bodyPr>
          <a:lstStyle/>
          <a:p>
            <a:r>
              <a:rPr lang="lv-LV"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rPr>
              <a:t>Atbalsts skolotājam - klases audzinātājam</a:t>
            </a:r>
            <a:endParaRPr lang="en-US" dirty="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endParaRPr>
          </a:p>
        </p:txBody>
      </p:sp>
      <p:sp>
        <p:nvSpPr>
          <p:cNvPr id="3" name="Subtitle 2"/>
          <p:cNvSpPr>
            <a:spLocks noGrp="1"/>
          </p:cNvSpPr>
          <p:nvPr>
            <p:ph type="subTitle" idx="1"/>
          </p:nvPr>
        </p:nvSpPr>
        <p:spPr>
          <a:xfrm>
            <a:off x="4724400" y="4114800"/>
            <a:ext cx="4191000" cy="1690464"/>
          </a:xfrm>
        </p:spPr>
        <p:txBody>
          <a:bodyPr>
            <a:normAutofit lnSpcReduction="10000"/>
          </a:bodyPr>
          <a:lstStyle/>
          <a:p>
            <a:pPr algn="ctr"/>
            <a:r>
              <a:rPr lang="lv-LV" sz="2400" b="1" i="1" dirty="0" smtClean="0">
                <a:solidFill>
                  <a:schemeClr val="tx2">
                    <a:lumMod val="75000"/>
                  </a:schemeClr>
                </a:solidFill>
              </a:rPr>
              <a:t>A. Klauža</a:t>
            </a:r>
          </a:p>
          <a:p>
            <a:pPr algn="ctr"/>
            <a:r>
              <a:rPr lang="lv-LV" sz="2400" b="1" i="1" dirty="0" smtClean="0">
                <a:solidFill>
                  <a:schemeClr val="tx2">
                    <a:lumMod val="75000"/>
                  </a:schemeClr>
                </a:solidFill>
              </a:rPr>
              <a:t>Rīgas Franču liceja direktores vietniece audzināšanas darbā </a:t>
            </a:r>
          </a:p>
          <a:p>
            <a:pPr algn="ctr"/>
            <a:r>
              <a:rPr lang="lv-LV" sz="2400" b="1" i="1" dirty="0" smtClean="0">
                <a:solidFill>
                  <a:schemeClr val="tx2">
                    <a:lumMod val="75000"/>
                  </a:schemeClr>
                </a:solidFill>
              </a:rPr>
              <a:t>2013.</a:t>
            </a:r>
            <a:endParaRPr lang="en-US" sz="2400" b="1" i="1" dirty="0">
              <a:solidFill>
                <a:schemeClr val="tx2">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065" y="228430"/>
            <a:ext cx="1146649" cy="75667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667" y="223610"/>
            <a:ext cx="1007376" cy="789166"/>
          </a:xfrm>
          <a:prstGeom prst="rect">
            <a:avLst/>
          </a:prstGeom>
        </p:spPr>
      </p:pic>
      <p:pic>
        <p:nvPicPr>
          <p:cNvPr id="1026" name="Picture 2" descr="LU-logo-ann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282916"/>
            <a:ext cx="2157464"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294343"/>
            <a:ext cx="19431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854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5"/>
          <p:cNvSpPr txBox="1">
            <a:spLocks/>
          </p:cNvSpPr>
          <p:nvPr/>
        </p:nvSpPr>
        <p:spPr>
          <a:xfrm>
            <a:off x="539552" y="188640"/>
            <a:ext cx="8229600" cy="8509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v-LV" sz="3200" b="1" i="1" u="none" strike="noStrike" kern="1200" normalizeH="0" baseline="0" noProof="0"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Calibri" pitchFamily="34" charset="0"/>
                <a:ea typeface="+mj-ea"/>
                <a:cs typeface="+mj-cs"/>
              </a:rPr>
              <a:t>Audzināšanas darbību reglamentējošie dokumenti valstī </a:t>
            </a:r>
            <a:endParaRPr kumimoji="0" lang="ru-RU" sz="3200" b="1" i="0" u="none" strike="noStrike" kern="1200" normalizeH="0" baseline="0" noProof="0" dirty="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mj-lt"/>
              <a:ea typeface="+mj-ea"/>
              <a:cs typeface="+mj-cs"/>
            </a:endParaRPr>
          </a:p>
        </p:txBody>
      </p:sp>
      <p:sp>
        <p:nvSpPr>
          <p:cNvPr id="7" name="Satura vietturis 6"/>
          <p:cNvSpPr txBox="1">
            <a:spLocks/>
          </p:cNvSpPr>
          <p:nvPr/>
        </p:nvSpPr>
        <p:spPr>
          <a:xfrm>
            <a:off x="395536" y="1628800"/>
            <a:ext cx="8434388" cy="381635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 Klases stundu programmas paraugs Metodiskais līdzeklis (VJIC, 2006.22.11.; rīkoj. Nr.69)</a:t>
            </a:r>
            <a:endParaRPr kumimoji="0" lang="ru-RU" sz="20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Aktualitātes un jaunumi izglītības jomā 2010./2011.mācību gadā (IZM,2010) Projekts: VSS-230</a:t>
            </a:r>
            <a:endParaRPr kumimoji="0" lang="ru-RU" sz="20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Ministru kabineta 01.02.2011. noteikumi Nr.89 „Kārtība, kādā izglītības iestāde informē izglītojamo vecākus, pašvaldības vai valsts iestādes, ja izglītojamais bez attaisnojoša iemesla neapmeklē izglītības iestādi”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IZM „Ieteikumi kārtības, kādā izglītības iestāde informē izglītojamo vecākus, pašvaldības vai valsts iestādes, ja izglītojamais bez attaisnojoša iemesla neapmeklē izglītības iestādi, piemērošanai” (</a:t>
            </a:r>
            <a:r>
              <a:rPr kumimoji="0" lang="lv-LV" sz="2000" b="1" i="0" u="sng"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hlinkClick r:id="rId3"/>
              </a:rPr>
              <a:t>www.izm.gov.lv</a:t>
            </a: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a:t>
            </a:r>
            <a:endParaRPr kumimoji="0" lang="ru-RU"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1" i="1" u="none" strike="noStrike" kern="1200" cap="none" spc="0" normalizeH="0" baseline="0" noProof="0" dirty="0">
              <a:ln>
                <a:noFill/>
              </a:ln>
              <a:solidFill>
                <a:schemeClr val="accent1">
                  <a:lumMod val="75000"/>
                </a:schemeClr>
              </a:solidFill>
              <a:effectLst/>
              <a:uLnTx/>
              <a:uFillTx/>
              <a:latin typeface="Calibri" pitchFamily="34" charset="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5"/>
          <p:cNvSpPr txBox="1">
            <a:spLocks/>
          </p:cNvSpPr>
          <p:nvPr/>
        </p:nvSpPr>
        <p:spPr>
          <a:xfrm>
            <a:off x="323528" y="2276872"/>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v-LV" sz="4800" b="1" i="1" u="none" strike="noStrike" kern="1200" cap="none" spc="0" normalizeH="0" baseline="0" noProof="0" dirty="0" smtClean="0">
                <a:ln w="17780" cmpd="sng">
                  <a:solidFill>
                    <a:schemeClr val="accent1">
                      <a:tint val="3000"/>
                    </a:schemeClr>
                  </a:solidFill>
                  <a:prstDash val="solid"/>
                  <a:miter lim="800000"/>
                </a:ln>
                <a:solidFill>
                  <a:schemeClr val="bg2">
                    <a:lumMod val="25000"/>
                  </a:schemeClr>
                </a:solidFill>
                <a:effectLst>
                  <a:outerShdw blurRad="55000" dist="50800" dir="5400000" algn="tl">
                    <a:srgbClr val="000000">
                      <a:alpha val="33000"/>
                    </a:srgbClr>
                  </a:outerShdw>
                </a:effectLst>
                <a:uLnTx/>
                <a:uFillTx/>
                <a:latin typeface="Calibri" pitchFamily="34" charset="0"/>
                <a:ea typeface="+mj-ea"/>
                <a:cs typeface="+mj-cs"/>
              </a:rPr>
              <a:t>Audzināšanas darba reglamentējošā dokumentācija skolā</a:t>
            </a:r>
            <a:endParaRPr kumimoji="0" lang="ru-RU" sz="4800" b="1" i="1" u="none" strike="noStrike" kern="1200" cap="none" spc="0" normalizeH="0" baseline="0" noProof="0" dirty="0" smtClean="0">
              <a:ln w="17780" cmpd="sng">
                <a:solidFill>
                  <a:schemeClr val="accent1">
                    <a:tint val="3000"/>
                  </a:schemeClr>
                </a:solidFill>
                <a:prstDash val="solid"/>
                <a:miter lim="800000"/>
              </a:ln>
              <a:solidFill>
                <a:schemeClr val="bg2">
                  <a:lumMod val="25000"/>
                </a:schemeClr>
              </a:solidFill>
              <a:effectLst>
                <a:outerShdw blurRad="55000" dist="50800" dir="5400000" algn="tl">
                  <a:srgbClr val="000000">
                    <a:alpha val="33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5"/>
          <p:cNvSpPr txBox="1">
            <a:spLocks/>
          </p:cNvSpPr>
          <p:nvPr/>
        </p:nvSpPr>
        <p:spPr>
          <a:xfrm>
            <a:off x="395288" y="260350"/>
            <a:ext cx="8229600" cy="8509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v-LV" sz="3600" b="1" i="1" u="none" strike="noStrike" kern="1200" normalizeH="0" baseline="0" noProof="0"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Calibri" pitchFamily="34" charset="0"/>
                <a:ea typeface="+mj-ea"/>
                <a:cs typeface="+mj-cs"/>
              </a:rPr>
              <a:t>Audzināšanas darba reglamentējošā dokumentācija skolā </a:t>
            </a:r>
            <a:endParaRPr kumimoji="0" lang="ru-RU" sz="3600" b="1" i="1" u="none" strike="noStrike" kern="1200" normalizeH="0" baseline="0" noProof="0"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Calibri" pitchFamily="34" charset="0"/>
              <a:ea typeface="+mj-ea"/>
              <a:cs typeface="+mj-cs"/>
            </a:endParaRPr>
          </a:p>
        </p:txBody>
      </p:sp>
      <p:sp>
        <p:nvSpPr>
          <p:cNvPr id="7" name="Taisnstūris ar noapaļotiem stūriem 7"/>
          <p:cNvSpPr/>
          <p:nvPr/>
        </p:nvSpPr>
        <p:spPr>
          <a:xfrm>
            <a:off x="2987675" y="1773238"/>
            <a:ext cx="3146425" cy="647700"/>
          </a:xfrm>
          <a:prstGeom prst="roundRect">
            <a:avLst/>
          </a:prstGeom>
          <a:solidFill>
            <a:schemeClr val="bg1">
              <a:lumMod val="50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2800" b="1" i="1" dirty="0">
                <a:solidFill>
                  <a:srgbClr val="FFFFFF"/>
                </a:solidFill>
              </a:rPr>
              <a:t>Dokumentācija </a:t>
            </a:r>
            <a:endParaRPr lang="ru-RU" sz="2800" b="1" i="1" dirty="0">
              <a:solidFill>
                <a:srgbClr val="FFFFFF"/>
              </a:solidFill>
            </a:endParaRPr>
          </a:p>
        </p:txBody>
      </p:sp>
      <p:sp>
        <p:nvSpPr>
          <p:cNvPr id="8" name="Taisnstūris 8"/>
          <p:cNvSpPr/>
          <p:nvPr/>
        </p:nvSpPr>
        <p:spPr>
          <a:xfrm>
            <a:off x="1908175" y="3068638"/>
            <a:ext cx="1871663"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2400" b="1" i="1" dirty="0">
                <a:solidFill>
                  <a:srgbClr val="FFFFFF"/>
                </a:solidFill>
                <a:effectLst>
                  <a:outerShdw blurRad="38100" dist="38100" dir="2700000" algn="tl">
                    <a:srgbClr val="000000">
                      <a:alpha val="43137"/>
                    </a:srgbClr>
                  </a:outerShdw>
                </a:effectLst>
              </a:rPr>
              <a:t>Obligātā </a:t>
            </a:r>
            <a:endParaRPr lang="ru-RU" sz="2400" b="1" i="1" dirty="0">
              <a:solidFill>
                <a:srgbClr val="FFFFFF"/>
              </a:solidFill>
              <a:effectLst>
                <a:outerShdw blurRad="38100" dist="38100" dir="2700000" algn="tl">
                  <a:srgbClr val="000000">
                    <a:alpha val="43137"/>
                  </a:srgbClr>
                </a:outerShdw>
              </a:effectLst>
            </a:endParaRPr>
          </a:p>
        </p:txBody>
      </p:sp>
      <p:sp>
        <p:nvSpPr>
          <p:cNvPr id="9" name="Taisnstūris 9"/>
          <p:cNvSpPr/>
          <p:nvPr/>
        </p:nvSpPr>
        <p:spPr>
          <a:xfrm>
            <a:off x="5076825" y="3141663"/>
            <a:ext cx="1871663"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2400" b="1" i="1" dirty="0">
                <a:solidFill>
                  <a:srgbClr val="FFFFFF"/>
                </a:solidFill>
                <a:effectLst>
                  <a:outerShdw blurRad="38100" dist="38100" dir="2700000" algn="tl">
                    <a:srgbClr val="000000">
                      <a:alpha val="43137"/>
                    </a:srgbClr>
                  </a:outerShdw>
                </a:effectLst>
              </a:rPr>
              <a:t>Ieteicamā</a:t>
            </a:r>
            <a:endParaRPr lang="ru-RU" sz="2400" b="1" i="1" dirty="0">
              <a:solidFill>
                <a:srgbClr val="FFFFFF"/>
              </a:solidFill>
              <a:effectLst>
                <a:outerShdw blurRad="38100" dist="38100" dir="2700000" algn="tl">
                  <a:srgbClr val="000000">
                    <a:alpha val="43137"/>
                  </a:srgbClr>
                </a:outerShdw>
              </a:effectLst>
            </a:endParaRPr>
          </a:p>
        </p:txBody>
      </p:sp>
      <p:sp>
        <p:nvSpPr>
          <p:cNvPr id="10" name="Ovāls 10"/>
          <p:cNvSpPr/>
          <p:nvPr/>
        </p:nvSpPr>
        <p:spPr>
          <a:xfrm>
            <a:off x="395288" y="4221163"/>
            <a:ext cx="3529012" cy="792162"/>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b="1" i="1" dirty="0">
                <a:solidFill>
                  <a:schemeClr val="accent5">
                    <a:lumMod val="50000"/>
                  </a:schemeClr>
                </a:solidFill>
              </a:rPr>
              <a:t>Direktora vietniekam</a:t>
            </a:r>
            <a:endParaRPr lang="ru-RU" b="1" i="1" dirty="0">
              <a:solidFill>
                <a:schemeClr val="accent5">
                  <a:lumMod val="50000"/>
                </a:schemeClr>
              </a:solidFill>
            </a:endParaRPr>
          </a:p>
        </p:txBody>
      </p:sp>
      <p:sp>
        <p:nvSpPr>
          <p:cNvPr id="11" name="Ovāls 11"/>
          <p:cNvSpPr/>
          <p:nvPr/>
        </p:nvSpPr>
        <p:spPr>
          <a:xfrm>
            <a:off x="5219700" y="4292600"/>
            <a:ext cx="3529013" cy="792163"/>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b="1" i="1" dirty="0">
                <a:solidFill>
                  <a:schemeClr val="accent5">
                    <a:lumMod val="50000"/>
                  </a:schemeClr>
                </a:solidFill>
              </a:rPr>
              <a:t>Klases audzinātājam</a:t>
            </a:r>
            <a:endParaRPr lang="ru-RU" b="1" i="1" dirty="0">
              <a:solidFill>
                <a:schemeClr val="accent5">
                  <a:lumMod val="50000"/>
                </a:schemeClr>
              </a:solidFill>
            </a:endParaRPr>
          </a:p>
        </p:txBody>
      </p:sp>
      <p:sp>
        <p:nvSpPr>
          <p:cNvPr id="12" name="Lejupvērstā bultiņa 12"/>
          <p:cNvSpPr/>
          <p:nvPr/>
        </p:nvSpPr>
        <p:spPr>
          <a:xfrm>
            <a:off x="4211638" y="2636838"/>
            <a:ext cx="484187" cy="1008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3" name="Taisns bultveida savienotājs 15"/>
          <p:cNvCxnSpPr>
            <a:stCxn id="8" idx="2"/>
          </p:cNvCxnSpPr>
          <p:nvPr/>
        </p:nvCxnSpPr>
        <p:spPr>
          <a:xfrm rot="5400000">
            <a:off x="2556669" y="3933032"/>
            <a:ext cx="574675"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Taisns bultveida savienotājs 18"/>
          <p:cNvCxnSpPr>
            <a:stCxn id="8" idx="2"/>
          </p:cNvCxnSpPr>
          <p:nvPr/>
        </p:nvCxnSpPr>
        <p:spPr>
          <a:xfrm rot="16200000" flipH="1">
            <a:off x="3851275" y="2636838"/>
            <a:ext cx="720725" cy="27368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Taisns bultveida savienotājs 21"/>
          <p:cNvCxnSpPr/>
          <p:nvPr/>
        </p:nvCxnSpPr>
        <p:spPr>
          <a:xfrm rot="5400000">
            <a:off x="6156326" y="4003675"/>
            <a:ext cx="576262"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Taisns bultveida savienotājs 23"/>
          <p:cNvCxnSpPr/>
          <p:nvPr/>
        </p:nvCxnSpPr>
        <p:spPr>
          <a:xfrm rot="10800000" flipV="1">
            <a:off x="3635375" y="3716338"/>
            <a:ext cx="2808288" cy="5762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7"/>
          <p:cNvSpPr txBox="1">
            <a:spLocks/>
          </p:cNvSpPr>
          <p:nvPr/>
        </p:nvSpPr>
        <p:spPr>
          <a:xfrm>
            <a:off x="467544" y="116632"/>
            <a:ext cx="8229600" cy="6334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v-LV" sz="3200" b="1" i="1" u="none" strike="noStrike" kern="1200" normalizeH="0" baseline="0" noProof="0"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Calibri" pitchFamily="34" charset="0"/>
                <a:ea typeface="+mj-ea"/>
                <a:cs typeface="+mj-cs"/>
              </a:rPr>
              <a:t>Audzināšanas darba reglamentējošā dokumentācija skolā </a:t>
            </a:r>
            <a:endParaRPr kumimoji="0" lang="ru-RU" sz="3200" b="1" i="1" u="none" strike="noStrike" kern="1200" normalizeH="0" baseline="0" noProof="0"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Calibri" pitchFamily="34" charset="0"/>
              <a:ea typeface="+mj-ea"/>
              <a:cs typeface="+mj-cs"/>
            </a:endParaRPr>
          </a:p>
        </p:txBody>
      </p:sp>
      <p:sp>
        <p:nvSpPr>
          <p:cNvPr id="3" name="Teksta vietturis 8"/>
          <p:cNvSpPr txBox="1">
            <a:spLocks/>
          </p:cNvSpPr>
          <p:nvPr/>
        </p:nvSpPr>
        <p:spPr>
          <a:xfrm>
            <a:off x="4499992" y="1196752"/>
            <a:ext cx="4041775" cy="503833"/>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lv-LV" sz="2000" b="1" i="0" u="none" strike="noStrike" kern="1200" cap="none" spc="0" normalizeH="0" baseline="0" noProof="0" dirty="0" smtClean="0">
                <a:ln>
                  <a:noFill/>
                </a:ln>
                <a:solidFill>
                  <a:schemeClr val="bg1"/>
                </a:solidFill>
                <a:effectLst/>
                <a:uLnTx/>
                <a:uFillTx/>
                <a:latin typeface="Calibri" pitchFamily="34" charset="0"/>
                <a:ea typeface="+mn-ea"/>
                <a:cs typeface="+mn-cs"/>
              </a:rPr>
              <a:t>Klases audzinātājs</a:t>
            </a:r>
            <a:endParaRPr kumimoji="0" lang="ru-RU" sz="20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4" name="Teksta vietturis 8"/>
          <p:cNvSpPr txBox="1">
            <a:spLocks/>
          </p:cNvSpPr>
          <p:nvPr/>
        </p:nvSpPr>
        <p:spPr>
          <a:xfrm>
            <a:off x="179513" y="1196752"/>
            <a:ext cx="3672408" cy="432048"/>
          </a:xfrm>
          <a:prstGeom prst="rect">
            <a:avLst/>
          </a:prstGeom>
          <a:ln/>
        </p:spPr>
        <p:style>
          <a:lnRef idx="3">
            <a:schemeClr val="lt1"/>
          </a:lnRef>
          <a:fillRef idx="1">
            <a:schemeClr val="accent1"/>
          </a:fillRef>
          <a:effectRef idx="1">
            <a:schemeClr val="accent1"/>
          </a:effectRef>
          <a:fontRef idx="minor">
            <a:schemeClr val="lt1"/>
          </a:fontRef>
        </p:style>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lv-LV" sz="2000" b="1" i="0" u="none" strike="noStrike" kern="1200" cap="none" spc="0" normalizeH="0" baseline="0" noProof="0" dirty="0" smtClean="0">
                <a:ln>
                  <a:noFill/>
                </a:ln>
                <a:solidFill>
                  <a:schemeClr val="bg1"/>
                </a:solidFill>
                <a:effectLst/>
                <a:uLnTx/>
                <a:uFillTx/>
                <a:latin typeface="Calibri" pitchFamily="34" charset="0"/>
                <a:ea typeface="+mn-ea"/>
                <a:cs typeface="+mn-cs"/>
              </a:rPr>
              <a:t>Skolā  izstrādā  </a:t>
            </a:r>
            <a:endParaRPr kumimoji="0" lang="ru-RU" sz="20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5" name="Satura vietturis 7"/>
          <p:cNvSpPr txBox="1">
            <a:spLocks/>
          </p:cNvSpPr>
          <p:nvPr/>
        </p:nvSpPr>
        <p:spPr>
          <a:xfrm>
            <a:off x="179512" y="1412776"/>
            <a:ext cx="4040187" cy="482453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lv-LV" sz="1800" b="1" i="0" u="none" strike="noStrike" kern="1200" cap="none" spc="0" normalizeH="0" baseline="0" noProof="0" dirty="0" smtClean="0">
              <a:ln>
                <a:noFill/>
              </a:ln>
              <a:solidFill>
                <a:srgbClr val="C00000"/>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lv-LV" b="1" i="1" dirty="0" smtClean="0">
                <a:solidFill>
                  <a:srgbClr val="C00000"/>
                </a:solidFill>
                <a:latin typeface="Calibri" pitchFamily="34" charset="0"/>
              </a:rPr>
              <a:t>Skolas nolikums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lv-LV" b="1" i="1" dirty="0" smtClean="0">
                <a:solidFill>
                  <a:srgbClr val="C00000"/>
                </a:solidFill>
                <a:latin typeface="Calibri" pitchFamily="34" charset="0"/>
              </a:rPr>
              <a:t>Attīstības plāns</a:t>
            </a:r>
          </a:p>
          <a:p>
            <a:pPr marL="342900" indent="-342900">
              <a:spcBef>
                <a:spcPct val="20000"/>
              </a:spcBef>
              <a:buFont typeface="Arial" pitchFamily="34" charset="0"/>
              <a:buChar char="•"/>
            </a:pPr>
            <a:r>
              <a:rPr lang="lv-LV" b="1" dirty="0" smtClean="0">
                <a:solidFill>
                  <a:srgbClr val="C00000"/>
                </a:solidFill>
                <a:latin typeface="Calibri" pitchFamily="34" charset="0"/>
              </a:rPr>
              <a:t>Skolas </a:t>
            </a:r>
            <a:r>
              <a:rPr lang="lv-LV" b="1" i="1" dirty="0" smtClean="0">
                <a:solidFill>
                  <a:srgbClr val="C00000"/>
                </a:solidFill>
                <a:latin typeface="Calibri" pitchFamily="34" charset="0"/>
              </a:rPr>
              <a:t>audzināšanas darba programma</a:t>
            </a:r>
            <a:endParaRPr kumimoji="0" lang="lv-LV" sz="1800" b="1" i="1" u="none" strike="noStrike" kern="1200" cap="none" spc="0" normalizeH="0" baseline="0" noProof="0" dirty="0" smtClean="0">
              <a:ln>
                <a:noFill/>
              </a:ln>
              <a:solidFill>
                <a:srgbClr val="C00000"/>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1800" b="1" i="1" u="none" strike="noStrike" kern="1200" cap="none" spc="0" normalizeH="0" baseline="0" noProof="0" dirty="0" smtClean="0">
                <a:ln>
                  <a:noFill/>
                </a:ln>
                <a:solidFill>
                  <a:srgbClr val="C00000"/>
                </a:solidFill>
                <a:effectLst/>
                <a:uLnTx/>
                <a:uFillTx/>
                <a:latin typeface="Calibri" pitchFamily="34" charset="0"/>
                <a:ea typeface="+mn-ea"/>
                <a:cs typeface="+mn-cs"/>
              </a:rPr>
              <a:t>Pasākumu plāns </a:t>
            </a:r>
            <a:r>
              <a:rPr kumimoji="0" lang="lv-LV" sz="1800" b="0" i="0" u="none" strike="noStrike" kern="1200" cap="none" spc="0" normalizeH="0" baseline="0" noProof="0" dirty="0" smtClean="0">
                <a:ln>
                  <a:noFill/>
                </a:ln>
                <a:solidFill>
                  <a:srgbClr val="C00000"/>
                </a:solidFill>
                <a:effectLst/>
                <a:uLnTx/>
                <a:uFillTx/>
                <a:latin typeface="Calibri" pitchFamily="34" charset="0"/>
                <a:ea typeface="+mn-ea"/>
                <a:cs typeface="+mn-cs"/>
              </a:rPr>
              <a:t>mācību gadam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1800" b="0"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Klašu audzinātāju </a:t>
            </a:r>
            <a:r>
              <a:rPr kumimoji="0" lang="lv-LV" sz="18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MK  </a:t>
            </a:r>
            <a:r>
              <a:rPr kumimoji="0" lang="lv-LV" sz="180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dokumentācija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lv-LV" dirty="0" smtClean="0">
                <a:solidFill>
                  <a:schemeClr val="accent1">
                    <a:lumMod val="75000"/>
                  </a:schemeClr>
                </a:solidFill>
                <a:latin typeface="Calibri" pitchFamily="34" charset="0"/>
              </a:rPr>
              <a:t>Klases audzinātāja tiesību un pienākumu apraksts </a:t>
            </a:r>
            <a:endParaRPr kumimoji="0" lang="lv-LV" sz="180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18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Interešu  izglītības </a:t>
            </a:r>
            <a:r>
              <a:rPr kumimoji="0" lang="lv-LV" sz="180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programmas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18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Skolēnu izpētes </a:t>
            </a:r>
            <a:r>
              <a:rPr kumimoji="0" lang="lv-LV" sz="180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plānojums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18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Sadarbība</a:t>
            </a:r>
            <a:r>
              <a:rPr kumimoji="0" lang="lv-LV" sz="1800" b="0"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 ar izglītojamo </a:t>
            </a:r>
            <a:r>
              <a:rPr kumimoji="0" lang="lv-LV" sz="18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ģimenēm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18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Karjeras izvēles īstenošanas programma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1800" b="0"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Audzināšanas darba </a:t>
            </a:r>
            <a:r>
              <a:rPr kumimoji="0" lang="lv-LV" sz="18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analīze, izvērtēšana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lv-LV" b="1" i="1" dirty="0" smtClean="0">
                <a:solidFill>
                  <a:schemeClr val="accent1">
                    <a:lumMod val="75000"/>
                  </a:schemeClr>
                </a:solidFill>
                <a:latin typeface="Calibri" pitchFamily="34" charset="0"/>
              </a:rPr>
              <a:t>U.c.</a:t>
            </a:r>
            <a:endParaRPr kumimoji="0" lang="lv-LV" sz="18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lv-LV" sz="1800" b="1" i="1"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6" name="Satura vietturis 9"/>
          <p:cNvSpPr txBox="1">
            <a:spLocks/>
          </p:cNvSpPr>
          <p:nvPr/>
        </p:nvSpPr>
        <p:spPr>
          <a:xfrm>
            <a:off x="4645025" y="1844675"/>
            <a:ext cx="4041775" cy="396059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1800" b="1" i="0" u="none" strike="noStrike" kern="1200" cap="none" spc="0" normalizeH="0" baseline="0" noProof="0" dirty="0" smtClean="0">
                <a:ln>
                  <a:noFill/>
                </a:ln>
                <a:solidFill>
                  <a:srgbClr val="C00000"/>
                </a:solidFill>
                <a:effectLst/>
                <a:uLnTx/>
                <a:uFillTx/>
                <a:latin typeface="Calibri" pitchFamily="34" charset="0"/>
                <a:ea typeface="+mn-ea"/>
                <a:cs typeface="+mn-cs"/>
              </a:rPr>
              <a:t>E- žurnāls, klases žurnāls</a:t>
            </a:r>
            <a:endParaRPr kumimoji="0" lang="ru-RU" sz="1800" b="1" i="0" u="none" strike="noStrike" kern="1200" cap="none" spc="0" normalizeH="0" baseline="0" noProof="0" dirty="0" smtClean="0">
              <a:ln>
                <a:noFill/>
              </a:ln>
              <a:solidFill>
                <a:srgbClr val="C00000"/>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1800" b="1" i="0" u="none" strike="noStrike" kern="1200" cap="none" spc="0" normalizeH="0" baseline="0" noProof="0" dirty="0" smtClean="0">
                <a:ln>
                  <a:noFill/>
                </a:ln>
                <a:solidFill>
                  <a:srgbClr val="C00000"/>
                </a:solidFill>
                <a:effectLst/>
                <a:uLnTx/>
                <a:uFillTx/>
                <a:latin typeface="Calibri" pitchFamily="34" charset="0"/>
                <a:ea typeface="+mn-ea"/>
                <a:cs typeface="+mn-cs"/>
              </a:rPr>
              <a:t>Izglītojamo personu lietas</a:t>
            </a:r>
            <a:endParaRPr kumimoji="0" lang="ru-RU" sz="1800" b="1" i="0" u="none" strike="noStrike" kern="1200" cap="none" spc="0" normalizeH="0" baseline="0" noProof="0" dirty="0" smtClean="0">
              <a:ln>
                <a:noFill/>
              </a:ln>
              <a:solidFill>
                <a:srgbClr val="C00000"/>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1800" b="1" i="0" u="none" strike="noStrike" kern="1200" cap="none" spc="0" normalizeH="0" baseline="0" noProof="0" dirty="0" smtClean="0">
                <a:ln>
                  <a:noFill/>
                </a:ln>
                <a:solidFill>
                  <a:srgbClr val="C00000"/>
                </a:solidFill>
                <a:effectLst/>
                <a:uLnTx/>
                <a:uFillTx/>
                <a:latin typeface="Calibri" pitchFamily="34" charset="0"/>
                <a:ea typeface="+mn-ea"/>
                <a:cs typeface="+mn-cs"/>
              </a:rPr>
              <a:t>Sekmju žurnāls</a:t>
            </a:r>
            <a:endParaRPr kumimoji="0" lang="ru-RU" sz="1800" b="1" i="0" u="none" strike="noStrike" kern="1200" cap="none" spc="0" normalizeH="0" baseline="0" noProof="0" dirty="0" smtClean="0">
              <a:ln>
                <a:noFill/>
              </a:ln>
              <a:solidFill>
                <a:srgbClr val="C00000"/>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1800" b="1" i="0" u="none" strike="noStrike" kern="1200" cap="none" spc="0" normalizeH="0" baseline="0" noProof="0" dirty="0" smtClean="0">
                <a:ln>
                  <a:noFill/>
                </a:ln>
                <a:solidFill>
                  <a:srgbClr val="C00000"/>
                </a:solidFill>
                <a:effectLst/>
                <a:uLnTx/>
                <a:uFillTx/>
                <a:latin typeface="Calibri" pitchFamily="34" charset="0"/>
                <a:ea typeface="+mn-ea"/>
                <a:cs typeface="+mn-cs"/>
              </a:rPr>
              <a:t>Liecības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lv-LV" b="1" noProof="0" dirty="0" smtClean="0">
                <a:solidFill>
                  <a:srgbClr val="C00000"/>
                </a:solidFill>
                <a:latin typeface="Calibri" pitchFamily="34" charset="0"/>
              </a:rPr>
              <a:t>Skolēnu dienasgrāmatas, plānotāji</a:t>
            </a:r>
            <a:endParaRPr kumimoji="0" lang="lv-LV" sz="1800" b="1" i="0" u="none" strike="noStrike" kern="1200" cap="none" spc="0" normalizeH="0" baseline="0" noProof="0" dirty="0" smtClean="0">
              <a:ln>
                <a:noFill/>
              </a:ln>
              <a:solidFill>
                <a:srgbClr val="C00000"/>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lv-LV" sz="1800" b="1" i="0" u="none" strike="noStrike" kern="1200" cap="none" spc="0" normalizeH="0" baseline="0" noProof="0" dirty="0" smtClean="0">
              <a:ln>
                <a:noFill/>
              </a:ln>
              <a:solidFill>
                <a:srgbClr val="C00000"/>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1800" b="1" i="1" u="none" strike="noStrike" kern="1200" cap="none" spc="0" normalizeH="0" baseline="0" noProof="0" dirty="0" smtClean="0">
                <a:ln>
                  <a:noFill/>
                </a:ln>
                <a:solidFill>
                  <a:schemeClr val="accent2">
                    <a:lumMod val="50000"/>
                  </a:schemeClr>
                </a:solidFill>
                <a:effectLst/>
                <a:uLnTx/>
                <a:uFillTx/>
                <a:latin typeface="Calibri" pitchFamily="34" charset="0"/>
                <a:ea typeface="+mn-ea"/>
                <a:cs typeface="+mn-cs"/>
              </a:rPr>
              <a:t>Klases audzinātāja darbības programma( </a:t>
            </a:r>
            <a:r>
              <a:rPr kumimoji="0" lang="lv-LV" sz="1100" b="1" i="1" u="none" strike="noStrike" kern="1200" cap="none" spc="0" normalizeH="0" baseline="0" noProof="0" dirty="0" smtClean="0">
                <a:ln>
                  <a:noFill/>
                </a:ln>
                <a:solidFill>
                  <a:srgbClr val="C00000"/>
                </a:solidFill>
                <a:effectLst/>
                <a:uLnTx/>
                <a:uFillTx/>
                <a:latin typeface="Calibri" pitchFamily="34" charset="0"/>
                <a:ea typeface="+mn-ea"/>
                <a:cs typeface="+mn-cs"/>
              </a:rPr>
              <a:t>nav obligāta katram klases audz.)</a:t>
            </a:r>
            <a:r>
              <a:rPr kumimoji="0" lang="lv-LV" sz="1800" b="1" i="1" u="none" strike="noStrike" kern="1200" cap="none" spc="0" normalizeH="0" baseline="0" noProof="0" dirty="0" smtClean="0">
                <a:ln>
                  <a:noFill/>
                </a:ln>
                <a:solidFill>
                  <a:schemeClr val="accent3">
                    <a:lumMod val="50000"/>
                  </a:schemeClr>
                </a:solidFill>
                <a:effectLst/>
                <a:uLnTx/>
                <a:uFillTx/>
                <a:latin typeface="Calibri" pitchFamily="34" charset="0"/>
                <a:ea typeface="+mn-ea"/>
                <a:cs typeface="+mn-cs"/>
              </a:rPr>
              <a:t>/</a:t>
            </a:r>
            <a:r>
              <a:rPr kumimoji="0" lang="lv-LV" sz="1800" b="1" i="1" u="none" strike="noStrike" kern="1200" cap="none" spc="0" normalizeH="0" baseline="0" noProof="0" dirty="0" smtClean="0">
                <a:ln>
                  <a:noFill/>
                </a:ln>
                <a:solidFill>
                  <a:schemeClr val="accent2">
                    <a:lumMod val="50000"/>
                  </a:schemeClr>
                </a:solidFill>
                <a:effectLst/>
                <a:uLnTx/>
                <a:uFillTx/>
                <a:latin typeface="Calibri" pitchFamily="34" charset="0"/>
                <a:ea typeface="+mn-ea"/>
                <a:cs typeface="+mn-cs"/>
              </a:rPr>
              <a:t>vai </a:t>
            </a:r>
            <a:r>
              <a:rPr kumimoji="0" lang="lv-LV" sz="1800" b="1" i="1" u="sng" strike="noStrike" kern="1200" cap="none" spc="0" normalizeH="0" baseline="0" noProof="0" dirty="0" smtClean="0">
                <a:ln>
                  <a:noFill/>
                </a:ln>
                <a:solidFill>
                  <a:schemeClr val="accent2">
                    <a:lumMod val="50000"/>
                  </a:schemeClr>
                </a:solidFill>
                <a:effectLst/>
                <a:uLnTx/>
                <a:uFillTx/>
                <a:latin typeface="Calibri" pitchFamily="34" charset="0"/>
                <a:ea typeface="+mn-ea"/>
                <a:cs typeface="+mn-cs"/>
              </a:rPr>
              <a:t>tematiskais darba plānojums,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lv-LV" sz="1800" strike="noStrike" kern="1200" cap="none" spc="0" normalizeH="0" baseline="0" noProof="0" dirty="0" smtClean="0">
                <a:ln>
                  <a:noFill/>
                </a:ln>
                <a:solidFill>
                  <a:schemeClr val="accent2">
                    <a:lumMod val="50000"/>
                  </a:schemeClr>
                </a:solidFill>
                <a:effectLst/>
                <a:uLnTx/>
                <a:uFillTx/>
                <a:latin typeface="Calibri" pitchFamily="34" charset="0"/>
                <a:ea typeface="+mn-ea"/>
                <a:cs typeface="+mn-cs"/>
              </a:rPr>
              <a:t>kurā tiek  plānota sadarbība ar:</a:t>
            </a:r>
          </a:p>
          <a:p>
            <a:pPr marL="342900" indent="-342900">
              <a:spcBef>
                <a:spcPct val="20000"/>
              </a:spcBef>
              <a:buFont typeface="Wingdings" pitchFamily="2" charset="2"/>
              <a:buChar char="v"/>
              <a:defRPr/>
            </a:pPr>
            <a:r>
              <a:rPr lang="lv-LV" dirty="0" smtClean="0">
                <a:solidFill>
                  <a:schemeClr val="accent1">
                    <a:lumMod val="75000"/>
                  </a:schemeClr>
                </a:solidFill>
                <a:latin typeface="Calibri" pitchFamily="34" charset="0"/>
              </a:rPr>
              <a:t>ar </a:t>
            </a:r>
            <a:r>
              <a:rPr lang="lv-LV" b="1" i="1" dirty="0" smtClean="0">
                <a:solidFill>
                  <a:schemeClr val="accent1">
                    <a:lumMod val="75000"/>
                  </a:schemeClr>
                </a:solidFill>
                <a:latin typeface="Calibri" pitchFamily="34" charset="0"/>
              </a:rPr>
              <a:t>audzināmo  klasi ( </a:t>
            </a:r>
            <a:r>
              <a:rPr lang="lv-LV" sz="1600" dirty="0" smtClean="0">
                <a:solidFill>
                  <a:schemeClr val="accent1">
                    <a:lumMod val="75000"/>
                  </a:schemeClr>
                </a:solidFill>
                <a:latin typeface="Calibri" pitchFamily="34" charset="0"/>
              </a:rPr>
              <a:t>klases stundas, dažādas citas aktivitātes</a:t>
            </a:r>
            <a:r>
              <a:rPr lang="lv-LV" b="1" i="1" dirty="0" smtClean="0">
                <a:solidFill>
                  <a:schemeClr val="accent1">
                    <a:lumMod val="75000"/>
                  </a:schemeClr>
                </a:solidFill>
                <a:latin typeface="Calibri" pitchFamily="34" charset="0"/>
              </a:rPr>
              <a:t>) </a:t>
            </a:r>
            <a:endParaRPr kumimoji="0" lang="lv-LV" sz="1800"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lv-LV" sz="1800" b="0"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ar skolēnu </a:t>
            </a:r>
            <a:r>
              <a:rPr kumimoji="0" lang="lv-LV" sz="18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ģimenēm</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lv-LV" sz="1800" b="0"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ar </a:t>
            </a:r>
            <a:r>
              <a:rPr kumimoji="0" lang="lv-LV" sz="18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priekšmetu skolotājiem</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lv-LV" sz="1800" b="0"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ar </a:t>
            </a:r>
            <a:r>
              <a:rPr kumimoji="0" lang="lv-LV" sz="18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atbalsta personālu</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lv-LV" sz="1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lv-LV" sz="1800" b="0" i="0" u="none" strike="noStrike" kern="1200" cap="none" spc="0" normalizeH="0" baseline="0" noProof="0" dirty="0" smtClean="0">
              <a:ln>
                <a:noFill/>
              </a:ln>
              <a:solidFill>
                <a:schemeClr val="accent2">
                  <a:lumMod val="50000"/>
                </a:schemeClr>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8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5"/>
          <p:cNvSpPr txBox="1">
            <a:spLocks/>
          </p:cNvSpPr>
          <p:nvPr/>
        </p:nvSpPr>
        <p:spPr>
          <a:xfrm>
            <a:off x="468313" y="0"/>
            <a:ext cx="8229600" cy="633413"/>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sz="3200" b="1" i="1" u="none" strike="noStrike" kern="1200" normalizeH="0" baseline="0" noProof="0"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mj-lt"/>
                <a:ea typeface="+mj-ea"/>
                <a:cs typeface="+mj-cs"/>
              </a:rPr>
              <a:t>Skolas audzināšanas darba  programma </a:t>
            </a:r>
            <a:endParaRPr kumimoji="0" lang="ru-RU" sz="3200" b="1" i="1" u="none" strike="noStrike" kern="1200" normalizeH="0" baseline="0" noProof="0"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mj-lt"/>
              <a:ea typeface="+mj-ea"/>
              <a:cs typeface="+mj-cs"/>
            </a:endParaRPr>
          </a:p>
        </p:txBody>
      </p:sp>
      <p:sp>
        <p:nvSpPr>
          <p:cNvPr id="6" name="Teksta vietturis 8"/>
          <p:cNvSpPr txBox="1">
            <a:spLocks/>
          </p:cNvSpPr>
          <p:nvPr/>
        </p:nvSpPr>
        <p:spPr>
          <a:xfrm>
            <a:off x="179512" y="764704"/>
            <a:ext cx="4040188" cy="504825"/>
          </a:xfrm>
          <a:prstGeom prst="rect">
            <a:avLst/>
          </a:prstGeom>
          <a:solidFill>
            <a:srgbClr val="66FFFF"/>
          </a:solidFill>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lv-LV" sz="2400" b="1" i="1" u="none" strike="noStrike" kern="1200" cap="none" spc="0" normalizeH="0" baseline="0" noProof="0" dirty="0" smtClean="0">
                <a:ln>
                  <a:noFill/>
                </a:ln>
                <a:solidFill>
                  <a:schemeClr val="accent3">
                    <a:lumMod val="25000"/>
                  </a:schemeClr>
                </a:solidFill>
                <a:effectLst/>
                <a:uLnTx/>
                <a:uFillTx/>
                <a:latin typeface="+mn-lt"/>
                <a:ea typeface="+mn-ea"/>
                <a:cs typeface="+mn-cs"/>
              </a:rPr>
              <a:t>Programmas saturs </a:t>
            </a:r>
            <a:endParaRPr kumimoji="0" lang="ru-RU" sz="2400" b="1" i="1" u="none" strike="noStrike" kern="1200" cap="none" spc="0" normalizeH="0" baseline="0" noProof="0" dirty="0">
              <a:ln>
                <a:noFill/>
              </a:ln>
              <a:solidFill>
                <a:schemeClr val="accent3">
                  <a:lumMod val="25000"/>
                </a:schemeClr>
              </a:solidFill>
              <a:effectLst/>
              <a:uLnTx/>
              <a:uFillTx/>
              <a:latin typeface="+mn-lt"/>
              <a:ea typeface="+mn-ea"/>
              <a:cs typeface="+mn-cs"/>
            </a:endParaRPr>
          </a:p>
        </p:txBody>
      </p:sp>
      <p:sp>
        <p:nvSpPr>
          <p:cNvPr id="7" name="Teksta vietturis 10"/>
          <p:cNvSpPr txBox="1">
            <a:spLocks/>
          </p:cNvSpPr>
          <p:nvPr/>
        </p:nvSpPr>
        <p:spPr>
          <a:xfrm>
            <a:off x="4427984" y="764704"/>
            <a:ext cx="4041775" cy="505396"/>
          </a:xfrm>
          <a:prstGeom prst="rect">
            <a:avLst/>
          </a:prstGeom>
          <a:solidFill>
            <a:srgbClr val="66FFFF"/>
          </a:solidFill>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lv-LV" sz="2400" b="1" i="1" u="none" strike="noStrike" kern="1200" cap="none" spc="0" normalizeH="0" baseline="0" noProof="0" dirty="0" smtClean="0">
                <a:ln>
                  <a:noFill/>
                </a:ln>
                <a:solidFill>
                  <a:schemeClr val="accent3">
                    <a:lumMod val="25000"/>
                  </a:schemeClr>
                </a:solidFill>
                <a:effectLst/>
                <a:uLnTx/>
                <a:uFillTx/>
                <a:latin typeface="Calibri" pitchFamily="34" charset="0"/>
                <a:ea typeface="+mn-ea"/>
                <a:cs typeface="+mn-cs"/>
              </a:rPr>
              <a:t>Katras sadaļas atsegums </a:t>
            </a:r>
            <a:endParaRPr kumimoji="0" lang="ru-RU" sz="2400" b="1" i="1" u="none" strike="noStrike" kern="1200" cap="none" spc="0" normalizeH="0" baseline="0" noProof="0" dirty="0">
              <a:ln>
                <a:noFill/>
              </a:ln>
              <a:solidFill>
                <a:schemeClr val="accent3">
                  <a:lumMod val="25000"/>
                </a:schemeClr>
              </a:solidFill>
              <a:effectLst/>
              <a:uLnTx/>
              <a:uFillTx/>
              <a:latin typeface="Calibri" pitchFamily="34" charset="0"/>
              <a:ea typeface="+mn-ea"/>
              <a:cs typeface="+mn-cs"/>
            </a:endParaRPr>
          </a:p>
        </p:txBody>
      </p:sp>
      <p:sp>
        <p:nvSpPr>
          <p:cNvPr id="8" name="Satura vietturis 11"/>
          <p:cNvSpPr txBox="1">
            <a:spLocks/>
          </p:cNvSpPr>
          <p:nvPr/>
        </p:nvSpPr>
        <p:spPr>
          <a:xfrm>
            <a:off x="4787900" y="1412875"/>
            <a:ext cx="3970338" cy="467995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1" u="none" strike="noStrike" kern="1200" cap="none" spc="0" normalizeH="0" baseline="0" noProof="0" dirty="0" smtClean="0">
                <a:ln>
                  <a:noFill/>
                </a:ln>
                <a:solidFill>
                  <a:schemeClr val="tx1"/>
                </a:solidFill>
                <a:effectLst/>
                <a:uLnTx/>
                <a:uFillTx/>
                <a:latin typeface="Calibri" pitchFamily="34" charset="0"/>
                <a:ea typeface="+mn-ea"/>
                <a:cs typeface="+mn-cs"/>
              </a:rPr>
              <a:t>mērķi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1" u="none" strike="noStrike" kern="1200" cap="none" spc="0" normalizeH="0" baseline="0" noProof="0" dirty="0" smtClean="0">
                <a:ln>
                  <a:noFill/>
                </a:ln>
                <a:solidFill>
                  <a:schemeClr val="tx1"/>
                </a:solidFill>
                <a:effectLst/>
                <a:uLnTx/>
                <a:uFillTx/>
                <a:latin typeface="Calibri" pitchFamily="34" charset="0"/>
                <a:ea typeface="+mn-ea"/>
                <a:cs typeface="+mn-cs"/>
              </a:rPr>
              <a:t>uzdevumi</a:t>
            </a:r>
            <a:r>
              <a:rPr kumimoji="0" lang="lv-LV" sz="2000" b="0" i="0" u="none" strike="noStrike" kern="1200" cap="none" spc="0" normalizeH="0" baseline="0" noProof="0" dirty="0" smtClean="0">
                <a:ln>
                  <a:noFill/>
                </a:ln>
                <a:solidFill>
                  <a:schemeClr val="tx1"/>
                </a:solidFill>
                <a:effectLst/>
                <a:uLnTx/>
                <a:uFillTx/>
                <a:latin typeface="Calibri" pitchFamily="34"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1" u="none" strike="noStrike" kern="1200" cap="none" spc="0" normalizeH="0" baseline="0" noProof="0" dirty="0" smtClean="0">
                <a:ln>
                  <a:noFill/>
                </a:ln>
                <a:solidFill>
                  <a:schemeClr val="tx1"/>
                </a:solidFill>
                <a:effectLst/>
                <a:uLnTx/>
                <a:uFillTx/>
                <a:latin typeface="Calibri" pitchFamily="34" charset="0"/>
                <a:ea typeface="+mn-ea"/>
                <a:cs typeface="+mn-cs"/>
              </a:rPr>
              <a:t>darbības struktūra saturs</a:t>
            </a:r>
            <a:r>
              <a:rPr kumimoji="0" lang="lv-LV" sz="2000" b="0" i="0" u="none" strike="noStrike" kern="1200" cap="none" spc="0" normalizeH="0" baseline="0" noProof="0" dirty="0" smtClean="0">
                <a:ln>
                  <a:noFill/>
                </a:ln>
                <a:solidFill>
                  <a:schemeClr val="tx1"/>
                </a:solidFill>
                <a:effectLst/>
                <a:uLnTx/>
                <a:uFillTx/>
                <a:latin typeface="Calibri" pitchFamily="34" charset="0"/>
                <a:ea typeface="+mn-ea"/>
                <a:cs typeface="+mn-cs"/>
              </a:rPr>
              <a:t> </a:t>
            </a:r>
            <a:r>
              <a:rPr kumimoji="0" lang="lv-LV" sz="2000" b="1" i="1" u="none" strike="noStrike" kern="1200" cap="none" spc="0" normalizeH="0" baseline="0" noProof="0" dirty="0" smtClean="0">
                <a:ln>
                  <a:noFill/>
                </a:ln>
                <a:solidFill>
                  <a:schemeClr val="tx1"/>
                </a:solidFill>
                <a:effectLst/>
                <a:uLnTx/>
                <a:uFillTx/>
                <a:latin typeface="Calibri" pitchFamily="34"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1" u="none" strike="noStrike" kern="1200" cap="none" spc="0" normalizeH="0" baseline="0" noProof="0" dirty="0" smtClean="0">
                <a:ln>
                  <a:noFill/>
                </a:ln>
                <a:solidFill>
                  <a:schemeClr val="tx1"/>
                </a:solidFill>
                <a:effectLst/>
                <a:uLnTx/>
                <a:uFillTx/>
                <a:latin typeface="Calibri" pitchFamily="34" charset="0"/>
                <a:ea typeface="+mn-ea"/>
                <a:cs typeface="+mn-cs"/>
              </a:rPr>
              <a:t>paredzamais galarezultāts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1" u="none" strike="noStrike" kern="1200" cap="none" spc="0" normalizeH="0" baseline="0" noProof="0" dirty="0" smtClean="0">
                <a:ln>
                  <a:noFill/>
                </a:ln>
                <a:solidFill>
                  <a:schemeClr val="tx1"/>
                </a:solidFill>
                <a:effectLst/>
                <a:uLnTx/>
                <a:uFillTx/>
                <a:latin typeface="Calibri" pitchFamily="34" charset="0"/>
                <a:ea typeface="+mn-ea"/>
                <a:cs typeface="+mn-cs"/>
              </a:rPr>
              <a:t>analīze un izvērtēšana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1" u="none" strike="noStrike" kern="1200" cap="none" spc="0" normalizeH="0" baseline="0" noProof="0" dirty="0" smtClean="0">
                <a:ln>
                  <a:noFill/>
                </a:ln>
                <a:solidFill>
                  <a:schemeClr val="tx1"/>
                </a:solidFill>
                <a:effectLst/>
                <a:uLnTx/>
                <a:uFillTx/>
                <a:latin typeface="Calibri" pitchFamily="34" charset="0"/>
                <a:ea typeface="+mn-ea"/>
                <a:cs typeface="+mn-cs"/>
              </a:rPr>
              <a:t>darba formas un metodes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lv-LV" sz="2000" b="1" i="1"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1600" b="1" i="1" u="none" strike="noStrike" kern="1200" cap="none" spc="0" normalizeH="0" baseline="0" noProof="0" dirty="0" smtClean="0">
                <a:ln>
                  <a:noFill/>
                </a:ln>
                <a:solidFill>
                  <a:srgbClr val="C00000"/>
                </a:solidFill>
                <a:effectLst/>
                <a:uLnTx/>
                <a:uFillTx/>
                <a:latin typeface="+mn-lt"/>
                <a:ea typeface="+mn-ea"/>
                <a:cs typeface="+mn-cs"/>
              </a:rPr>
              <a:t>Programmā katru gadu tiek veiktas izmaiņas un papildinājumi atbilstoši valsts, pilsētas,  skolas izvirzītajām prioritātēm.</a:t>
            </a:r>
            <a:endParaRPr kumimoji="0" lang="ru-RU" sz="1600" b="0" i="0" u="none" strike="noStrike" kern="1200" cap="none" spc="0" normalizeH="0" baseline="0" noProof="0" smtClean="0">
              <a:ln>
                <a:noFill/>
              </a:ln>
              <a:solidFill>
                <a:srgbClr val="C0000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1600" b="1" i="1" u="none" strike="noStrike" kern="1200" cap="none" spc="0" normalizeH="0" baseline="0" noProof="0" dirty="0" smtClean="0">
                <a:ln>
                  <a:noFill/>
                </a:ln>
                <a:solidFill>
                  <a:srgbClr val="C00000"/>
                </a:solidFill>
                <a:effectLst/>
                <a:uLnTx/>
                <a:uFillTx/>
                <a:latin typeface="+mn-lt"/>
                <a:ea typeface="+mn-ea"/>
                <a:cs typeface="+mn-cs"/>
              </a:rPr>
              <a:t>Programma tiek saskaņota klašu audzinātāju MK sanāksmē un tiek iesniegta izglītības iestādes direktoram apstiprināšanai.</a:t>
            </a:r>
            <a:endParaRPr kumimoji="0" lang="ru-RU" sz="1600" b="0" i="0" u="none" strike="noStrike" kern="1200" cap="none" spc="0" normalizeH="0" baseline="0" noProof="0" smtClean="0">
              <a:ln>
                <a:noFill/>
              </a:ln>
              <a:solidFill>
                <a:srgbClr val="C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0" i="0" u="none" strike="noStrike" kern="1200" cap="none" spc="0" normalizeH="0" baseline="0" noProof="0" smtClean="0">
              <a:ln>
                <a:noFill/>
              </a:ln>
              <a:solidFill>
                <a:schemeClr val="tx1"/>
              </a:solidFill>
              <a:effectLst/>
              <a:uLnTx/>
              <a:uFillTx/>
              <a:latin typeface="Calibri" pitchFamily="34" charset="0"/>
              <a:ea typeface="+mn-ea"/>
              <a:cs typeface="+mn-cs"/>
            </a:endParaRPr>
          </a:p>
        </p:txBody>
      </p:sp>
      <p:sp>
        <p:nvSpPr>
          <p:cNvPr id="9" name="Satura vietturis 9"/>
          <p:cNvSpPr txBox="1">
            <a:spLocks/>
          </p:cNvSpPr>
          <p:nvPr/>
        </p:nvSpPr>
        <p:spPr>
          <a:xfrm>
            <a:off x="179388" y="1196975"/>
            <a:ext cx="4040187" cy="547211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1800" b="1" i="1" u="sng" strike="noStrike" kern="1200" cap="none" spc="0" normalizeH="0" baseline="0" noProof="0" dirty="0" smtClean="0">
                <a:ln>
                  <a:noFill/>
                </a:ln>
                <a:solidFill>
                  <a:schemeClr val="tx1"/>
                </a:solidFill>
                <a:effectLst/>
                <a:uLnTx/>
                <a:uFillTx/>
                <a:latin typeface="Calibri" pitchFamily="34" charset="0"/>
                <a:ea typeface="+mn-ea"/>
                <a:cs typeface="+mn-cs"/>
              </a:rPr>
              <a:t>1.Ievads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1.1.</a:t>
            </a:r>
            <a:r>
              <a:rPr kumimoji="0" lang="lv-LV" sz="1600" b="0" i="0" u="none" strike="noStrike" kern="1200" cap="none" spc="0" normalizeH="0" baseline="0" noProof="0" dirty="0" smtClean="0">
                <a:ln>
                  <a:noFill/>
                </a:ln>
                <a:solidFill>
                  <a:schemeClr val="tx1"/>
                </a:solidFill>
                <a:effectLst/>
                <a:uLnTx/>
                <a:uFillTx/>
                <a:latin typeface="+mn-lt"/>
                <a:ea typeface="+mn-ea"/>
                <a:cs typeface="+mn-cs"/>
              </a:rPr>
              <a:t> </a:t>
            </a: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Programmas pamatojums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1.2. Mērķis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1.3.Uzdevumi</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1.4. Aktualitātes un prioritātes valstī, pilsēta  un skolā</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1.5.Obligātā dokumentācija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1800" b="1" i="1" u="none" strike="noStrike" kern="1200" cap="none" spc="0" normalizeH="0" baseline="0" noProof="0" dirty="0" smtClean="0">
                <a:ln>
                  <a:noFill/>
                </a:ln>
                <a:solidFill>
                  <a:schemeClr val="tx1"/>
                </a:solidFill>
                <a:effectLst/>
                <a:uLnTx/>
                <a:uFillTx/>
                <a:latin typeface="Calibri" pitchFamily="34" charset="0"/>
                <a:ea typeface="+mn-ea"/>
                <a:cs typeface="+mn-cs"/>
              </a:rPr>
              <a:t>2. </a:t>
            </a:r>
            <a:r>
              <a:rPr kumimoji="0" lang="lv-LV" sz="1800" b="1" i="1" u="sng" strike="noStrike" kern="1200" cap="none" spc="0" normalizeH="0" baseline="0" noProof="0" dirty="0" smtClean="0">
                <a:ln>
                  <a:noFill/>
                </a:ln>
                <a:solidFill>
                  <a:schemeClr val="tx1"/>
                </a:solidFill>
                <a:effectLst/>
                <a:uLnTx/>
                <a:uFillTx/>
                <a:latin typeface="Calibri" pitchFamily="34" charset="0"/>
                <a:ea typeface="+mn-ea"/>
                <a:cs typeface="+mn-cs"/>
              </a:rPr>
              <a:t>Programmas saturiskais atsegums</a:t>
            </a:r>
            <a:endParaRPr kumimoji="0" lang="lv-LV" sz="1800" b="0" i="1" u="sng"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1800" b="0" i="0" u="none" strike="noStrike" kern="1200" cap="none" spc="0" normalizeH="0" baseline="0" noProof="0" dirty="0" smtClean="0">
                <a:ln>
                  <a:noFill/>
                </a:ln>
                <a:solidFill>
                  <a:schemeClr val="tx1"/>
                </a:solidFill>
                <a:effectLst/>
                <a:uLnTx/>
                <a:uFillTx/>
                <a:latin typeface="Calibri" pitchFamily="34" charset="0"/>
                <a:ea typeface="+mn-ea"/>
                <a:cs typeface="+mn-cs"/>
              </a:rPr>
              <a:t>2.1.</a:t>
            </a:r>
            <a:r>
              <a:rPr kumimoji="0" lang="lv-LV" sz="1800" b="0" i="0" u="none" strike="noStrike" kern="1200" cap="none" spc="0" normalizeH="0" baseline="0" noProof="0" dirty="0" smtClean="0">
                <a:ln>
                  <a:noFill/>
                </a:ln>
                <a:solidFill>
                  <a:schemeClr val="tx1"/>
                </a:solidFill>
                <a:effectLst/>
                <a:uLnTx/>
                <a:uFillTx/>
                <a:latin typeface="+mn-lt"/>
                <a:ea typeface="+mn-ea"/>
                <a:cs typeface="+mn-cs"/>
              </a:rPr>
              <a:t> </a:t>
            </a: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Klases stundu tematiskās grupas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2.2. Sadarbība ar ģimeni</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2.3. Izglītojamo izpēte</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2.4. Sadarbība ar atbalsta personālu</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2.5.</a:t>
            </a:r>
            <a:r>
              <a:rPr kumimoji="0" lang="lv-LV" sz="1600" b="0" i="0" u="none" strike="noStrike" kern="1200" cap="none" spc="0" normalizeH="0" baseline="0" noProof="0" dirty="0" smtClean="0">
                <a:ln>
                  <a:noFill/>
                </a:ln>
                <a:solidFill>
                  <a:schemeClr val="tx1"/>
                </a:solidFill>
                <a:effectLst/>
                <a:uLnTx/>
                <a:uFillTx/>
                <a:latin typeface="+mn-lt"/>
                <a:ea typeface="+mn-ea"/>
                <a:cs typeface="+mn-cs"/>
              </a:rPr>
              <a:t> </a:t>
            </a: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Ārpusstundu aktivitātes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2.6.</a:t>
            </a:r>
            <a:r>
              <a:rPr kumimoji="0" lang="lv-LV" sz="1600" b="0" i="0" u="none" strike="noStrike" kern="1200" cap="none" spc="0" normalizeH="0" baseline="0" noProof="0" dirty="0" smtClean="0">
                <a:ln>
                  <a:noFill/>
                </a:ln>
                <a:solidFill>
                  <a:schemeClr val="tx1"/>
                </a:solidFill>
                <a:effectLst/>
                <a:uLnTx/>
                <a:uFillTx/>
                <a:latin typeface="+mn-lt"/>
                <a:ea typeface="+mn-ea"/>
                <a:cs typeface="+mn-cs"/>
              </a:rPr>
              <a:t> </a:t>
            </a: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Interešu izglītība</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2.7.</a:t>
            </a:r>
            <a:r>
              <a:rPr kumimoji="0" lang="lv-LV" sz="1600" b="0" i="0" u="none" strike="noStrike" kern="1200" cap="none" spc="0" normalizeH="0" baseline="0" noProof="0" dirty="0" smtClean="0">
                <a:ln>
                  <a:noFill/>
                </a:ln>
                <a:solidFill>
                  <a:schemeClr val="tx1"/>
                </a:solidFill>
                <a:effectLst/>
                <a:uLnTx/>
                <a:uFillTx/>
                <a:latin typeface="+mn-lt"/>
                <a:ea typeface="+mn-ea"/>
                <a:cs typeface="+mn-cs"/>
              </a:rPr>
              <a:t> </a:t>
            </a: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Sadarbība ar izglītojamo līdzpārvaldi</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2.8.</a:t>
            </a:r>
            <a:r>
              <a:rPr kumimoji="0" lang="lv-LV" sz="1600" b="0" i="0" u="none" strike="noStrike" kern="1200" cap="none" spc="0" normalizeH="0" baseline="0" noProof="0" dirty="0" smtClean="0">
                <a:ln>
                  <a:noFill/>
                </a:ln>
                <a:solidFill>
                  <a:schemeClr val="tx1"/>
                </a:solidFill>
                <a:effectLst/>
                <a:uLnTx/>
                <a:uFillTx/>
                <a:latin typeface="+mn-lt"/>
                <a:ea typeface="+mn-ea"/>
                <a:cs typeface="+mn-cs"/>
              </a:rPr>
              <a:t> </a:t>
            </a:r>
            <a:r>
              <a:rPr kumimoji="0" lang="lv-LV" sz="1600" b="0" i="0" u="none" strike="noStrike" kern="1200" cap="none" spc="0" normalizeH="0" baseline="0" noProof="0" dirty="0" smtClean="0">
                <a:ln>
                  <a:noFill/>
                </a:ln>
                <a:solidFill>
                  <a:schemeClr val="tx1"/>
                </a:solidFill>
                <a:effectLst/>
                <a:uLnTx/>
                <a:uFillTx/>
                <a:latin typeface="Calibri" pitchFamily="34" charset="0"/>
                <a:ea typeface="+mn-ea"/>
                <a:cs typeface="+mn-cs"/>
              </a:rPr>
              <a:t>Karjeras virzība</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1800" b="1" i="1" u="sng" strike="noStrike" kern="1200" cap="none" spc="0" normalizeH="0" baseline="0" noProof="0" dirty="0" smtClean="0">
                <a:ln>
                  <a:noFill/>
                </a:ln>
                <a:solidFill>
                  <a:schemeClr val="tx1"/>
                </a:solidFill>
                <a:effectLst/>
                <a:uLnTx/>
                <a:uFillTx/>
                <a:latin typeface="Calibri" pitchFamily="34" charset="0"/>
                <a:ea typeface="+mn-ea"/>
                <a:cs typeface="+mn-cs"/>
              </a:rPr>
              <a:t>3. Darba formas un metodes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1800" b="1" i="1" u="sng" strike="noStrike" kern="1200" cap="none" spc="0" normalizeH="0" baseline="0" noProof="0" dirty="0" smtClean="0">
                <a:ln>
                  <a:noFill/>
                </a:ln>
                <a:solidFill>
                  <a:schemeClr val="tx1"/>
                </a:solidFill>
                <a:effectLst/>
                <a:uLnTx/>
                <a:uFillTx/>
                <a:latin typeface="Calibri" pitchFamily="34" charset="0"/>
                <a:ea typeface="+mn-ea"/>
                <a:cs typeface="+mn-cs"/>
              </a:rPr>
              <a:t>4. Izmantotās literatūras saraksts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ru-RU" sz="1600" b="0" i="0" u="none" strike="noStrike" kern="1200" cap="none" spc="0" normalizeH="0" baseline="0" noProof="0" smtClean="0">
              <a:ln>
                <a:noFill/>
              </a:ln>
              <a:solidFill>
                <a:schemeClr val="tx1"/>
              </a:solidFill>
              <a:effectLst/>
              <a:uLnTx/>
              <a:uFillTx/>
              <a:latin typeface="Calibri" pitchFamily="34" charset="0"/>
              <a:ea typeface="+mn-ea"/>
              <a:cs typeface="+mn-cs"/>
            </a:endParaRPr>
          </a:p>
        </p:txBody>
      </p:sp>
      <p:sp>
        <p:nvSpPr>
          <p:cNvPr id="10" name="Augšupvērstā bultiņa 12"/>
          <p:cNvSpPr/>
          <p:nvPr/>
        </p:nvSpPr>
        <p:spPr>
          <a:xfrm rot="5400000">
            <a:off x="4006180" y="3275684"/>
            <a:ext cx="484187" cy="15115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420888"/>
            <a:ext cx="7010400" cy="1143000"/>
          </a:xfrm>
        </p:spPr>
        <p:txBody>
          <a:bodyPr>
            <a:normAutofit fontScale="90000"/>
          </a:bodyPr>
          <a:lstStyle/>
          <a:p>
            <a:pPr algn="ctr"/>
            <a:r>
              <a:rPr lang="lv-LV" dirty="0" smtClean="0">
                <a:solidFill>
                  <a:schemeClr val="accent1">
                    <a:lumMod val="50000"/>
                  </a:schemeClr>
                </a:solidFill>
              </a:rPr>
              <a:t>Pamatojoties uz skolas audzināšanas darba  programmu, klases audzinātājs izstrādā savu </a:t>
            </a:r>
            <a:r>
              <a:rPr lang="lv-LV" i="1" u="sng" dirty="0" smtClean="0">
                <a:solidFill>
                  <a:schemeClr val="accent1">
                    <a:lumMod val="50000"/>
                  </a:schemeClr>
                </a:solidFill>
              </a:rPr>
              <a:t>tematisko plānu.</a:t>
            </a:r>
            <a:endParaRPr lang="ru-RU" i="1" u="sng" dirty="0">
              <a:solidFill>
                <a:schemeClr val="accent1">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79512" y="394645"/>
            <a:ext cx="8964488" cy="15234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algn="r" eaLnBrk="0" fontAlgn="base" hangingPunct="0">
              <a:spcBef>
                <a:spcPct val="0"/>
              </a:spcBef>
              <a:spcAft>
                <a:spcPct val="0"/>
              </a:spcAft>
            </a:pPr>
            <a:r>
              <a:rPr kumimoji="0" lang="lv-LV" sz="11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r>
              <a:rPr lang="lv-LV" sz="1200" b="1" dirty="0" smtClean="0">
                <a:solidFill>
                  <a:schemeClr val="bg1"/>
                </a:solidFill>
                <a:latin typeface="Calibri" pitchFamily="34" charset="0"/>
                <a:ea typeface="Calibri" pitchFamily="34" charset="0"/>
                <a:cs typeface="Times New Roman" pitchFamily="18" charset="0"/>
              </a:rPr>
              <a:t>Saskaņots klašu audzinātāju MK</a:t>
            </a:r>
            <a:endParaRPr lang="lv-LV" sz="1200" b="1" dirty="0" smtClean="0">
              <a:solidFill>
                <a:schemeClr val="bg1"/>
              </a:solidFill>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lv-LV"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2012. 4.09</a:t>
            </a:r>
            <a:r>
              <a:rPr kumimoji="0" lang="lv-LV" sz="11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sz="600" b="0" i="0" u="none" strike="noStrike" cap="none" normalizeH="0" baseline="0" dirty="0" smtClean="0">
              <a:ln>
                <a:noFill/>
              </a:ln>
              <a:solidFill>
                <a:srgbClr val="002060"/>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lv-LV" sz="1400" b="1" i="1" dirty="0" smtClean="0">
                <a:solidFill>
                  <a:srgbClr val="002060"/>
                </a:solidFill>
                <a:latin typeface="Calibri" pitchFamily="34" charset="0"/>
                <a:ea typeface="Calibri" pitchFamily="34" charset="0"/>
                <a:cs typeface="Times New Roman" pitchFamily="18" charset="0"/>
              </a:rPr>
              <a:t>Audzināšanas mērķis:</a:t>
            </a:r>
          </a:p>
          <a:p>
            <a:pPr marL="0" marR="0" lvl="0" indent="0" defTabSz="914400" rtl="0" eaLnBrk="0" fontAlgn="base" latinLnBrk="0" hangingPunct="0">
              <a:lnSpc>
                <a:spcPct val="100000"/>
              </a:lnSpc>
              <a:spcBef>
                <a:spcPct val="0"/>
              </a:spcBef>
              <a:spcAft>
                <a:spcPct val="0"/>
              </a:spcAft>
              <a:buClrTx/>
              <a:buSzTx/>
              <a:buFontTx/>
              <a:buNone/>
              <a:tabLst/>
            </a:pPr>
            <a:r>
              <a:rPr lang="lv-LV" sz="1400" b="1" i="1" dirty="0" smtClean="0">
                <a:solidFill>
                  <a:srgbClr val="002060"/>
                </a:solidFill>
                <a:latin typeface="Calibri" pitchFamily="34" charset="0"/>
                <a:ea typeface="Calibri" pitchFamily="34" charset="0"/>
                <a:cs typeface="Times New Roman" pitchFamily="18" charset="0"/>
              </a:rPr>
              <a:t>Audzināšanas uzdevumi:</a:t>
            </a:r>
          </a:p>
          <a:p>
            <a:pPr marL="0" marR="0" lvl="0" indent="0" defTabSz="914400" rtl="0" eaLnBrk="0" fontAlgn="base" latinLnBrk="0" hangingPunct="0">
              <a:lnSpc>
                <a:spcPct val="100000"/>
              </a:lnSpc>
              <a:spcBef>
                <a:spcPct val="0"/>
              </a:spcBef>
              <a:spcAft>
                <a:spcPct val="0"/>
              </a:spcAft>
              <a:buClrTx/>
              <a:buSzTx/>
              <a:buFontTx/>
              <a:buNone/>
              <a:tabLst/>
            </a:pPr>
            <a:r>
              <a:rPr kumimoji="0" lang="lv-LV" sz="12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Klases audzinātājs  ______________________________________</a:t>
            </a:r>
            <a:r>
              <a:rPr kumimoji="0" lang="lv-LV" sz="12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vārds, uzvārds/</a:t>
            </a:r>
            <a:endParaRPr kumimoji="0" lang="lv-LV" sz="1200" b="0" i="0" u="none" strike="noStrike" cap="none" normalizeH="0" baseline="0" dirty="0" smtClean="0">
              <a:ln>
                <a:noFill/>
              </a:ln>
              <a:solidFill>
                <a:srgbClr val="002060"/>
              </a:solidFill>
              <a:effectLst/>
              <a:latin typeface="Arial" pitchFamily="34" charset="0"/>
            </a:endParaRPr>
          </a:p>
        </p:txBody>
      </p:sp>
      <p:graphicFrame>
        <p:nvGraphicFramePr>
          <p:cNvPr id="6" name="Table 5"/>
          <p:cNvGraphicFramePr>
            <a:graphicFrameLocks noGrp="1"/>
          </p:cNvGraphicFramePr>
          <p:nvPr/>
        </p:nvGraphicFramePr>
        <p:xfrm>
          <a:off x="323527" y="2060850"/>
          <a:ext cx="8640960" cy="4569331"/>
        </p:xfrm>
        <a:graphic>
          <a:graphicData uri="http://schemas.openxmlformats.org/drawingml/2006/table">
            <a:tbl>
              <a:tblPr>
                <a:tableStyleId>{775DCB02-9BB8-47FD-8907-85C794F793BA}</a:tableStyleId>
              </a:tblPr>
              <a:tblGrid>
                <a:gridCol w="906028"/>
                <a:gridCol w="1564643"/>
                <a:gridCol w="1234755"/>
                <a:gridCol w="1152283"/>
                <a:gridCol w="1315484"/>
                <a:gridCol w="1152283"/>
                <a:gridCol w="1315484"/>
              </a:tblGrid>
              <a:tr h="1032943">
                <a:tc>
                  <a:txBody>
                    <a:bodyPr/>
                    <a:lstStyle/>
                    <a:p>
                      <a:pPr algn="ctr">
                        <a:lnSpc>
                          <a:spcPct val="115000"/>
                        </a:lnSpc>
                        <a:spcAft>
                          <a:spcPts val="0"/>
                        </a:spcAft>
                      </a:pPr>
                      <a:r>
                        <a:rPr lang="lv-LV" sz="1100" b="1" dirty="0">
                          <a:solidFill>
                            <a:srgbClr val="7030A0"/>
                          </a:solidFill>
                        </a:rPr>
                        <a:t>Mēnesis, nedēļa, datums</a:t>
                      </a:r>
                      <a:endParaRPr lang="lv-LV" sz="1100" b="1" dirty="0">
                        <a:solidFill>
                          <a:srgbClr val="7030A0"/>
                        </a:solidFill>
                        <a:latin typeface="Calibri"/>
                        <a:ea typeface="Calibri"/>
                        <a:cs typeface="Times New Roman"/>
                      </a:endParaRPr>
                    </a:p>
                  </a:txBody>
                  <a:tcPr marL="44233" marR="44233" marT="0" marB="0"/>
                </a:tc>
                <a:tc>
                  <a:txBody>
                    <a:bodyPr/>
                    <a:lstStyle/>
                    <a:p>
                      <a:pPr algn="ctr">
                        <a:lnSpc>
                          <a:spcPct val="115000"/>
                        </a:lnSpc>
                        <a:spcAft>
                          <a:spcPts val="0"/>
                        </a:spcAft>
                      </a:pPr>
                      <a:r>
                        <a:rPr lang="lv-LV" sz="1100" b="1" dirty="0">
                          <a:solidFill>
                            <a:srgbClr val="7030A0"/>
                          </a:solidFill>
                        </a:rPr>
                        <a:t>Klases stundas </a:t>
                      </a:r>
                    </a:p>
                    <a:p>
                      <a:pPr algn="ctr">
                        <a:lnSpc>
                          <a:spcPct val="115000"/>
                        </a:lnSpc>
                        <a:spcAft>
                          <a:spcPts val="0"/>
                        </a:spcAft>
                      </a:pPr>
                      <a:r>
                        <a:rPr lang="lv-LV" sz="1100" b="1" dirty="0">
                          <a:solidFill>
                            <a:srgbClr val="7030A0"/>
                          </a:solidFill>
                        </a:rPr>
                        <a:t>( datums) </a:t>
                      </a:r>
                      <a:endParaRPr lang="lv-LV" sz="1100" b="1" dirty="0">
                        <a:solidFill>
                          <a:srgbClr val="7030A0"/>
                        </a:solidFill>
                        <a:latin typeface="Calibri"/>
                        <a:ea typeface="Calibri"/>
                        <a:cs typeface="Times New Roman"/>
                      </a:endParaRPr>
                    </a:p>
                  </a:txBody>
                  <a:tcPr marL="44233" marR="44233" marT="0" marB="0"/>
                </a:tc>
                <a:tc>
                  <a:txBody>
                    <a:bodyPr/>
                    <a:lstStyle/>
                    <a:p>
                      <a:pPr algn="ctr">
                        <a:lnSpc>
                          <a:spcPct val="115000"/>
                        </a:lnSpc>
                        <a:spcAft>
                          <a:spcPts val="0"/>
                        </a:spcAft>
                      </a:pPr>
                      <a:r>
                        <a:rPr lang="lv-LV" sz="1100" b="1" dirty="0">
                          <a:solidFill>
                            <a:srgbClr val="7030A0"/>
                          </a:solidFill>
                        </a:rPr>
                        <a:t>Sadarbība ar</a:t>
                      </a:r>
                    </a:p>
                    <a:p>
                      <a:pPr algn="ctr">
                        <a:lnSpc>
                          <a:spcPct val="115000"/>
                        </a:lnSpc>
                        <a:spcAft>
                          <a:spcPts val="0"/>
                        </a:spcAft>
                      </a:pPr>
                      <a:r>
                        <a:rPr lang="lv-LV" sz="1100" b="1" dirty="0">
                          <a:solidFill>
                            <a:srgbClr val="7030A0"/>
                          </a:solidFill>
                        </a:rPr>
                        <a:t>skolēnu</a:t>
                      </a:r>
                    </a:p>
                    <a:p>
                      <a:pPr algn="ctr">
                        <a:lnSpc>
                          <a:spcPct val="115000"/>
                        </a:lnSpc>
                        <a:spcAft>
                          <a:spcPts val="0"/>
                        </a:spcAft>
                      </a:pPr>
                      <a:r>
                        <a:rPr lang="lv-LV" sz="1100" b="1" dirty="0">
                          <a:solidFill>
                            <a:srgbClr val="7030A0"/>
                          </a:solidFill>
                        </a:rPr>
                        <a:t>ģimenēm</a:t>
                      </a:r>
                      <a:endParaRPr lang="lv-LV" sz="1100" b="1" dirty="0">
                        <a:solidFill>
                          <a:srgbClr val="7030A0"/>
                        </a:solidFill>
                        <a:latin typeface="Calibri"/>
                        <a:ea typeface="Calibri"/>
                        <a:cs typeface="Times New Roman"/>
                      </a:endParaRPr>
                    </a:p>
                  </a:txBody>
                  <a:tcPr marL="44233" marR="44233" marT="0" marB="0"/>
                </a:tc>
                <a:tc>
                  <a:txBody>
                    <a:bodyPr/>
                    <a:lstStyle/>
                    <a:p>
                      <a:pPr algn="ctr">
                        <a:lnSpc>
                          <a:spcPct val="115000"/>
                        </a:lnSpc>
                        <a:spcAft>
                          <a:spcPts val="0"/>
                        </a:spcAft>
                      </a:pPr>
                      <a:r>
                        <a:rPr lang="lv-LV" sz="1100" b="1" dirty="0">
                          <a:solidFill>
                            <a:srgbClr val="7030A0"/>
                          </a:solidFill>
                        </a:rPr>
                        <a:t>Ekskursijas,</a:t>
                      </a:r>
                    </a:p>
                    <a:p>
                      <a:pPr algn="ctr">
                        <a:lnSpc>
                          <a:spcPct val="115000"/>
                        </a:lnSpc>
                        <a:spcAft>
                          <a:spcPts val="0"/>
                        </a:spcAft>
                      </a:pPr>
                      <a:r>
                        <a:rPr lang="lv-LV" sz="1100" b="1" dirty="0">
                          <a:solidFill>
                            <a:srgbClr val="7030A0"/>
                          </a:solidFill>
                        </a:rPr>
                        <a:t>pārgājieni</a:t>
                      </a:r>
                      <a:endParaRPr lang="lv-LV" sz="1100" b="1" dirty="0">
                        <a:solidFill>
                          <a:srgbClr val="7030A0"/>
                        </a:solidFill>
                        <a:latin typeface="Calibri"/>
                        <a:ea typeface="Calibri"/>
                        <a:cs typeface="Times New Roman"/>
                      </a:endParaRPr>
                    </a:p>
                  </a:txBody>
                  <a:tcPr marL="44233" marR="44233" marT="0" marB="0"/>
                </a:tc>
                <a:tc>
                  <a:txBody>
                    <a:bodyPr/>
                    <a:lstStyle/>
                    <a:p>
                      <a:pPr algn="ctr">
                        <a:lnSpc>
                          <a:spcPct val="115000"/>
                        </a:lnSpc>
                        <a:spcAft>
                          <a:spcPts val="0"/>
                        </a:spcAft>
                      </a:pPr>
                      <a:r>
                        <a:rPr lang="lv-LV" sz="1100" b="1" dirty="0">
                          <a:solidFill>
                            <a:srgbClr val="7030A0"/>
                          </a:solidFill>
                        </a:rPr>
                        <a:t>Koncertu, teātra izrāžu, muzeju apmeklējumi</a:t>
                      </a:r>
                      <a:endParaRPr lang="lv-LV" sz="1100" b="1" dirty="0">
                        <a:solidFill>
                          <a:srgbClr val="7030A0"/>
                        </a:solidFill>
                        <a:latin typeface="Calibri"/>
                        <a:ea typeface="Calibri"/>
                        <a:cs typeface="Times New Roman"/>
                      </a:endParaRPr>
                    </a:p>
                  </a:txBody>
                  <a:tcPr marL="44233" marR="44233" marT="0" marB="0"/>
                </a:tc>
                <a:tc>
                  <a:txBody>
                    <a:bodyPr/>
                    <a:lstStyle/>
                    <a:p>
                      <a:pPr algn="ctr">
                        <a:lnSpc>
                          <a:spcPct val="115000"/>
                        </a:lnSpc>
                        <a:spcAft>
                          <a:spcPts val="0"/>
                        </a:spcAft>
                      </a:pPr>
                      <a:r>
                        <a:rPr lang="lv-LV" sz="1100" b="1" dirty="0">
                          <a:solidFill>
                            <a:srgbClr val="7030A0"/>
                          </a:solidFill>
                        </a:rPr>
                        <a:t>Citas ārpusstundu aktivitātes klasē</a:t>
                      </a:r>
                    </a:p>
                    <a:p>
                      <a:pPr algn="ctr">
                        <a:lnSpc>
                          <a:spcPct val="115000"/>
                        </a:lnSpc>
                        <a:spcAft>
                          <a:spcPts val="0"/>
                        </a:spcAft>
                      </a:pPr>
                      <a:r>
                        <a:rPr lang="lv-LV" sz="1100" b="1" dirty="0">
                          <a:solidFill>
                            <a:srgbClr val="7030A0"/>
                          </a:solidFill>
                        </a:rPr>
                        <a:t>( vakari, tikšanās, u.c.)</a:t>
                      </a:r>
                      <a:endParaRPr lang="lv-LV" sz="1100" b="1" dirty="0">
                        <a:solidFill>
                          <a:srgbClr val="7030A0"/>
                        </a:solidFill>
                        <a:latin typeface="Calibri"/>
                        <a:ea typeface="Calibri"/>
                        <a:cs typeface="Times New Roman"/>
                      </a:endParaRPr>
                    </a:p>
                  </a:txBody>
                  <a:tcPr marL="44233" marR="44233" marT="0" marB="0"/>
                </a:tc>
                <a:tc>
                  <a:txBody>
                    <a:bodyPr/>
                    <a:lstStyle/>
                    <a:p>
                      <a:pPr algn="ctr">
                        <a:lnSpc>
                          <a:spcPct val="115000"/>
                        </a:lnSpc>
                        <a:spcAft>
                          <a:spcPts val="0"/>
                        </a:spcAft>
                      </a:pPr>
                      <a:r>
                        <a:rPr lang="lv-LV" sz="1100" b="1" dirty="0">
                          <a:solidFill>
                            <a:srgbClr val="7030A0"/>
                          </a:solidFill>
                        </a:rPr>
                        <a:t>Sadarbība ar atbalsta</a:t>
                      </a:r>
                    </a:p>
                    <a:p>
                      <a:pPr algn="ctr">
                        <a:lnSpc>
                          <a:spcPct val="115000"/>
                        </a:lnSpc>
                        <a:spcAft>
                          <a:spcPts val="0"/>
                        </a:spcAft>
                      </a:pPr>
                      <a:r>
                        <a:rPr lang="lv-LV" sz="1100" b="1" dirty="0">
                          <a:solidFill>
                            <a:srgbClr val="7030A0"/>
                          </a:solidFill>
                        </a:rPr>
                        <a:t>personālu</a:t>
                      </a:r>
                    </a:p>
                    <a:p>
                      <a:pPr algn="ctr">
                        <a:lnSpc>
                          <a:spcPct val="115000"/>
                        </a:lnSpc>
                        <a:spcAft>
                          <a:spcPts val="0"/>
                        </a:spcAft>
                      </a:pPr>
                      <a:r>
                        <a:rPr lang="lv-LV" sz="1100" b="1" dirty="0">
                          <a:solidFill>
                            <a:srgbClr val="7030A0"/>
                          </a:solidFill>
                        </a:rPr>
                        <a:t>( pētījumi, aptaujas, u.c.)</a:t>
                      </a:r>
                      <a:endParaRPr lang="lv-LV" sz="1100" b="1" dirty="0">
                        <a:solidFill>
                          <a:srgbClr val="7030A0"/>
                        </a:solidFill>
                        <a:latin typeface="Calibri"/>
                        <a:ea typeface="Calibri"/>
                        <a:cs typeface="Times New Roman"/>
                      </a:endParaRPr>
                    </a:p>
                  </a:txBody>
                  <a:tcPr marL="44233" marR="44233" marT="0" marB="0"/>
                </a:tc>
              </a:tr>
              <a:tr h="790372">
                <a:tc>
                  <a:txBody>
                    <a:bodyPr/>
                    <a:lstStyle/>
                    <a:p>
                      <a:pPr algn="ctr">
                        <a:lnSpc>
                          <a:spcPct val="115000"/>
                        </a:lnSpc>
                        <a:spcAft>
                          <a:spcPts val="0"/>
                        </a:spcAft>
                      </a:pPr>
                      <a:r>
                        <a:rPr lang="lv-LV" sz="1200" b="1" u="sng" dirty="0">
                          <a:solidFill>
                            <a:srgbClr val="7030A0"/>
                          </a:solidFill>
                        </a:rPr>
                        <a:t>Septembris </a:t>
                      </a:r>
                      <a:endParaRPr lang="lv-LV" sz="1200" b="1" dirty="0">
                        <a:solidFill>
                          <a:srgbClr val="7030A0"/>
                        </a:solidFill>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smtClean="0"/>
                    </a:p>
                    <a:p>
                      <a:pPr algn="ctr">
                        <a:lnSpc>
                          <a:spcPct val="115000"/>
                        </a:lnSpc>
                        <a:spcAft>
                          <a:spcPts val="0"/>
                        </a:spcAft>
                      </a:pPr>
                      <a:r>
                        <a:rPr lang="lv-LV" sz="700" dirty="0" smtClean="0"/>
                        <a:t>‘</a:t>
                      </a:r>
                    </a:p>
                    <a:p>
                      <a:pPr algn="ctr">
                        <a:lnSpc>
                          <a:spcPct val="115000"/>
                        </a:lnSpc>
                        <a:spcAft>
                          <a:spcPts val="0"/>
                        </a:spcAft>
                      </a:pPr>
                      <a:endParaRPr lang="lv-LV" sz="700" dirty="0" smtClean="0"/>
                    </a:p>
                    <a:p>
                      <a:pPr algn="ctr">
                        <a:lnSpc>
                          <a:spcPct val="115000"/>
                        </a:lnSpc>
                        <a:spcAft>
                          <a:spcPts val="0"/>
                        </a:spcAft>
                      </a:pPr>
                      <a:endParaRPr lang="lv-LV" sz="700" dirty="0" smtClean="0"/>
                    </a:p>
                    <a:p>
                      <a:pPr algn="ctr">
                        <a:lnSpc>
                          <a:spcPct val="115000"/>
                        </a:lnSpc>
                        <a:spcAft>
                          <a:spcPts val="0"/>
                        </a:spcAft>
                      </a:pPr>
                      <a:endParaRPr lang="lv-LV" sz="700" dirty="0" smtClean="0"/>
                    </a:p>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r>
              <a:tr h="923397">
                <a:tc>
                  <a:txBody>
                    <a:bodyPr/>
                    <a:lstStyle/>
                    <a:p>
                      <a:pPr algn="ctr">
                        <a:lnSpc>
                          <a:spcPct val="115000"/>
                        </a:lnSpc>
                        <a:spcAft>
                          <a:spcPts val="0"/>
                        </a:spcAft>
                      </a:pPr>
                      <a:r>
                        <a:rPr lang="lv-LV" sz="1200" b="1" u="sng" dirty="0">
                          <a:solidFill>
                            <a:srgbClr val="7030A0"/>
                          </a:solidFill>
                        </a:rPr>
                        <a:t>Oktobris </a:t>
                      </a:r>
                      <a:endParaRPr lang="lv-LV" sz="1200" b="1" dirty="0">
                        <a:solidFill>
                          <a:srgbClr val="7030A0"/>
                        </a:solidFill>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smtClean="0"/>
                    </a:p>
                    <a:p>
                      <a:pPr algn="ctr">
                        <a:lnSpc>
                          <a:spcPct val="115000"/>
                        </a:lnSpc>
                        <a:spcAft>
                          <a:spcPts val="0"/>
                        </a:spcAft>
                      </a:pPr>
                      <a:endParaRPr lang="lv-LV" sz="700" dirty="0" smtClean="0"/>
                    </a:p>
                    <a:p>
                      <a:pPr algn="ctr">
                        <a:lnSpc>
                          <a:spcPct val="115000"/>
                        </a:lnSpc>
                        <a:spcAft>
                          <a:spcPts val="0"/>
                        </a:spcAft>
                      </a:pPr>
                      <a:endParaRPr lang="lv-LV" sz="700" dirty="0" smtClean="0"/>
                    </a:p>
                    <a:p>
                      <a:pPr algn="ctr">
                        <a:lnSpc>
                          <a:spcPct val="115000"/>
                        </a:lnSpc>
                        <a:spcAft>
                          <a:spcPts val="0"/>
                        </a:spcAft>
                      </a:pPr>
                      <a:endParaRPr lang="lv-LV" sz="700" dirty="0" smtClean="0"/>
                    </a:p>
                    <a:p>
                      <a:pPr algn="ctr">
                        <a:lnSpc>
                          <a:spcPct val="115000"/>
                        </a:lnSpc>
                        <a:spcAft>
                          <a:spcPts val="0"/>
                        </a:spcAft>
                      </a:pPr>
                      <a:endParaRPr lang="lv-LV" sz="700" dirty="0" smtClean="0"/>
                    </a:p>
                    <a:p>
                      <a:pPr algn="ctr">
                        <a:lnSpc>
                          <a:spcPct val="115000"/>
                        </a:lnSpc>
                        <a:spcAft>
                          <a:spcPts val="0"/>
                        </a:spcAft>
                      </a:pPr>
                      <a:endParaRPr lang="lv-LV" sz="700" dirty="0" smtClean="0"/>
                    </a:p>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r>
              <a:tr h="923397">
                <a:tc>
                  <a:txBody>
                    <a:bodyPr/>
                    <a:lstStyle/>
                    <a:p>
                      <a:pPr algn="ctr">
                        <a:lnSpc>
                          <a:spcPct val="115000"/>
                        </a:lnSpc>
                        <a:spcAft>
                          <a:spcPts val="0"/>
                        </a:spcAft>
                      </a:pPr>
                      <a:r>
                        <a:rPr lang="lv-LV" sz="1200" b="1" u="sng" dirty="0">
                          <a:solidFill>
                            <a:srgbClr val="7030A0"/>
                          </a:solidFill>
                        </a:rPr>
                        <a:t>Novembris </a:t>
                      </a:r>
                      <a:endParaRPr lang="lv-LV" sz="1200" b="1" dirty="0">
                        <a:solidFill>
                          <a:srgbClr val="7030A0"/>
                        </a:solidFill>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smtClean="0"/>
                    </a:p>
                    <a:p>
                      <a:pPr algn="ctr">
                        <a:lnSpc>
                          <a:spcPct val="115000"/>
                        </a:lnSpc>
                        <a:spcAft>
                          <a:spcPts val="0"/>
                        </a:spcAft>
                      </a:pPr>
                      <a:endParaRPr lang="lv-LV" sz="700" dirty="0" smtClean="0"/>
                    </a:p>
                    <a:p>
                      <a:pPr algn="ctr">
                        <a:lnSpc>
                          <a:spcPct val="115000"/>
                        </a:lnSpc>
                        <a:spcAft>
                          <a:spcPts val="0"/>
                        </a:spcAft>
                      </a:pPr>
                      <a:endParaRPr lang="lv-LV" sz="700" dirty="0" smtClean="0"/>
                    </a:p>
                    <a:p>
                      <a:pPr algn="ctr">
                        <a:lnSpc>
                          <a:spcPct val="115000"/>
                        </a:lnSpc>
                        <a:spcAft>
                          <a:spcPts val="0"/>
                        </a:spcAft>
                      </a:pPr>
                      <a:endParaRPr lang="lv-LV" sz="700" dirty="0" smtClean="0"/>
                    </a:p>
                    <a:p>
                      <a:pPr algn="ctr">
                        <a:lnSpc>
                          <a:spcPct val="115000"/>
                        </a:lnSpc>
                        <a:spcAft>
                          <a:spcPts val="0"/>
                        </a:spcAft>
                      </a:pPr>
                      <a:endParaRPr lang="lv-LV" sz="700" dirty="0" smtClean="0"/>
                    </a:p>
                    <a:p>
                      <a:pPr algn="ctr">
                        <a:lnSpc>
                          <a:spcPct val="115000"/>
                        </a:lnSpc>
                        <a:spcAft>
                          <a:spcPts val="0"/>
                        </a:spcAft>
                      </a:pPr>
                      <a:endParaRPr lang="lv-LV" sz="700" dirty="0" smtClean="0"/>
                    </a:p>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r>
              <a:tr h="899222">
                <a:tc>
                  <a:txBody>
                    <a:bodyPr/>
                    <a:lstStyle/>
                    <a:p>
                      <a:pPr algn="ctr">
                        <a:lnSpc>
                          <a:spcPct val="115000"/>
                        </a:lnSpc>
                        <a:spcAft>
                          <a:spcPts val="0"/>
                        </a:spcAft>
                      </a:pPr>
                      <a:endParaRPr lang="lv-LV" sz="700" b="1" u="sng" dirty="0" smtClean="0">
                        <a:solidFill>
                          <a:srgbClr val="7030A0"/>
                        </a:solidFill>
                      </a:endParaRPr>
                    </a:p>
                    <a:p>
                      <a:pPr algn="ctr">
                        <a:lnSpc>
                          <a:spcPct val="115000"/>
                        </a:lnSpc>
                        <a:spcAft>
                          <a:spcPts val="0"/>
                        </a:spcAft>
                      </a:pPr>
                      <a:endParaRPr lang="lv-LV" sz="700" b="1" u="sng" dirty="0" smtClean="0">
                        <a:solidFill>
                          <a:srgbClr val="7030A0"/>
                        </a:solidFill>
                      </a:endParaRPr>
                    </a:p>
                    <a:p>
                      <a:pPr algn="ctr">
                        <a:lnSpc>
                          <a:spcPct val="115000"/>
                        </a:lnSpc>
                        <a:spcAft>
                          <a:spcPts val="0"/>
                        </a:spcAft>
                      </a:pPr>
                      <a:endParaRPr lang="lv-LV" sz="700" b="1" u="sng" dirty="0" smtClean="0">
                        <a:solidFill>
                          <a:srgbClr val="7030A0"/>
                        </a:solidFill>
                      </a:endParaRPr>
                    </a:p>
                    <a:p>
                      <a:pPr algn="ctr">
                        <a:lnSpc>
                          <a:spcPct val="115000"/>
                        </a:lnSpc>
                        <a:spcAft>
                          <a:spcPts val="0"/>
                        </a:spcAft>
                      </a:pPr>
                      <a:endParaRPr lang="lv-LV" sz="700" b="1" u="sng" dirty="0" smtClean="0">
                        <a:solidFill>
                          <a:srgbClr val="7030A0"/>
                        </a:solidFill>
                      </a:endParaRPr>
                    </a:p>
                    <a:p>
                      <a:pPr algn="ctr">
                        <a:lnSpc>
                          <a:spcPct val="115000"/>
                        </a:lnSpc>
                        <a:spcAft>
                          <a:spcPts val="0"/>
                        </a:spcAft>
                      </a:pPr>
                      <a:r>
                        <a:rPr lang="lv-LV" sz="1200" b="1" u="sng" dirty="0" smtClean="0">
                          <a:solidFill>
                            <a:srgbClr val="7030A0"/>
                          </a:solidFill>
                        </a:rPr>
                        <a:t>Decembris </a:t>
                      </a:r>
                      <a:endParaRPr lang="lv-LV" sz="1200" b="1" dirty="0">
                        <a:solidFill>
                          <a:srgbClr val="7030A0"/>
                        </a:solidFill>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c>
                  <a:txBody>
                    <a:bodyPr/>
                    <a:lstStyle/>
                    <a:p>
                      <a:pPr algn="ctr">
                        <a:lnSpc>
                          <a:spcPct val="115000"/>
                        </a:lnSpc>
                        <a:spcAft>
                          <a:spcPts val="0"/>
                        </a:spcAft>
                      </a:pPr>
                      <a:endParaRPr lang="lv-LV" sz="700" dirty="0">
                        <a:latin typeface="Calibri"/>
                        <a:ea typeface="Calibri"/>
                        <a:cs typeface="Times New Roman"/>
                      </a:endParaRPr>
                    </a:p>
                  </a:txBody>
                  <a:tcPr marL="44233" marR="44233" marT="0" marB="0"/>
                </a:tc>
              </a:tr>
            </a:tbl>
          </a:graphicData>
        </a:graphic>
      </p:graphicFrame>
      <p:sp>
        <p:nvSpPr>
          <p:cNvPr id="5" name="Прямоугольник 4"/>
          <p:cNvSpPr/>
          <p:nvPr/>
        </p:nvSpPr>
        <p:spPr>
          <a:xfrm>
            <a:off x="2483768" y="116632"/>
            <a:ext cx="4860032" cy="1200329"/>
          </a:xfrm>
          <a:prstGeom prst="rect">
            <a:avLst/>
          </a:prstGeom>
        </p:spPr>
        <p:txBody>
          <a:bodyPr wrap="square">
            <a:spAutoFit/>
          </a:bodyPr>
          <a:lstStyle/>
          <a:p>
            <a:pPr lvl="0" algn="ctr" eaLnBrk="0" fontAlgn="base" hangingPunct="0">
              <a:spcBef>
                <a:spcPct val="0"/>
              </a:spcBef>
              <a:spcAft>
                <a:spcPct val="0"/>
              </a:spcAft>
            </a:pPr>
            <a:r>
              <a:rPr lang="lv-LV" sz="2400" b="1" i="1" dirty="0" smtClean="0">
                <a:solidFill>
                  <a:schemeClr val="bg1"/>
                </a:solidFill>
                <a:latin typeface="Calibri" pitchFamily="34" charset="0"/>
                <a:ea typeface="Calibri" pitchFamily="34" charset="0"/>
                <a:cs typeface="Times New Roman" pitchFamily="18" charset="0"/>
              </a:rPr>
              <a:t>RFL audzināšanas darba  tematiskais plāns _______ klasei</a:t>
            </a:r>
            <a:endParaRPr lang="lv-LV" sz="2400" dirty="0" smtClean="0">
              <a:solidFill>
                <a:schemeClr val="bg1"/>
              </a:solidFill>
              <a:latin typeface="Arial" pitchFamily="34" charset="0"/>
            </a:endParaRPr>
          </a:p>
          <a:p>
            <a:pPr lvl="0" algn="ctr" eaLnBrk="0" fontAlgn="base" hangingPunct="0">
              <a:spcBef>
                <a:spcPct val="0"/>
              </a:spcBef>
              <a:spcAft>
                <a:spcPct val="0"/>
              </a:spcAft>
            </a:pPr>
            <a:r>
              <a:rPr lang="lv-LV" sz="2400" b="1" i="1" dirty="0" smtClean="0">
                <a:solidFill>
                  <a:schemeClr val="bg1"/>
                </a:solidFill>
                <a:latin typeface="Calibri" pitchFamily="34" charset="0"/>
                <a:ea typeface="Calibri" pitchFamily="34" charset="0"/>
                <a:cs typeface="Times New Roman" pitchFamily="18" charset="0"/>
              </a:rPr>
              <a:t> 2012./2013.  . I semestris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4178300" y="457200"/>
            <a:ext cx="1422400" cy="3079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400" b="1" i="1" u="none" strike="noStrike" cap="none" normalizeH="0" baseline="0" dirty="0" smtClean="0">
                <a:ln>
                  <a:noFill/>
                </a:ln>
                <a:solidFill>
                  <a:schemeClr val="tx1"/>
                </a:solidFill>
                <a:effectLst/>
                <a:latin typeface="Arial" pitchFamily="34" charset="0"/>
                <a:ea typeface="Times New Roman" pitchFamily="18" charset="0"/>
              </a:rPr>
              <a:t>Klase </a:t>
            </a:r>
            <a:endParaRPr kumimoji="0" lang="lv-LV" sz="1800" b="0" i="0" u="none" strike="noStrike" cap="none" normalizeH="0" baseline="0" dirty="0" smtClean="0">
              <a:ln>
                <a:noFill/>
              </a:ln>
              <a:solidFill>
                <a:schemeClr val="tx1"/>
              </a:solidFill>
              <a:effectLst/>
              <a:latin typeface="Arial" pitchFamily="34" charset="0"/>
            </a:endParaRPr>
          </a:p>
        </p:txBody>
      </p:sp>
      <p:sp>
        <p:nvSpPr>
          <p:cNvPr id="3" name="AutoShape 23"/>
          <p:cNvSpPr>
            <a:spLocks noChangeShapeType="1"/>
          </p:cNvSpPr>
          <p:nvPr/>
        </p:nvSpPr>
        <p:spPr bwMode="auto">
          <a:xfrm>
            <a:off x="4949825" y="955675"/>
            <a:ext cx="0" cy="5207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lv-LV" dirty="0"/>
          </a:p>
        </p:txBody>
      </p:sp>
      <p:sp>
        <p:nvSpPr>
          <p:cNvPr id="4" name="Oval 22"/>
          <p:cNvSpPr>
            <a:spLocks noChangeArrowheads="1"/>
          </p:cNvSpPr>
          <p:nvPr/>
        </p:nvSpPr>
        <p:spPr bwMode="auto">
          <a:xfrm>
            <a:off x="4121150" y="1492250"/>
            <a:ext cx="1638300" cy="546100"/>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1" i="1" u="none" strike="noStrike" cap="none" normalizeH="0" baseline="0" dirty="0" smtClean="0">
                <a:ln>
                  <a:noFill/>
                </a:ln>
                <a:solidFill>
                  <a:schemeClr val="tx1"/>
                </a:solidFill>
                <a:effectLst/>
                <a:latin typeface="Arial" pitchFamily="34" charset="0"/>
                <a:ea typeface="Times New Roman" pitchFamily="18" charset="0"/>
              </a:rPr>
              <a:t>Problēma</a:t>
            </a:r>
            <a:endParaRPr kumimoji="0" lang="lv-LV" sz="1800" b="0" i="0" u="none" strike="noStrike" cap="none" normalizeH="0" baseline="0" dirty="0" smtClean="0">
              <a:ln>
                <a:noFill/>
              </a:ln>
              <a:solidFill>
                <a:schemeClr val="tx1"/>
              </a:solidFill>
              <a:effectLst/>
              <a:latin typeface="Arial" pitchFamily="34" charset="0"/>
            </a:endParaRPr>
          </a:p>
        </p:txBody>
      </p:sp>
      <p:sp>
        <p:nvSpPr>
          <p:cNvPr id="5" name="AutoShape 21"/>
          <p:cNvSpPr>
            <a:spLocks noChangeShapeType="1"/>
          </p:cNvSpPr>
          <p:nvPr/>
        </p:nvSpPr>
        <p:spPr bwMode="auto">
          <a:xfrm flipH="1">
            <a:off x="2974975" y="1751013"/>
            <a:ext cx="10922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lv-LV" dirty="0"/>
          </a:p>
        </p:txBody>
      </p:sp>
      <p:sp>
        <p:nvSpPr>
          <p:cNvPr id="6" name="AutoShape 20"/>
          <p:cNvSpPr>
            <a:spLocks noChangeShapeType="1"/>
          </p:cNvSpPr>
          <p:nvPr/>
        </p:nvSpPr>
        <p:spPr bwMode="auto">
          <a:xfrm>
            <a:off x="5835650" y="1751013"/>
            <a:ext cx="884238"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lv-LV" dirty="0"/>
          </a:p>
        </p:txBody>
      </p:sp>
      <p:sp>
        <p:nvSpPr>
          <p:cNvPr id="7" name="Rectangle 19"/>
          <p:cNvSpPr>
            <a:spLocks noChangeArrowheads="1"/>
          </p:cNvSpPr>
          <p:nvPr/>
        </p:nvSpPr>
        <p:spPr bwMode="auto">
          <a:xfrm>
            <a:off x="6800850" y="1492250"/>
            <a:ext cx="1789113" cy="3460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1" u="none" strike="noStrike" cap="none" normalizeH="0" baseline="0" dirty="0" smtClean="0">
                <a:ln>
                  <a:noFill/>
                </a:ln>
                <a:solidFill>
                  <a:schemeClr val="tx1"/>
                </a:solidFill>
                <a:effectLst/>
                <a:latin typeface="Arial" pitchFamily="34" charset="0"/>
                <a:ea typeface="Times New Roman" pitchFamily="18" charset="0"/>
              </a:rPr>
              <a:t>Klases audzinātājs</a:t>
            </a:r>
            <a:endParaRPr kumimoji="0" lang="lv-LV" sz="1800" b="0" i="0" u="none" strike="noStrike" cap="none" normalizeH="0" baseline="0" dirty="0" smtClean="0">
              <a:ln>
                <a:noFill/>
              </a:ln>
              <a:solidFill>
                <a:schemeClr val="tx1"/>
              </a:solidFill>
              <a:effectLst/>
              <a:latin typeface="Arial" pitchFamily="34" charset="0"/>
            </a:endParaRPr>
          </a:p>
        </p:txBody>
      </p:sp>
      <p:sp>
        <p:nvSpPr>
          <p:cNvPr id="8" name="Oval 18"/>
          <p:cNvSpPr>
            <a:spLocks noChangeArrowheads="1"/>
          </p:cNvSpPr>
          <p:nvPr/>
        </p:nvSpPr>
        <p:spPr bwMode="auto">
          <a:xfrm>
            <a:off x="2819400" y="2887663"/>
            <a:ext cx="3981450" cy="708025"/>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1" u="none" strike="noStrike" cap="none" normalizeH="0" baseline="0" dirty="0" smtClean="0">
                <a:ln>
                  <a:noFill/>
                </a:ln>
                <a:solidFill>
                  <a:schemeClr val="tx1"/>
                </a:solidFill>
                <a:effectLst/>
                <a:latin typeface="Arial" pitchFamily="34" charset="0"/>
                <a:ea typeface="Times New Roman" pitchFamily="18" charset="0"/>
              </a:rPr>
              <a:t>Ziņojums, pieprasījums </a:t>
            </a:r>
            <a:r>
              <a:rPr kumimoji="0" lang="lv-LV" sz="1200" b="1" i="1" u="sng" strike="noStrike" cap="none" normalizeH="0" baseline="0" dirty="0" smtClean="0">
                <a:ln>
                  <a:noFill/>
                </a:ln>
                <a:solidFill>
                  <a:schemeClr val="tx1"/>
                </a:solidFill>
                <a:effectLst/>
                <a:latin typeface="Arial" pitchFamily="34" charset="0"/>
                <a:ea typeface="Times New Roman" pitchFamily="18" charset="0"/>
              </a:rPr>
              <a:t>sociālajam pedagogam, psihologam</a:t>
            </a:r>
            <a:endParaRPr kumimoji="0" lang="lv-LV" sz="1200" b="0" i="0" u="none" strike="noStrike" cap="none" normalizeH="0" baseline="0" dirty="0" smtClean="0">
              <a:ln>
                <a:noFill/>
              </a:ln>
              <a:solidFill>
                <a:schemeClr val="tx1"/>
              </a:solidFill>
              <a:effectLst/>
              <a:latin typeface="Arial" pitchFamily="34" charset="0"/>
            </a:endParaRPr>
          </a:p>
        </p:txBody>
      </p:sp>
      <p:sp>
        <p:nvSpPr>
          <p:cNvPr id="9" name="AutoShape 17"/>
          <p:cNvSpPr>
            <a:spLocks noChangeShapeType="1"/>
          </p:cNvSpPr>
          <p:nvPr/>
        </p:nvSpPr>
        <p:spPr bwMode="auto">
          <a:xfrm flipH="1">
            <a:off x="6800850" y="2046288"/>
            <a:ext cx="1077913" cy="11430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lv-LV" dirty="0"/>
          </a:p>
        </p:txBody>
      </p:sp>
      <p:sp>
        <p:nvSpPr>
          <p:cNvPr id="10" name="Rectangle 16"/>
          <p:cNvSpPr>
            <a:spLocks noChangeArrowheads="1"/>
          </p:cNvSpPr>
          <p:nvPr/>
        </p:nvSpPr>
        <p:spPr bwMode="auto">
          <a:xfrm>
            <a:off x="1691681" y="1492250"/>
            <a:ext cx="1127720" cy="5238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1" u="none" strike="noStrike" cap="none" normalizeH="0" baseline="0" dirty="0" smtClean="0">
                <a:ln>
                  <a:noFill/>
                </a:ln>
                <a:solidFill>
                  <a:schemeClr val="tx1"/>
                </a:solidFill>
                <a:effectLst/>
                <a:latin typeface="Arial" pitchFamily="34" charset="0"/>
                <a:ea typeface="Times New Roman" pitchFamily="18" charset="0"/>
              </a:rPr>
              <a:t>Priekšmeta skolotājs </a:t>
            </a:r>
            <a:endParaRPr kumimoji="0" lang="lv-LV" sz="1800" b="0" i="0" u="none" strike="noStrike" cap="none" normalizeH="0" baseline="0" dirty="0" smtClean="0">
              <a:ln>
                <a:noFill/>
              </a:ln>
              <a:solidFill>
                <a:schemeClr val="tx1"/>
              </a:solidFill>
              <a:effectLst/>
              <a:latin typeface="Arial" pitchFamily="34" charset="0"/>
            </a:endParaRPr>
          </a:p>
        </p:txBody>
      </p:sp>
      <p:sp>
        <p:nvSpPr>
          <p:cNvPr id="11" name="AutoShape 15"/>
          <p:cNvSpPr>
            <a:spLocks noChangeArrowheads="1"/>
          </p:cNvSpPr>
          <p:nvPr/>
        </p:nvSpPr>
        <p:spPr bwMode="auto">
          <a:xfrm>
            <a:off x="2432050" y="2206625"/>
            <a:ext cx="4864100" cy="385763"/>
          </a:xfrm>
          <a:prstGeom prst="leftRightArrow">
            <a:avLst>
              <a:gd name="adj1" fmla="val 50000"/>
              <a:gd name="adj2" fmla="val 252181"/>
            </a:avLst>
          </a:prstGeom>
          <a:solidFill>
            <a:schemeClr val="accent2">
              <a:lumMod val="50000"/>
            </a:schemeClr>
          </a:solidFill>
          <a:ln w="12700">
            <a:solidFill>
              <a:schemeClr val="bg1"/>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chemeClr val="bg1"/>
                </a:solidFill>
                <a:effectLst/>
                <a:latin typeface="Arial" pitchFamily="34" charset="0"/>
                <a:ea typeface="Times New Roman" pitchFamily="18" charset="0"/>
              </a:rPr>
              <a:t>Sadarbība</a:t>
            </a:r>
            <a:endParaRPr kumimoji="0" lang="lv-LV" sz="1800" b="0" i="0" u="none" strike="noStrike" cap="none" normalizeH="0" baseline="0" dirty="0" smtClean="0">
              <a:ln>
                <a:noFill/>
              </a:ln>
              <a:solidFill>
                <a:schemeClr val="bg1"/>
              </a:solidFill>
              <a:effectLst/>
              <a:latin typeface="Arial" pitchFamily="34" charset="0"/>
            </a:endParaRPr>
          </a:p>
        </p:txBody>
      </p:sp>
      <p:sp>
        <p:nvSpPr>
          <p:cNvPr id="12" name="Rectangle 14"/>
          <p:cNvSpPr>
            <a:spLocks noChangeArrowheads="1"/>
          </p:cNvSpPr>
          <p:nvPr/>
        </p:nvSpPr>
        <p:spPr bwMode="auto">
          <a:xfrm>
            <a:off x="273050" y="3887788"/>
            <a:ext cx="2324100" cy="10541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400" b="1" i="1" u="sng" strike="noStrike" cap="none" normalizeH="0" baseline="0" dirty="0" smtClean="0">
                <a:ln>
                  <a:noFill/>
                </a:ln>
                <a:solidFill>
                  <a:schemeClr val="tx1"/>
                </a:solidFill>
                <a:effectLst/>
                <a:latin typeface="Arial" pitchFamily="34" charset="0"/>
                <a:ea typeface="Times New Roman" pitchFamily="18" charset="0"/>
              </a:rPr>
              <a:t>Klasē</a:t>
            </a:r>
            <a:endParaRPr kumimoji="0" lang="lv-LV"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v-LV" sz="1200" b="1" i="0" u="none" strike="noStrike" cap="none" normalizeH="0" baseline="0" dirty="0" smtClean="0">
                <a:ln>
                  <a:noFill/>
                </a:ln>
                <a:solidFill>
                  <a:schemeClr val="tx1"/>
                </a:solidFill>
                <a:effectLst/>
                <a:latin typeface="Arial" pitchFamily="34" charset="0"/>
                <a:ea typeface="Times New Roman" pitchFamily="18" charset="0"/>
              </a:rPr>
              <a:t>Tematiskās klases stundas </a:t>
            </a:r>
            <a:endParaRPr kumimoji="0" lang="lv-LV"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ea typeface="Times New Roman" pitchFamily="18" charset="0"/>
              </a:rPr>
              <a:t>( audzināšanas programmas ietvaros),</a:t>
            </a:r>
            <a:endParaRPr kumimoji="0" lang="lv-LV"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v-LV" sz="1200" b="1" i="0" u="none" strike="noStrike" cap="none" normalizeH="0" baseline="0" dirty="0" smtClean="0">
                <a:ln>
                  <a:noFill/>
                </a:ln>
                <a:solidFill>
                  <a:schemeClr val="tx1"/>
                </a:solidFill>
                <a:effectLst/>
                <a:latin typeface="Arial" pitchFamily="34" charset="0"/>
                <a:ea typeface="Times New Roman" pitchFamily="18" charset="0"/>
              </a:rPr>
              <a:t>diskusijas, sarunas</a:t>
            </a:r>
            <a:r>
              <a:rPr kumimoji="0" lang="lv-LV" sz="1200" b="0" i="0" u="none" strike="noStrike" cap="none" normalizeH="0" baseline="0" dirty="0" smtClean="0">
                <a:ln>
                  <a:noFill/>
                </a:ln>
                <a:solidFill>
                  <a:schemeClr val="tx1"/>
                </a:solidFill>
                <a:effectLst/>
                <a:latin typeface="Arial" pitchFamily="34" charset="0"/>
                <a:ea typeface="Times New Roman" pitchFamily="18" charset="0"/>
              </a:rPr>
              <a:t>. </a:t>
            </a:r>
            <a:endParaRPr kumimoji="0" lang="lv-LV" sz="1800" b="0" i="0" u="none" strike="noStrike" cap="none" normalizeH="0" baseline="0" dirty="0" smtClean="0">
              <a:ln>
                <a:noFill/>
              </a:ln>
              <a:solidFill>
                <a:schemeClr val="tx1"/>
              </a:solidFill>
              <a:effectLst/>
              <a:latin typeface="Arial" pitchFamily="34" charset="0"/>
            </a:endParaRPr>
          </a:p>
        </p:txBody>
      </p:sp>
      <p:sp>
        <p:nvSpPr>
          <p:cNvPr id="13" name="AutoShape 13"/>
          <p:cNvSpPr>
            <a:spLocks noChangeShapeType="1"/>
          </p:cNvSpPr>
          <p:nvPr/>
        </p:nvSpPr>
        <p:spPr bwMode="auto">
          <a:xfrm flipH="1">
            <a:off x="1816100" y="3281363"/>
            <a:ext cx="1003300" cy="60642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lv-LV" dirty="0"/>
          </a:p>
        </p:txBody>
      </p:sp>
      <p:sp>
        <p:nvSpPr>
          <p:cNvPr id="14" name="Rectangle 12"/>
          <p:cNvSpPr>
            <a:spLocks noChangeArrowheads="1"/>
          </p:cNvSpPr>
          <p:nvPr/>
        </p:nvSpPr>
        <p:spPr bwMode="auto">
          <a:xfrm>
            <a:off x="3181350" y="4179888"/>
            <a:ext cx="2654300" cy="3333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1" u="none" strike="noStrike" cap="none" normalizeH="0" baseline="0" dirty="0" smtClean="0">
                <a:ln>
                  <a:noFill/>
                </a:ln>
                <a:solidFill>
                  <a:schemeClr val="tx1"/>
                </a:solidFill>
                <a:effectLst/>
                <a:latin typeface="Arial" pitchFamily="34" charset="0"/>
                <a:ea typeface="Times New Roman" pitchFamily="18" charset="0"/>
              </a:rPr>
              <a:t>Problēmas aktualizācija </a:t>
            </a:r>
            <a:endParaRPr kumimoji="0" lang="lv-LV" sz="1800" b="0" i="0" u="none" strike="noStrike" cap="none" normalizeH="0" baseline="0" dirty="0" smtClean="0">
              <a:ln>
                <a:noFill/>
              </a:ln>
              <a:solidFill>
                <a:schemeClr val="tx1"/>
              </a:solidFill>
              <a:effectLst/>
              <a:latin typeface="Arial" pitchFamily="34" charset="0"/>
            </a:endParaRPr>
          </a:p>
        </p:txBody>
      </p:sp>
      <p:sp>
        <p:nvSpPr>
          <p:cNvPr id="15" name="AutoShape 11"/>
          <p:cNvSpPr>
            <a:spLocks noChangeShapeType="1"/>
          </p:cNvSpPr>
          <p:nvPr/>
        </p:nvSpPr>
        <p:spPr bwMode="auto">
          <a:xfrm>
            <a:off x="2597150" y="4398963"/>
            <a:ext cx="5842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lv-LV" dirty="0"/>
          </a:p>
        </p:txBody>
      </p:sp>
      <p:sp>
        <p:nvSpPr>
          <p:cNvPr id="16" name="Rectangle 10"/>
          <p:cNvSpPr>
            <a:spLocks noChangeArrowheads="1"/>
          </p:cNvSpPr>
          <p:nvPr/>
        </p:nvSpPr>
        <p:spPr bwMode="auto">
          <a:xfrm>
            <a:off x="6673850" y="3887788"/>
            <a:ext cx="2073275" cy="6540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1" u="none" strike="noStrike" cap="none" normalizeH="0" baseline="0" dirty="0" smtClean="0">
                <a:ln>
                  <a:noFill/>
                </a:ln>
                <a:solidFill>
                  <a:schemeClr val="tx1"/>
                </a:solidFill>
                <a:effectLst/>
                <a:latin typeface="Arial" pitchFamily="34" charset="0"/>
                <a:ea typeface="Times New Roman" pitchFamily="18" charset="0"/>
              </a:rPr>
              <a:t>Problēmas risinājums ar psiholoģisko metožu palīdzību</a:t>
            </a:r>
            <a:endParaRPr kumimoji="0" lang="lv-LV" sz="1800" b="0" i="0" u="none" strike="noStrike" cap="none" normalizeH="0" baseline="0" dirty="0" smtClean="0">
              <a:ln>
                <a:noFill/>
              </a:ln>
              <a:solidFill>
                <a:schemeClr val="tx1"/>
              </a:solidFill>
              <a:effectLst/>
              <a:latin typeface="Arial" pitchFamily="34" charset="0"/>
            </a:endParaRPr>
          </a:p>
        </p:txBody>
      </p:sp>
      <p:sp>
        <p:nvSpPr>
          <p:cNvPr id="17" name="AutoShape 9"/>
          <p:cNvSpPr>
            <a:spLocks noChangeShapeType="1"/>
          </p:cNvSpPr>
          <p:nvPr/>
        </p:nvSpPr>
        <p:spPr bwMode="auto">
          <a:xfrm>
            <a:off x="5848350" y="4256088"/>
            <a:ext cx="823913"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lv-LV" dirty="0"/>
          </a:p>
        </p:txBody>
      </p:sp>
      <p:sp>
        <p:nvSpPr>
          <p:cNvPr id="18" name="Rectangle 8"/>
          <p:cNvSpPr>
            <a:spLocks noChangeArrowheads="1"/>
          </p:cNvSpPr>
          <p:nvPr/>
        </p:nvSpPr>
        <p:spPr bwMode="auto">
          <a:xfrm>
            <a:off x="4211960" y="5157192"/>
            <a:ext cx="1879600" cy="374650"/>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400" b="1" i="1" u="none" strike="noStrike" cap="none" normalizeH="0" baseline="0" dirty="0" smtClean="0">
                <a:ln>
                  <a:noFill/>
                </a:ln>
                <a:solidFill>
                  <a:srgbClr val="FFFFFF"/>
                </a:solidFill>
                <a:effectLst/>
                <a:latin typeface="Arial" pitchFamily="34" charset="0"/>
                <a:ea typeface="Times New Roman" pitchFamily="18" charset="0"/>
              </a:rPr>
              <a:t>Skolēnu izpēte</a:t>
            </a:r>
            <a:endParaRPr kumimoji="0" lang="lv-LV" sz="1800" b="0" i="0" u="none" strike="noStrike" cap="none" normalizeH="0" baseline="0" dirty="0" smtClean="0">
              <a:ln>
                <a:noFill/>
              </a:ln>
              <a:solidFill>
                <a:schemeClr val="tx1"/>
              </a:solidFill>
              <a:effectLst/>
              <a:latin typeface="Arial" pitchFamily="34" charset="0"/>
            </a:endParaRPr>
          </a:p>
        </p:txBody>
      </p:sp>
      <p:sp>
        <p:nvSpPr>
          <p:cNvPr id="19" name="AutoShape 7"/>
          <p:cNvSpPr>
            <a:spLocks noChangeShapeType="1"/>
          </p:cNvSpPr>
          <p:nvPr/>
        </p:nvSpPr>
        <p:spPr bwMode="auto">
          <a:xfrm flipH="1">
            <a:off x="5652119" y="4541838"/>
            <a:ext cx="1020143" cy="615354"/>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lv-LV" dirty="0"/>
          </a:p>
        </p:txBody>
      </p:sp>
      <p:sp>
        <p:nvSpPr>
          <p:cNvPr id="20" name="AutoShape 6"/>
          <p:cNvSpPr>
            <a:spLocks noChangeArrowheads="1"/>
          </p:cNvSpPr>
          <p:nvPr/>
        </p:nvSpPr>
        <p:spPr bwMode="auto">
          <a:xfrm>
            <a:off x="1691680" y="6021288"/>
            <a:ext cx="1773238" cy="568325"/>
          </a:xfrm>
          <a:prstGeom prst="plaque">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chemeClr val="tx1"/>
                </a:solidFill>
                <a:effectLst/>
                <a:latin typeface="Arial" pitchFamily="34" charset="0"/>
                <a:ea typeface="Times New Roman" pitchFamily="18" charset="0"/>
              </a:rPr>
              <a:t>Skolēnu, skolotāju konsultēšana</a:t>
            </a:r>
            <a:endParaRPr kumimoji="0" lang="lv-LV" sz="1800" b="0" i="0" u="none" strike="noStrike" cap="none" normalizeH="0" baseline="0" dirty="0" smtClean="0">
              <a:ln>
                <a:noFill/>
              </a:ln>
              <a:solidFill>
                <a:schemeClr val="tx1"/>
              </a:solidFill>
              <a:effectLst/>
              <a:latin typeface="Arial" pitchFamily="34" charset="0"/>
            </a:endParaRPr>
          </a:p>
        </p:txBody>
      </p:sp>
      <p:sp>
        <p:nvSpPr>
          <p:cNvPr id="21" name="AutoShape 5"/>
          <p:cNvSpPr>
            <a:spLocks noChangeArrowheads="1"/>
          </p:cNvSpPr>
          <p:nvPr/>
        </p:nvSpPr>
        <p:spPr bwMode="auto">
          <a:xfrm>
            <a:off x="4211960" y="6021288"/>
            <a:ext cx="2257425" cy="517525"/>
          </a:xfrm>
          <a:prstGeom prst="plaque">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100" b="1" i="0" u="none" strike="noStrike" cap="none" normalizeH="0" baseline="0" dirty="0" smtClean="0">
                <a:ln>
                  <a:noFill/>
                </a:ln>
                <a:solidFill>
                  <a:schemeClr val="tx1"/>
                </a:solidFill>
                <a:effectLst/>
                <a:latin typeface="Arial" pitchFamily="34" charset="0"/>
                <a:ea typeface="Times New Roman" pitchFamily="18" charset="0"/>
              </a:rPr>
              <a:t>Sociālā pedagoga un psihologa korekcijas darbs</a:t>
            </a:r>
            <a:endParaRPr kumimoji="0" lang="lv-LV" sz="1100" b="0" i="0" u="none" strike="noStrike" cap="none" normalizeH="0" baseline="0" dirty="0" smtClean="0">
              <a:ln>
                <a:noFill/>
              </a:ln>
              <a:solidFill>
                <a:schemeClr val="tx1"/>
              </a:solidFill>
              <a:effectLst/>
              <a:latin typeface="Arial" pitchFamily="34" charset="0"/>
            </a:endParaRPr>
          </a:p>
        </p:txBody>
      </p:sp>
      <p:sp>
        <p:nvSpPr>
          <p:cNvPr id="22" name="AutoShape 4"/>
          <p:cNvSpPr>
            <a:spLocks noChangeArrowheads="1"/>
          </p:cNvSpPr>
          <p:nvPr/>
        </p:nvSpPr>
        <p:spPr bwMode="auto">
          <a:xfrm>
            <a:off x="7210425" y="5877272"/>
            <a:ext cx="1826071" cy="847725"/>
          </a:xfrm>
          <a:prstGeom prst="plaque">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100" b="1" i="0" u="none" strike="noStrike" cap="none" normalizeH="0" baseline="0" dirty="0" smtClean="0">
                <a:ln>
                  <a:noFill/>
                </a:ln>
                <a:solidFill>
                  <a:schemeClr val="tx1"/>
                </a:solidFill>
                <a:effectLst/>
                <a:latin typeface="Arial" pitchFamily="34" charset="0"/>
                <a:ea typeface="Times New Roman" pitchFamily="18" charset="0"/>
              </a:rPr>
              <a:t>Vecāku konsultēšana</a:t>
            </a:r>
            <a:endParaRPr kumimoji="0" lang="lv-LV"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v-LV" sz="1100" b="1" i="0" u="none" strike="noStrike" cap="none" normalizeH="0" baseline="0" dirty="0" smtClean="0">
                <a:ln>
                  <a:noFill/>
                </a:ln>
                <a:solidFill>
                  <a:schemeClr val="tx1"/>
                </a:solidFill>
                <a:effectLst/>
                <a:latin typeface="Arial" pitchFamily="34" charset="0"/>
                <a:ea typeface="Times New Roman" pitchFamily="18" charset="0"/>
              </a:rPr>
              <a:t>( individuāli vai sapulcēs)</a:t>
            </a:r>
            <a:endParaRPr kumimoji="0" lang="lv-LV" sz="1100" b="0" i="0" u="none" strike="noStrike" cap="none" normalizeH="0" baseline="0" dirty="0" smtClean="0">
              <a:ln>
                <a:noFill/>
              </a:ln>
              <a:solidFill>
                <a:schemeClr val="tx1"/>
              </a:solidFill>
              <a:effectLst/>
              <a:latin typeface="Arial" pitchFamily="34" charset="0"/>
            </a:endParaRPr>
          </a:p>
        </p:txBody>
      </p:sp>
      <p:sp>
        <p:nvSpPr>
          <p:cNvPr id="23" name="AutoShape 3"/>
          <p:cNvSpPr>
            <a:spLocks noChangeShapeType="1"/>
          </p:cNvSpPr>
          <p:nvPr/>
        </p:nvSpPr>
        <p:spPr bwMode="auto">
          <a:xfrm flipH="1">
            <a:off x="3419872" y="5589240"/>
            <a:ext cx="771525" cy="5080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lv-LV" dirty="0"/>
          </a:p>
        </p:txBody>
      </p:sp>
      <p:sp>
        <p:nvSpPr>
          <p:cNvPr id="24" name="AutoShape 2"/>
          <p:cNvSpPr>
            <a:spLocks noChangeShapeType="1"/>
          </p:cNvSpPr>
          <p:nvPr/>
        </p:nvSpPr>
        <p:spPr bwMode="auto">
          <a:xfrm>
            <a:off x="5220072" y="5589240"/>
            <a:ext cx="0" cy="4064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lv-LV" dirty="0"/>
          </a:p>
        </p:txBody>
      </p:sp>
      <p:sp>
        <p:nvSpPr>
          <p:cNvPr id="25" name="AutoShape 1"/>
          <p:cNvSpPr>
            <a:spLocks noChangeShapeType="1"/>
          </p:cNvSpPr>
          <p:nvPr/>
        </p:nvSpPr>
        <p:spPr bwMode="auto">
          <a:xfrm>
            <a:off x="6156176" y="5517232"/>
            <a:ext cx="1104900" cy="4318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lv-LV" dirty="0"/>
          </a:p>
        </p:txBody>
      </p:sp>
      <p:sp>
        <p:nvSpPr>
          <p:cNvPr id="26" name="Text Box 24"/>
          <p:cNvSpPr txBox="1">
            <a:spLocks noChangeArrowheads="1"/>
          </p:cNvSpPr>
          <p:nvPr/>
        </p:nvSpPr>
        <p:spPr bwMode="auto">
          <a:xfrm>
            <a:off x="179512" y="188640"/>
            <a:ext cx="3848100" cy="590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v-LV" sz="1200" b="1" i="1" u="none" strike="noStrike" cap="none" normalizeH="0" baseline="0" dirty="0" smtClean="0">
                <a:ln>
                  <a:noFill/>
                </a:ln>
                <a:solidFill>
                  <a:schemeClr val="accent2">
                    <a:lumMod val="50000"/>
                  </a:schemeClr>
                </a:solidFill>
                <a:effectLst/>
                <a:latin typeface="Arial" pitchFamily="34" charset="0"/>
                <a:ea typeface="Times New Roman" pitchFamily="18" charset="0"/>
              </a:rPr>
              <a:t>Atbalsts personāla un klases audzinātāja sadarbības plāns problēmu diagnosticēšanā un novēršanā RFL</a:t>
            </a:r>
            <a:endParaRPr kumimoji="0" lang="lv-LV" sz="1800" b="0" i="0" u="none" strike="noStrike" cap="none" normalizeH="0" baseline="0" dirty="0" smtClean="0">
              <a:ln>
                <a:noFill/>
              </a:ln>
              <a:solidFill>
                <a:schemeClr val="accent2">
                  <a:lumMod val="50000"/>
                </a:schemeClr>
              </a:solidFill>
              <a:effectLst/>
              <a:latin typeface="Arial" pitchFamily="34" charset="0"/>
            </a:endParaRPr>
          </a:p>
        </p:txBody>
      </p:sp>
      <p:sp>
        <p:nvSpPr>
          <p:cNvPr id="27"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450708" tIns="45720" rIns="450708" bIns="661779" numCol="1" anchor="ctr" anchorCtr="0" compatLnSpc="1">
            <a:prstTxWarp prst="textNoShape">
              <a:avLst/>
            </a:prstTxWarp>
            <a:spAutoFit/>
          </a:bodyPr>
          <a:lstStyle/>
          <a:p>
            <a:endParaRPr lang="lv-LV" dirty="0"/>
          </a:p>
        </p:txBody>
      </p:sp>
      <p:sp>
        <p:nvSpPr>
          <p:cNvPr id="28" name="Rectangle 41"/>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200" b="0" i="1" u="none" strike="noStrike" cap="none" normalizeH="0" baseline="0" dirty="0" smtClean="0">
                <a:ln>
                  <a:noFill/>
                </a:ln>
                <a:solidFill>
                  <a:srgbClr val="5F497A"/>
                </a:solidFill>
                <a:effectLst/>
                <a:latin typeface="Times New Roman" pitchFamily="18" charset="0"/>
                <a:ea typeface="Calibri" pitchFamily="34" charset="0"/>
                <a:cs typeface="Times New Roman" pitchFamily="18" charset="0"/>
              </a:rPr>
              <a:t/>
            </a:r>
            <a:br>
              <a:rPr kumimoji="0" lang="lv-LV" sz="1200" b="0" i="1" u="none" strike="noStrike" cap="none" normalizeH="0" baseline="0" dirty="0" smtClean="0">
                <a:ln>
                  <a:noFill/>
                </a:ln>
                <a:solidFill>
                  <a:srgbClr val="5F497A"/>
                </a:solidFill>
                <a:effectLst/>
                <a:latin typeface="Times New Roman" pitchFamily="18" charset="0"/>
                <a:ea typeface="Calibri" pitchFamily="34" charset="0"/>
                <a:cs typeface="Times New Roman" pitchFamily="18" charset="0"/>
              </a:rPr>
            </a:br>
            <a:endParaRPr kumimoji="0" lang="lv-LV"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lv-LV"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rPr>
              <a:t>Audzināšanas darba saturs un virzieni</a:t>
            </a:r>
            <a:endParaRPr lang="ru-RU" dirty="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endParaRPr>
          </a:p>
        </p:txBody>
      </p:sp>
      <p:sp>
        <p:nvSpPr>
          <p:cNvPr id="3" name="Содержимое 2"/>
          <p:cNvSpPr>
            <a:spLocks noGrp="1"/>
          </p:cNvSpPr>
          <p:nvPr>
            <p:ph idx="1"/>
          </p:nvPr>
        </p:nvSpPr>
        <p:spPr>
          <a:xfrm>
            <a:off x="179512" y="1988840"/>
            <a:ext cx="8686800" cy="3312368"/>
          </a:xfrm>
        </p:spPr>
        <p:txBody>
          <a:bodyPr/>
          <a:lstStyle/>
          <a:p>
            <a:pPr algn="ctr">
              <a:buNone/>
            </a:pPr>
            <a:r>
              <a:rPr lang="lv-LV" dirty="0" smtClean="0">
                <a:solidFill>
                  <a:schemeClr val="accent1">
                    <a:lumMod val="75000"/>
                  </a:schemeClr>
                </a:solidFill>
              </a:rPr>
              <a:t>Lai īstenotu klases audzinātāja darba plānošanu, vispirms ir jānoskaidro, kādi ir </a:t>
            </a:r>
            <a:r>
              <a:rPr lang="lv-LV" b="1" dirty="0" smtClean="0">
                <a:solidFill>
                  <a:schemeClr val="accent1">
                    <a:lumMod val="75000"/>
                  </a:schemeClr>
                </a:solidFill>
              </a:rPr>
              <a:t>audzināšanas darba virzieni </a:t>
            </a:r>
            <a:r>
              <a:rPr lang="lv-LV" dirty="0" smtClean="0">
                <a:solidFill>
                  <a:schemeClr val="accent1">
                    <a:lumMod val="75000"/>
                  </a:schemeClr>
                </a:solidFill>
              </a:rPr>
              <a:t>skolā un kas ir iesaistīti audzināšanas procesā.</a:t>
            </a:r>
            <a:endParaRPr lang="ru-RU" dirty="0" smtClean="0">
              <a:solidFill>
                <a:schemeClr val="accent1">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268760"/>
            <a:ext cx="8568952" cy="6617196"/>
          </a:xfrm>
          <a:prstGeom prst="rect">
            <a:avLst/>
          </a:prstGeom>
        </p:spPr>
        <p:txBody>
          <a:bodyPr wrap="square">
            <a:spAutoFit/>
          </a:bodyPr>
          <a:lstStyle/>
          <a:p>
            <a:pPr>
              <a:buFont typeface="Wingdings" pitchFamily="2" charset="2"/>
              <a:buChar char="Ø"/>
            </a:pPr>
            <a:r>
              <a:rPr lang="lv-LV" sz="2400" dirty="0" smtClean="0">
                <a:solidFill>
                  <a:schemeClr val="accent1">
                    <a:lumMod val="75000"/>
                  </a:schemeClr>
                </a:solidFill>
              </a:rPr>
              <a:t>Audzināšanas darbības rezultātā tiek īstenota </a:t>
            </a:r>
            <a:r>
              <a:rPr lang="lv-LV" sz="2400" b="1" i="1" dirty="0" smtClean="0">
                <a:solidFill>
                  <a:schemeClr val="accent1">
                    <a:lumMod val="75000"/>
                  </a:schemeClr>
                </a:solidFill>
              </a:rPr>
              <a:t>vērtībizglītība</a:t>
            </a:r>
            <a:r>
              <a:rPr lang="lv-LV" sz="2400" dirty="0" smtClean="0">
                <a:solidFill>
                  <a:schemeClr val="accent1">
                    <a:lumMod val="75000"/>
                  </a:schemeClr>
                </a:solidFill>
              </a:rPr>
              <a:t>.</a:t>
            </a:r>
          </a:p>
          <a:p>
            <a:pPr>
              <a:buFont typeface="Wingdings" pitchFamily="2" charset="2"/>
              <a:buChar char="Ø"/>
            </a:pPr>
            <a:r>
              <a:rPr lang="lv-LV" sz="2400" dirty="0" smtClean="0">
                <a:solidFill>
                  <a:schemeClr val="accent1">
                    <a:lumMod val="75000"/>
                  </a:schemeClr>
                </a:solidFill>
              </a:rPr>
              <a:t>Audzināšanas darbs vērsts uz to, lai bērnam un jaunietim būtu        visaptveroša </a:t>
            </a:r>
            <a:r>
              <a:rPr lang="lv-LV" sz="2400" b="1" i="1" dirty="0" smtClean="0">
                <a:solidFill>
                  <a:schemeClr val="accent1">
                    <a:lumMod val="75000"/>
                  </a:schemeClr>
                </a:solidFill>
              </a:rPr>
              <a:t>izpratne par vērtībām </a:t>
            </a:r>
            <a:r>
              <a:rPr lang="lv-LV" sz="2400" dirty="0" smtClean="0">
                <a:solidFill>
                  <a:schemeClr val="accent1">
                    <a:lumMod val="75000"/>
                  </a:schemeClr>
                </a:solidFill>
              </a:rPr>
              <a:t>un veidotos </a:t>
            </a:r>
            <a:r>
              <a:rPr lang="lv-LV" sz="2400" b="1" i="1" dirty="0" smtClean="0">
                <a:solidFill>
                  <a:schemeClr val="accent1">
                    <a:lumMod val="75000"/>
                  </a:schemeClr>
                </a:solidFill>
              </a:rPr>
              <a:t>vērtējoša attieksme </a:t>
            </a:r>
            <a:r>
              <a:rPr lang="lv-LV" sz="2400" dirty="0" smtClean="0">
                <a:solidFill>
                  <a:schemeClr val="accent1">
                    <a:lumMod val="75000"/>
                  </a:schemeClr>
                </a:solidFill>
              </a:rPr>
              <a:t>un </a:t>
            </a:r>
            <a:r>
              <a:rPr lang="lv-LV" sz="2400" b="1" i="1" dirty="0" smtClean="0">
                <a:solidFill>
                  <a:schemeClr val="accent1">
                    <a:lumMod val="75000"/>
                  </a:schemeClr>
                </a:solidFill>
              </a:rPr>
              <a:t>atbildība</a:t>
            </a:r>
            <a:r>
              <a:rPr lang="lv-LV" sz="2400" dirty="0" smtClean="0">
                <a:solidFill>
                  <a:schemeClr val="accent1">
                    <a:lumMod val="75000"/>
                  </a:schemeClr>
                </a:solidFill>
              </a:rPr>
              <a:t> </a:t>
            </a:r>
            <a:r>
              <a:rPr lang="lv-LV" sz="2400" b="1" i="1" dirty="0" smtClean="0">
                <a:solidFill>
                  <a:schemeClr val="accent1">
                    <a:lumMod val="75000"/>
                  </a:schemeClr>
                </a:solidFill>
              </a:rPr>
              <a:t>par savu rīcību</a:t>
            </a:r>
            <a:r>
              <a:rPr lang="lv-LV" sz="2400" dirty="0" smtClean="0">
                <a:solidFill>
                  <a:schemeClr val="accent1">
                    <a:lumMod val="75000"/>
                  </a:schemeClr>
                </a:solidFill>
              </a:rPr>
              <a:t>. </a:t>
            </a:r>
          </a:p>
          <a:p>
            <a:endParaRPr lang="lv-LV" sz="2400" dirty="0" smtClean="0">
              <a:solidFill>
                <a:schemeClr val="accent1">
                  <a:lumMod val="75000"/>
                </a:schemeClr>
              </a:solidFill>
            </a:endParaRPr>
          </a:p>
          <a:p>
            <a:pPr>
              <a:buFont typeface="Wingdings" pitchFamily="2" charset="2"/>
              <a:buChar char="Ø"/>
            </a:pPr>
            <a:r>
              <a:rPr lang="lv-LV" sz="2400" b="1" i="1" dirty="0" smtClean="0">
                <a:solidFill>
                  <a:schemeClr val="accent1">
                    <a:lumMod val="75000"/>
                  </a:schemeClr>
                </a:solidFill>
              </a:rPr>
              <a:t>Vērtības, par kurām izglītības procesā skolēniem veidojama izpratne un pozitīva attieksme, ir:</a:t>
            </a:r>
          </a:p>
          <a:p>
            <a:pPr>
              <a:buFont typeface="Courier New" pitchFamily="49" charset="0"/>
              <a:buChar char="o"/>
            </a:pPr>
            <a:r>
              <a:rPr lang="lv-LV" sz="2400" dirty="0" smtClean="0">
                <a:solidFill>
                  <a:srgbClr val="002060"/>
                </a:solidFill>
              </a:rPr>
              <a:t>  </a:t>
            </a:r>
            <a:r>
              <a:rPr lang="lv-LV" sz="2000" dirty="0" smtClean="0">
                <a:solidFill>
                  <a:srgbClr val="002060"/>
                </a:solidFill>
              </a:rPr>
              <a:t>cilvēks un viņa personība, </a:t>
            </a:r>
          </a:p>
          <a:p>
            <a:pPr>
              <a:buFont typeface="Courier New" pitchFamily="49" charset="0"/>
              <a:buChar char="o"/>
            </a:pPr>
            <a:r>
              <a:rPr lang="lv-LV" sz="2000" dirty="0" smtClean="0">
                <a:solidFill>
                  <a:srgbClr val="002060"/>
                </a:solidFill>
              </a:rPr>
              <a:t>  dzīvība, veselība un drošība, </a:t>
            </a:r>
          </a:p>
          <a:p>
            <a:pPr>
              <a:buFont typeface="Courier New" pitchFamily="49" charset="0"/>
              <a:buChar char="o"/>
            </a:pPr>
            <a:r>
              <a:rPr lang="lv-LV" sz="2000" dirty="0" smtClean="0">
                <a:solidFill>
                  <a:srgbClr val="002060"/>
                </a:solidFill>
              </a:rPr>
              <a:t>  garīgums un tikumība, </a:t>
            </a:r>
          </a:p>
          <a:p>
            <a:pPr>
              <a:buFont typeface="Courier New" pitchFamily="49" charset="0"/>
              <a:buChar char="o"/>
            </a:pPr>
            <a:r>
              <a:rPr lang="lv-LV" sz="2000" dirty="0" smtClean="0">
                <a:solidFill>
                  <a:srgbClr val="002060"/>
                </a:solidFill>
              </a:rPr>
              <a:t>  cieņpilnas, atbildīgas un iecietīgas cilvēku savstarpējās attiecības, </a:t>
            </a:r>
          </a:p>
          <a:p>
            <a:pPr>
              <a:buFont typeface="Courier New" pitchFamily="49" charset="0"/>
              <a:buChar char="o"/>
            </a:pPr>
            <a:r>
              <a:rPr lang="lv-LV" sz="2000" dirty="0" smtClean="0">
                <a:solidFill>
                  <a:srgbClr val="002060"/>
                </a:solidFill>
              </a:rPr>
              <a:t>  zināšanas un darbs savas un sabiedrības labklājības veicināšanai,</a:t>
            </a:r>
          </a:p>
          <a:p>
            <a:pPr>
              <a:buFont typeface="Courier New" pitchFamily="49" charset="0"/>
              <a:buChar char="o"/>
            </a:pPr>
            <a:r>
              <a:rPr lang="lv-LV" sz="2000" dirty="0" smtClean="0">
                <a:solidFill>
                  <a:srgbClr val="002060"/>
                </a:solidFill>
              </a:rPr>
              <a:t>  patriotisms un pilsoniskā līdzdalība, </a:t>
            </a:r>
          </a:p>
          <a:p>
            <a:pPr>
              <a:buFont typeface="Courier New" pitchFamily="49" charset="0"/>
              <a:buChar char="o"/>
            </a:pPr>
            <a:r>
              <a:rPr lang="lv-LV" sz="2000" dirty="0" smtClean="0">
                <a:solidFill>
                  <a:srgbClr val="002060"/>
                </a:solidFill>
              </a:rPr>
              <a:t>  ģimene, </a:t>
            </a:r>
          </a:p>
          <a:p>
            <a:pPr>
              <a:buFont typeface="Courier New" pitchFamily="49" charset="0"/>
              <a:buChar char="o"/>
            </a:pPr>
            <a:r>
              <a:rPr lang="lv-LV" sz="2000" dirty="0" smtClean="0">
                <a:solidFill>
                  <a:srgbClr val="002060"/>
                </a:solidFill>
              </a:rPr>
              <a:t>  tradīcijas un kultūra, </a:t>
            </a:r>
          </a:p>
          <a:p>
            <a:pPr>
              <a:buFont typeface="Courier New" pitchFamily="49" charset="0"/>
              <a:buChar char="o"/>
            </a:pPr>
            <a:r>
              <a:rPr lang="lv-LV" sz="2000" dirty="0" smtClean="0">
                <a:solidFill>
                  <a:srgbClr val="002060"/>
                </a:solidFill>
              </a:rPr>
              <a:t>   daba un vide ilgtspējīgā attīstībā. </a:t>
            </a:r>
          </a:p>
          <a:p>
            <a:endParaRPr lang="lv-LV" sz="2400" dirty="0" smtClean="0"/>
          </a:p>
          <a:p>
            <a:endParaRPr lang="lv-LV" sz="2400" dirty="0" smtClean="0">
              <a:solidFill>
                <a:schemeClr val="accent1">
                  <a:lumMod val="75000"/>
                </a:schemeClr>
              </a:solidFill>
            </a:endParaRPr>
          </a:p>
          <a:p>
            <a:endParaRPr lang="ru-RU" sz="2400" dirty="0">
              <a:solidFill>
                <a:schemeClr val="accent1">
                  <a:lumMod val="75000"/>
                </a:schemeClr>
              </a:solidFill>
            </a:endParaRPr>
          </a:p>
        </p:txBody>
      </p:sp>
      <p:sp>
        <p:nvSpPr>
          <p:cNvPr id="3" name="Прямоугольник 2"/>
          <p:cNvSpPr/>
          <p:nvPr/>
        </p:nvSpPr>
        <p:spPr>
          <a:xfrm>
            <a:off x="683568" y="260648"/>
            <a:ext cx="8183843" cy="707886"/>
          </a:xfrm>
          <a:prstGeom prst="rect">
            <a:avLst/>
          </a:prstGeom>
        </p:spPr>
        <p:txBody>
          <a:bodyPr wrap="none">
            <a:spAutoFit/>
          </a:bodyPr>
          <a:lstStyle/>
          <a:p>
            <a:r>
              <a:rPr lang="lv-LV" sz="4000" b="1" i="1" dirty="0" smtClean="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rPr>
              <a:t>Audzināšanas darba saturs un virzieni</a:t>
            </a:r>
            <a:endParaRPr lang="ru-RU" sz="4000" b="1" i="1" dirty="0">
              <a:solidFill>
                <a:srgbClr val="002060"/>
              </a:solidFill>
            </a:endParaRPr>
          </a:p>
        </p:txBody>
      </p:sp>
      <p:sp>
        <p:nvSpPr>
          <p:cNvPr id="4" name="Прямоугольник 3"/>
          <p:cNvSpPr/>
          <p:nvPr/>
        </p:nvSpPr>
        <p:spPr>
          <a:xfrm>
            <a:off x="4428694" y="6027003"/>
            <a:ext cx="5040560" cy="830997"/>
          </a:xfrm>
          <a:prstGeom prst="rect">
            <a:avLst/>
          </a:prstGeom>
        </p:spPr>
        <p:txBody>
          <a:bodyPr wrap="square">
            <a:spAutoFit/>
          </a:bodyPr>
          <a:lstStyle/>
          <a:p>
            <a:endParaRPr lang="lv-LV" sz="1200" b="1" dirty="0" smtClean="0"/>
          </a:p>
          <a:p>
            <a:r>
              <a:rPr lang="lv-LV" sz="1200" b="1" dirty="0" smtClean="0"/>
              <a:t>Metodiskie ieteikumi</a:t>
            </a:r>
          </a:p>
          <a:p>
            <a:r>
              <a:rPr lang="lv-LV" sz="1200" b="1" dirty="0" smtClean="0"/>
              <a:t>AUDZINĀŠANAS DARBA PILNVEIDEI (plānošanai un īstenošanai)VISPĀRĒJĀS IZGLĪTĪBAS UN PROFESIONĀLĀS IZGLĪTĪBAS IESTĀDĒS. 2012.g</a:t>
            </a:r>
            <a:endParaRPr lang="lv-LV" sz="1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5613" y="274638"/>
            <a:ext cx="8226425" cy="63408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lv-LV" sz="4400" b="1" i="0" u="none" strike="noStrike" kern="1200" cap="all" spc="0" normalizeH="0" baseline="0" noProof="0" dirty="0">
              <a:ln w="9000" cmpd="sng">
                <a:solidFill>
                  <a:schemeClr val="accent4">
                    <a:shade val="50000"/>
                    <a:satMod val="120000"/>
                  </a:schemeClr>
                </a:solidFill>
                <a:prstDash val="solid"/>
              </a:ln>
              <a:solidFill>
                <a:schemeClr val="bg1">
                  <a:lumMod val="10000"/>
                </a:schemeClr>
              </a:solidFill>
              <a:effectLst>
                <a:reflection blurRad="12700" stA="28000" endPos="45000" dist="1000" dir="5400000" sy="-100000" algn="bl" rotWithShape="0"/>
              </a:effectLst>
              <a:uLnTx/>
              <a:uFillTx/>
              <a:latin typeface="+mj-lt"/>
              <a:ea typeface="+mj-ea"/>
              <a:cs typeface="+mj-cs"/>
            </a:endParaRPr>
          </a:p>
        </p:txBody>
      </p:sp>
      <p:sp>
        <p:nvSpPr>
          <p:cNvPr id="13" name="Rounded Rectangle 3"/>
          <p:cNvSpPr/>
          <p:nvPr/>
        </p:nvSpPr>
        <p:spPr>
          <a:xfrm>
            <a:off x="539552" y="1052736"/>
            <a:ext cx="7056784" cy="1440160"/>
          </a:xfrm>
          <a:prstGeom prst="roundRect">
            <a:avLst/>
          </a:prstGeom>
        </p:spPr>
        <p:style>
          <a:lnRef idx="1">
            <a:schemeClr val="accent4"/>
          </a:lnRef>
          <a:fillRef idx="2">
            <a:schemeClr val="accent4"/>
          </a:fillRef>
          <a:effectRef idx="1">
            <a:schemeClr val="accent4"/>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lv-LV"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Atsauciet atmiņā savu pirmo darba dienu skolā! </a:t>
            </a:r>
            <a:endParaRPr lang="lv-LV"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defRPr/>
            </a:pPr>
            <a:r>
              <a:rPr lang="lv-LV"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Kādas </a:t>
            </a:r>
            <a:r>
              <a:rPr lang="lv-LV"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bija Jūsu izjūtas? </a:t>
            </a:r>
          </a:p>
        </p:txBody>
      </p:sp>
      <p:pic>
        <p:nvPicPr>
          <p:cNvPr id="14" name="Picture 2"/>
          <p:cNvPicPr>
            <a:picLocks noChangeAspect="1" noChangeArrowheads="1"/>
          </p:cNvPicPr>
          <p:nvPr/>
        </p:nvPicPr>
        <p:blipFill>
          <a:blip r:embed="rId3" cstate="print"/>
          <a:srcRect/>
          <a:stretch>
            <a:fillRect/>
          </a:stretch>
        </p:blipFill>
        <p:spPr bwMode="auto">
          <a:xfrm>
            <a:off x="971550" y="3573463"/>
            <a:ext cx="1352550" cy="2376487"/>
          </a:xfrm>
          <a:prstGeom prst="rect">
            <a:avLst/>
          </a:prstGeom>
          <a:noFill/>
          <a:ln w="9525">
            <a:noFill/>
            <a:miter lim="800000"/>
            <a:headEnd/>
            <a:tailEnd/>
          </a:ln>
        </p:spPr>
      </p:pic>
      <p:pic>
        <p:nvPicPr>
          <p:cNvPr id="15" name="Picture 3"/>
          <p:cNvPicPr>
            <a:picLocks noChangeAspect="1" noChangeArrowheads="1"/>
          </p:cNvPicPr>
          <p:nvPr/>
        </p:nvPicPr>
        <p:blipFill>
          <a:blip r:embed="rId4" cstate="print"/>
          <a:srcRect/>
          <a:stretch>
            <a:fillRect/>
          </a:stretch>
        </p:blipFill>
        <p:spPr bwMode="auto">
          <a:xfrm>
            <a:off x="5508104" y="2708920"/>
            <a:ext cx="1557338" cy="2449513"/>
          </a:xfrm>
          <a:prstGeom prst="rect">
            <a:avLst/>
          </a:prstGeom>
          <a:noFill/>
          <a:ln w="9525">
            <a:noFill/>
            <a:miter lim="800000"/>
            <a:headEnd/>
            <a:tailEnd/>
          </a:ln>
        </p:spPr>
      </p:pic>
      <p:pic>
        <p:nvPicPr>
          <p:cNvPr id="16" name="Picture 4"/>
          <p:cNvPicPr>
            <a:picLocks noChangeAspect="1" noChangeArrowheads="1"/>
          </p:cNvPicPr>
          <p:nvPr/>
        </p:nvPicPr>
        <p:blipFill>
          <a:blip r:embed="rId5" cstate="print"/>
          <a:srcRect/>
          <a:stretch>
            <a:fillRect/>
          </a:stretch>
        </p:blipFill>
        <p:spPr bwMode="auto">
          <a:xfrm>
            <a:off x="7164288" y="4365104"/>
            <a:ext cx="1584325" cy="1728788"/>
          </a:xfrm>
          <a:prstGeom prst="rect">
            <a:avLst/>
          </a:prstGeom>
          <a:noFill/>
          <a:ln w="9525">
            <a:noFill/>
            <a:miter lim="800000"/>
            <a:headEnd/>
            <a:tailEnd/>
          </a:ln>
        </p:spPr>
      </p:pic>
      <p:pic>
        <p:nvPicPr>
          <p:cNvPr id="17" name="Picture 5"/>
          <p:cNvPicPr>
            <a:picLocks noChangeAspect="1" noChangeArrowheads="1"/>
          </p:cNvPicPr>
          <p:nvPr/>
        </p:nvPicPr>
        <p:blipFill>
          <a:blip r:embed="rId6" cstate="print"/>
          <a:srcRect/>
          <a:stretch>
            <a:fillRect/>
          </a:stretch>
        </p:blipFill>
        <p:spPr bwMode="auto">
          <a:xfrm>
            <a:off x="3275856" y="4509120"/>
            <a:ext cx="1884363" cy="2043113"/>
          </a:xfrm>
          <a:prstGeom prst="rect">
            <a:avLst/>
          </a:prstGeom>
          <a:noFill/>
          <a:ln w="9525">
            <a:noFill/>
            <a:miter lim="800000"/>
            <a:headEnd/>
            <a:tailEnd/>
          </a:ln>
        </p:spPr>
      </p:pic>
      <p:pic>
        <p:nvPicPr>
          <p:cNvPr id="18" name="Picture 6"/>
          <p:cNvPicPr>
            <a:picLocks noChangeAspect="1" noChangeArrowheads="1"/>
          </p:cNvPicPr>
          <p:nvPr/>
        </p:nvPicPr>
        <p:blipFill>
          <a:blip r:embed="rId7" cstate="print"/>
          <a:srcRect/>
          <a:stretch>
            <a:fillRect/>
          </a:stretch>
        </p:blipFill>
        <p:spPr bwMode="auto">
          <a:xfrm>
            <a:off x="2987824" y="2708920"/>
            <a:ext cx="1079500" cy="1512887"/>
          </a:xfrm>
          <a:prstGeom prst="rect">
            <a:avLst/>
          </a:prstGeom>
          <a:noFill/>
          <a:ln w="9525">
            <a:noFill/>
            <a:miter lim="800000"/>
            <a:headEnd/>
            <a:tailEnd/>
          </a:ln>
        </p:spPr>
      </p:pic>
      <p:pic>
        <p:nvPicPr>
          <p:cNvPr id="19" name="Picture 7"/>
          <p:cNvPicPr>
            <a:picLocks noChangeAspect="1" noChangeArrowheads="1"/>
          </p:cNvPicPr>
          <p:nvPr/>
        </p:nvPicPr>
        <p:blipFill>
          <a:blip r:embed="rId7" cstate="print"/>
          <a:srcRect/>
          <a:stretch>
            <a:fillRect/>
          </a:stretch>
        </p:blipFill>
        <p:spPr bwMode="auto">
          <a:xfrm>
            <a:off x="4427984" y="3212976"/>
            <a:ext cx="723900" cy="904875"/>
          </a:xfrm>
          <a:prstGeom prst="rect">
            <a:avLst/>
          </a:prstGeom>
          <a:noFill/>
          <a:ln w="9525">
            <a:noFill/>
            <a:miter lim="800000"/>
            <a:headEnd/>
            <a:tailEnd/>
          </a:ln>
        </p:spPr>
      </p:pic>
      <p:sp>
        <p:nvSpPr>
          <p:cNvPr id="20" name="Заголовок 19"/>
          <p:cNvSpPr>
            <a:spLocks noGrp="1"/>
          </p:cNvSpPr>
          <p:nvPr>
            <p:ph type="title" idx="4294967295"/>
          </p:nvPr>
        </p:nvSpPr>
        <p:spPr>
          <a:xfrm>
            <a:off x="971600" y="0"/>
            <a:ext cx="7010400" cy="1143000"/>
          </a:xfrm>
        </p:spPr>
        <p:txBody>
          <a:bodyPr>
            <a:normAutofit/>
          </a:bodyPr>
          <a:lstStyle/>
          <a:p>
            <a:r>
              <a:rPr lang="lv-LV" sz="6000" dirty="0" smtClean="0">
                <a:ln w="17780" cmpd="sng">
                  <a:solidFill>
                    <a:schemeClr val="accent1">
                      <a:tint val="3000"/>
                    </a:schemeClr>
                  </a:solidFill>
                  <a:prstDash val="solid"/>
                  <a:miter lim="800000"/>
                </a:ln>
                <a:solidFill>
                  <a:schemeClr val="bg2">
                    <a:lumMod val="25000"/>
                  </a:schemeClr>
                </a:solidFill>
                <a:effectLst>
                  <a:outerShdw blurRad="55000" dist="50800" dir="5400000" algn="tl">
                    <a:srgbClr val="000000">
                      <a:alpha val="33000"/>
                    </a:srgbClr>
                  </a:outerShdw>
                </a:effectLst>
              </a:rPr>
              <a:t>Ar ko sākt...?</a:t>
            </a:r>
            <a:endParaRPr lang="ru-RU" sz="6000" dirty="0">
              <a:ln w="17780" cmpd="sng">
                <a:solidFill>
                  <a:schemeClr val="accent1">
                    <a:tint val="3000"/>
                  </a:schemeClr>
                </a:solidFill>
                <a:prstDash val="solid"/>
                <a:miter lim="800000"/>
              </a:ln>
              <a:solidFill>
                <a:schemeClr val="bg2">
                  <a:lumMod val="25000"/>
                </a:schemeClr>
              </a:soli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style.rotation</p:attrName>
                                        </p:attrNameLst>
                                      </p:cBhvr>
                                      <p:tavLst>
                                        <p:tav tm="0">
                                          <p:val>
                                            <p:fltVal val="360"/>
                                          </p:val>
                                        </p:tav>
                                        <p:tav tm="100000">
                                          <p:val>
                                            <p:fltVal val="0"/>
                                          </p:val>
                                        </p:tav>
                                      </p:tavLst>
                                    </p:anim>
                                    <p:animEffect transition="in" filter="fade">
                                      <p:cBhvr>
                                        <p:cTn id="16" dur="500"/>
                                        <p:tgtEl>
                                          <p:spTgt spid="13"/>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 calcmode="lin" valueType="num">
                                      <p:cBhvr>
                                        <p:cTn id="21" dur="500" fill="hold"/>
                                        <p:tgtEl>
                                          <p:spTgt spid="14"/>
                                        </p:tgtEl>
                                        <p:attrNameLst>
                                          <p:attrName>style.rotation</p:attrName>
                                        </p:attrNameLst>
                                      </p:cBhvr>
                                      <p:tavLst>
                                        <p:tav tm="0">
                                          <p:val>
                                            <p:fltVal val="360"/>
                                          </p:val>
                                        </p:tav>
                                        <p:tav tm="100000">
                                          <p:val>
                                            <p:fltVal val="0"/>
                                          </p:val>
                                        </p:tav>
                                      </p:tavLst>
                                    </p:anim>
                                    <p:animEffect transition="in" filter="fade">
                                      <p:cBhvr>
                                        <p:cTn id="22" dur="500"/>
                                        <p:tgtEl>
                                          <p:spTgt spid="14"/>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 calcmode="lin" valueType="num">
                                      <p:cBhvr>
                                        <p:cTn id="33" dur="500" fill="hold"/>
                                        <p:tgtEl>
                                          <p:spTgt spid="19"/>
                                        </p:tgtEl>
                                        <p:attrNameLst>
                                          <p:attrName>style.rotation</p:attrName>
                                        </p:attrNameLst>
                                      </p:cBhvr>
                                      <p:tavLst>
                                        <p:tav tm="0">
                                          <p:val>
                                            <p:fltVal val="360"/>
                                          </p:val>
                                        </p:tav>
                                        <p:tav tm="100000">
                                          <p:val>
                                            <p:fltVal val="0"/>
                                          </p:val>
                                        </p:tav>
                                      </p:tavLst>
                                    </p:anim>
                                    <p:animEffect transition="in" filter="fade">
                                      <p:cBhvr>
                                        <p:cTn id="34" dur="500"/>
                                        <p:tgtEl>
                                          <p:spTgt spid="19"/>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 calcmode="lin" valueType="num">
                                      <p:cBhvr>
                                        <p:cTn id="39" dur="500" fill="hold"/>
                                        <p:tgtEl>
                                          <p:spTgt spid="15"/>
                                        </p:tgtEl>
                                        <p:attrNameLst>
                                          <p:attrName>style.rotation</p:attrName>
                                        </p:attrNameLst>
                                      </p:cBhvr>
                                      <p:tavLst>
                                        <p:tav tm="0">
                                          <p:val>
                                            <p:fltVal val="360"/>
                                          </p:val>
                                        </p:tav>
                                        <p:tav tm="100000">
                                          <p:val>
                                            <p:fltVal val="0"/>
                                          </p:val>
                                        </p:tav>
                                      </p:tavLst>
                                    </p:anim>
                                    <p:animEffect transition="in" filter="fade">
                                      <p:cBhvr>
                                        <p:cTn id="40" dur="500"/>
                                        <p:tgtEl>
                                          <p:spTgt spid="15"/>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412776"/>
            <a:ext cx="7560840" cy="5262979"/>
          </a:xfrm>
          <a:prstGeom prst="rect">
            <a:avLst/>
          </a:prstGeom>
        </p:spPr>
        <p:txBody>
          <a:bodyPr wrap="square">
            <a:spAutoFit/>
          </a:bodyPr>
          <a:lstStyle/>
          <a:p>
            <a:pPr>
              <a:buFont typeface="Wingdings" pitchFamily="2" charset="2"/>
              <a:buChar char="v"/>
            </a:pPr>
            <a:r>
              <a:rPr lang="lv-LV" sz="2400" dirty="0" smtClean="0">
                <a:solidFill>
                  <a:srgbClr val="002060"/>
                </a:solidFill>
              </a:rPr>
              <a:t>  Audzināšanas darba virzieni un saturs skolās ir saskaņots ar valstī izvirzītajām audzināšanas darba prioritātēm. </a:t>
            </a:r>
          </a:p>
          <a:p>
            <a:pPr>
              <a:buFont typeface="Wingdings" pitchFamily="2" charset="2"/>
              <a:buChar char="v"/>
            </a:pPr>
            <a:r>
              <a:rPr lang="lv-LV" sz="2400" dirty="0" smtClean="0">
                <a:solidFill>
                  <a:srgbClr val="002060"/>
                </a:solidFill>
              </a:rPr>
              <a:t>  Bet ir arī atšķirības, ko nosaka katras konkrētās skolas izvirzītais audzināšanas darba mērķis un uzdevumi, mācību darba specializācija, skolēnu kontingents. </a:t>
            </a:r>
          </a:p>
          <a:p>
            <a:pPr>
              <a:buFont typeface="Wingdings" pitchFamily="2" charset="2"/>
              <a:buChar char="v"/>
            </a:pPr>
            <a:r>
              <a:rPr lang="lv-LV" sz="2400" dirty="0" smtClean="0">
                <a:solidFill>
                  <a:srgbClr val="002060"/>
                </a:solidFill>
              </a:rPr>
              <a:t>   Audzināšanas </a:t>
            </a:r>
            <a:r>
              <a:rPr lang="lv-LV" sz="2400" b="1" i="1" u="sng" dirty="0" smtClean="0">
                <a:solidFill>
                  <a:srgbClr val="002060"/>
                </a:solidFill>
              </a:rPr>
              <a:t>galvenie sadarbības virzieni</a:t>
            </a:r>
            <a:r>
              <a:rPr lang="lv-LV" sz="2400" i="1" u="sng" dirty="0" smtClean="0">
                <a:solidFill>
                  <a:srgbClr val="002060"/>
                </a:solidFill>
              </a:rPr>
              <a:t> </a:t>
            </a:r>
            <a:r>
              <a:rPr lang="lv-LV" sz="2400" dirty="0" smtClean="0">
                <a:solidFill>
                  <a:srgbClr val="002060"/>
                </a:solidFill>
              </a:rPr>
              <a:t>ir:</a:t>
            </a:r>
          </a:p>
          <a:p>
            <a:pPr lvl="0">
              <a:buFont typeface="Wingdings" pitchFamily="2" charset="2"/>
              <a:buChar char="§"/>
            </a:pPr>
            <a:r>
              <a:rPr lang="lv-LV" sz="2400" dirty="0" smtClean="0">
                <a:solidFill>
                  <a:srgbClr val="002060"/>
                </a:solidFill>
              </a:rPr>
              <a:t>      sadarbība ar savas audzināmās klases skolēniem; </a:t>
            </a:r>
            <a:endParaRPr lang="ru-RU" sz="2400" dirty="0" smtClean="0">
              <a:solidFill>
                <a:srgbClr val="002060"/>
              </a:solidFill>
            </a:endParaRPr>
          </a:p>
          <a:p>
            <a:pPr lvl="0">
              <a:buFont typeface="Wingdings" pitchFamily="2" charset="2"/>
              <a:buChar char="§"/>
            </a:pPr>
            <a:r>
              <a:rPr lang="lv-LV" sz="2400" dirty="0" smtClean="0">
                <a:solidFill>
                  <a:srgbClr val="002060"/>
                </a:solidFill>
              </a:rPr>
              <a:t>      sadarbība ar skolēnu ģimenēm; </a:t>
            </a:r>
            <a:endParaRPr lang="ru-RU" sz="2400" dirty="0" smtClean="0">
              <a:solidFill>
                <a:srgbClr val="002060"/>
              </a:solidFill>
            </a:endParaRPr>
          </a:p>
          <a:p>
            <a:pPr lvl="0">
              <a:buFont typeface="Wingdings" pitchFamily="2" charset="2"/>
              <a:buChar char="§"/>
            </a:pPr>
            <a:r>
              <a:rPr lang="lv-LV" sz="2400" dirty="0" smtClean="0">
                <a:solidFill>
                  <a:srgbClr val="002060"/>
                </a:solidFill>
              </a:rPr>
              <a:t>      neformālā izglītība</a:t>
            </a:r>
            <a:r>
              <a:rPr lang="lv-LV" sz="1400" dirty="0" smtClean="0">
                <a:solidFill>
                  <a:srgbClr val="002060"/>
                </a:solidFill>
              </a:rPr>
              <a:t>( sadarbība ar interešu izglītības skolotājiem); </a:t>
            </a:r>
            <a:endParaRPr lang="ru-RU" sz="1400" dirty="0" smtClean="0">
              <a:solidFill>
                <a:srgbClr val="002060"/>
              </a:solidFill>
            </a:endParaRPr>
          </a:p>
          <a:p>
            <a:pPr lvl="0">
              <a:buFont typeface="Wingdings" pitchFamily="2" charset="2"/>
              <a:buChar char="§"/>
            </a:pPr>
            <a:r>
              <a:rPr lang="lv-LV" sz="2400" dirty="0" smtClean="0">
                <a:solidFill>
                  <a:srgbClr val="002060"/>
                </a:solidFill>
              </a:rPr>
              <a:t>      sadarbība ar skolēnu līdzpārvaldi; </a:t>
            </a:r>
          </a:p>
          <a:p>
            <a:pPr lvl="0">
              <a:buFont typeface="Wingdings" pitchFamily="2" charset="2"/>
              <a:buChar char="§"/>
            </a:pPr>
            <a:r>
              <a:rPr lang="lv-LV" sz="2400" dirty="0" smtClean="0">
                <a:solidFill>
                  <a:srgbClr val="002060"/>
                </a:solidFill>
              </a:rPr>
              <a:t>       veselīgs dzīvesveids(</a:t>
            </a:r>
            <a:r>
              <a:rPr lang="lv-LV" sz="1600" dirty="0" smtClean="0">
                <a:solidFill>
                  <a:srgbClr val="002060"/>
                </a:solidFill>
              </a:rPr>
              <a:t>sadarbība ar atbalsta personālu</a:t>
            </a:r>
            <a:r>
              <a:rPr lang="lv-LV" sz="2400" dirty="0" smtClean="0">
                <a:solidFill>
                  <a:srgbClr val="002060"/>
                </a:solidFill>
              </a:rPr>
              <a:t>) ;</a:t>
            </a:r>
            <a:endParaRPr lang="ru-RU" sz="2400" dirty="0" smtClean="0">
              <a:solidFill>
                <a:srgbClr val="002060"/>
              </a:solidFill>
            </a:endParaRPr>
          </a:p>
          <a:p>
            <a:pPr lvl="0">
              <a:buFont typeface="Wingdings" pitchFamily="2" charset="2"/>
              <a:buChar char="§"/>
            </a:pPr>
            <a:r>
              <a:rPr lang="lv-LV" sz="2400" dirty="0" smtClean="0">
                <a:solidFill>
                  <a:srgbClr val="002060"/>
                </a:solidFill>
              </a:rPr>
              <a:t>       karjeras izvēle ( </a:t>
            </a:r>
            <a:r>
              <a:rPr lang="lv-LV" sz="1600" dirty="0" smtClean="0">
                <a:solidFill>
                  <a:srgbClr val="002060"/>
                </a:solidFill>
              </a:rPr>
              <a:t>sadarbība ar atbalsta personālu</a:t>
            </a:r>
            <a:r>
              <a:rPr lang="lv-LV" sz="2400" dirty="0" smtClean="0">
                <a:solidFill>
                  <a:srgbClr val="002060"/>
                </a:solidFill>
              </a:rPr>
              <a:t>); </a:t>
            </a:r>
            <a:endParaRPr lang="ru-RU" sz="2400" dirty="0" smtClean="0">
              <a:solidFill>
                <a:srgbClr val="002060"/>
              </a:solidFill>
            </a:endParaRPr>
          </a:p>
          <a:p>
            <a:pPr lvl="0">
              <a:buFont typeface="Wingdings" pitchFamily="2" charset="2"/>
              <a:buChar char="§"/>
            </a:pPr>
            <a:r>
              <a:rPr lang="lv-LV" sz="2400" dirty="0" smtClean="0">
                <a:solidFill>
                  <a:srgbClr val="002060"/>
                </a:solidFill>
              </a:rPr>
              <a:t>      ārpusskolas un ārpusklases aktivitātes.</a:t>
            </a:r>
            <a:endParaRPr lang="ru-RU" sz="2400" dirty="0" smtClean="0">
              <a:solidFill>
                <a:srgbClr val="002060"/>
              </a:solidFill>
            </a:endParaRPr>
          </a:p>
          <a:p>
            <a:endParaRPr lang="ru-RU" sz="2400" dirty="0">
              <a:solidFill>
                <a:srgbClr val="002060"/>
              </a:solidFill>
            </a:endParaRPr>
          </a:p>
        </p:txBody>
      </p:sp>
      <p:sp>
        <p:nvSpPr>
          <p:cNvPr id="3" name="Прямоугольник 2"/>
          <p:cNvSpPr/>
          <p:nvPr/>
        </p:nvSpPr>
        <p:spPr>
          <a:xfrm>
            <a:off x="467544" y="0"/>
            <a:ext cx="5993372" cy="1200329"/>
          </a:xfrm>
          <a:prstGeom prst="rect">
            <a:avLst/>
          </a:prstGeom>
        </p:spPr>
        <p:txBody>
          <a:bodyPr wrap="none">
            <a:spAutoFit/>
          </a:bodyPr>
          <a:lstStyle/>
          <a:p>
            <a:r>
              <a:rPr lang="lv-LV" sz="3600" b="1"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rPr>
              <a:t>Klases audzinātāja sadarbības </a:t>
            </a:r>
          </a:p>
          <a:p>
            <a:pPr algn="ctr"/>
            <a:r>
              <a:rPr lang="lv-LV" sz="3600" b="1"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rPr>
              <a:t> virzieni</a:t>
            </a:r>
            <a:endParaRPr lang="ru-RU" sz="3600" b="1" dirty="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1"/>
          <p:cNvGrpSpPr>
            <a:grpSpLocks/>
          </p:cNvGrpSpPr>
          <p:nvPr/>
        </p:nvGrpSpPr>
        <p:grpSpPr bwMode="auto">
          <a:xfrm>
            <a:off x="0" y="0"/>
            <a:ext cx="9144000" cy="6858000"/>
            <a:chOff x="0" y="0"/>
            <a:chExt cx="9144001" cy="6858000"/>
          </a:xfrm>
          <a:solidFill>
            <a:schemeClr val="bg1">
              <a:lumMod val="20000"/>
              <a:lumOff val="80000"/>
            </a:schemeClr>
          </a:solidFill>
        </p:grpSpPr>
        <p:sp>
          <p:nvSpPr>
            <p:cNvPr id="75" name="Oval 5"/>
            <p:cNvSpPr>
              <a:spLocks noChangeArrowheads="1"/>
            </p:cNvSpPr>
            <p:nvPr/>
          </p:nvSpPr>
          <p:spPr bwMode="auto">
            <a:xfrm>
              <a:off x="0" y="2204865"/>
              <a:ext cx="2195736" cy="1152128"/>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lv-LV" b="1" dirty="0" smtClean="0"/>
                <a:t>Sadarbība ar audz.  kl. skolēniem</a:t>
              </a:r>
              <a:endParaRPr lang="ru-RU" b="1" dirty="0"/>
            </a:p>
          </p:txBody>
        </p:sp>
        <p:sp>
          <p:nvSpPr>
            <p:cNvPr id="76" name="Rectangle 6"/>
            <p:cNvSpPr>
              <a:spLocks noChangeArrowheads="1"/>
            </p:cNvSpPr>
            <p:nvPr/>
          </p:nvSpPr>
          <p:spPr bwMode="auto">
            <a:xfrm>
              <a:off x="467544" y="0"/>
              <a:ext cx="7621588" cy="4699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lstStyle/>
            <a:p>
              <a:pPr algn="ctr">
                <a:defRPr/>
              </a:pPr>
              <a:r>
                <a:rPr lang="lv-LV" b="1" i="1" dirty="0" smtClean="0">
                  <a:effectLst>
                    <a:outerShdw blurRad="38100" dist="38100" dir="2700000" algn="tl">
                      <a:srgbClr val="000000"/>
                    </a:outerShdw>
                  </a:effectLst>
                  <a:latin typeface="Arial" pitchFamily="34" charset="0"/>
                  <a:cs typeface="Arial" pitchFamily="34" charset="0"/>
                </a:rPr>
                <a:t>Klases audzinātāja sadarbība ar </a:t>
              </a:r>
              <a:endParaRPr lang="ru-RU" b="1" i="1" dirty="0">
                <a:effectLst>
                  <a:outerShdw blurRad="38100" dist="38100" dir="2700000" algn="tl">
                    <a:srgbClr val="000000"/>
                  </a:outerShdw>
                </a:effectLst>
                <a:latin typeface="Arial" pitchFamily="34" charset="0"/>
                <a:cs typeface="Arial" pitchFamily="34" charset="0"/>
              </a:endParaRPr>
            </a:p>
          </p:txBody>
        </p:sp>
        <p:sp>
          <p:nvSpPr>
            <p:cNvPr id="77" name="Oval 7"/>
            <p:cNvSpPr>
              <a:spLocks noChangeArrowheads="1"/>
            </p:cNvSpPr>
            <p:nvPr/>
          </p:nvSpPr>
          <p:spPr bwMode="auto">
            <a:xfrm>
              <a:off x="1357291" y="1301750"/>
              <a:ext cx="1673248" cy="784225"/>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lv-LV" b="1" dirty="0"/>
                <a:t>Sadarbība ar ģimeni</a:t>
              </a:r>
              <a:endParaRPr lang="ru-RU" b="1" dirty="0"/>
            </a:p>
          </p:txBody>
        </p:sp>
        <p:sp>
          <p:nvSpPr>
            <p:cNvPr id="78" name="Rectangle 8"/>
            <p:cNvSpPr>
              <a:spLocks noChangeArrowheads="1"/>
            </p:cNvSpPr>
            <p:nvPr/>
          </p:nvSpPr>
          <p:spPr bwMode="auto">
            <a:xfrm>
              <a:off x="2916238" y="2564904"/>
              <a:ext cx="1439862" cy="216024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a:defRPr/>
              </a:pPr>
              <a:r>
                <a:rPr lang="lv-LV" b="1" i="1" dirty="0">
                  <a:solidFill>
                    <a:schemeClr val="bg1"/>
                  </a:solidFill>
                  <a:effectLst>
                    <a:outerShdw blurRad="38100" dist="38100" dir="2700000" algn="tl">
                      <a:srgbClr val="000000"/>
                    </a:outerShdw>
                  </a:effectLst>
                  <a:latin typeface="Arial" pitchFamily="34" charset="0"/>
                  <a:cs typeface="Arial" pitchFamily="34" charset="0"/>
                </a:rPr>
                <a:t>Dzīves prasmju, iemaņu attieksmju </a:t>
              </a:r>
              <a:r>
                <a:rPr lang="lv-LV" b="1" i="1" dirty="0" smtClean="0">
                  <a:solidFill>
                    <a:schemeClr val="bg1"/>
                  </a:solidFill>
                  <a:effectLst>
                    <a:outerShdw blurRad="38100" dist="38100" dir="2700000" algn="tl">
                      <a:srgbClr val="000000"/>
                    </a:outerShdw>
                  </a:effectLst>
                  <a:latin typeface="Arial" pitchFamily="34" charset="0"/>
                  <a:cs typeface="Arial" pitchFamily="34" charset="0"/>
                </a:rPr>
                <a:t>veidošana,</a:t>
              </a:r>
            </a:p>
            <a:p>
              <a:pPr algn="ctr">
                <a:defRPr/>
              </a:pPr>
              <a:r>
                <a:rPr lang="lv-LV" b="1" i="1" dirty="0" smtClean="0">
                  <a:solidFill>
                    <a:schemeClr val="bg1"/>
                  </a:solidFill>
                  <a:effectLst>
                    <a:outerShdw blurRad="38100" dist="38100" dir="2700000" algn="tl">
                      <a:srgbClr val="000000"/>
                    </a:outerShdw>
                  </a:effectLst>
                  <a:latin typeface="Arial" pitchFamily="34" charset="0"/>
                  <a:cs typeface="Arial" pitchFamily="34" charset="0"/>
                </a:rPr>
                <a:t>vērtīborientācija</a:t>
              </a:r>
              <a:endParaRPr lang="ru-RU" i="1" dirty="0">
                <a:solidFill>
                  <a:schemeClr val="bg1"/>
                </a:solidFill>
                <a:effectLst>
                  <a:outerShdw blurRad="38100" dist="38100" dir="2700000" algn="tl">
                    <a:srgbClr val="000000"/>
                  </a:outerShdw>
                </a:effectLst>
                <a:latin typeface="Arial" pitchFamily="34" charset="0"/>
                <a:cs typeface="Arial" pitchFamily="34" charset="0"/>
              </a:endParaRPr>
            </a:p>
          </p:txBody>
        </p:sp>
        <p:sp>
          <p:nvSpPr>
            <p:cNvPr id="79" name="Oval 9"/>
            <p:cNvSpPr>
              <a:spLocks noChangeArrowheads="1"/>
            </p:cNvSpPr>
            <p:nvPr/>
          </p:nvSpPr>
          <p:spPr bwMode="auto">
            <a:xfrm>
              <a:off x="3500432" y="900113"/>
              <a:ext cx="2238382" cy="784225"/>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lv-LV" sz="1600" b="1" dirty="0"/>
                <a:t>Individ. darbs ar skolēniem </a:t>
              </a:r>
              <a:endParaRPr lang="ru-RU" sz="1600" b="1" dirty="0"/>
            </a:p>
          </p:txBody>
        </p:sp>
        <p:sp>
          <p:nvSpPr>
            <p:cNvPr id="80" name="Oval 10"/>
            <p:cNvSpPr>
              <a:spLocks noChangeArrowheads="1"/>
            </p:cNvSpPr>
            <p:nvPr/>
          </p:nvSpPr>
          <p:spPr bwMode="auto">
            <a:xfrm>
              <a:off x="5938838" y="1057275"/>
              <a:ext cx="1504950" cy="782638"/>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lv-LV" sz="1600" b="1" dirty="0"/>
                <a:t>Rūpju bērni</a:t>
              </a:r>
              <a:endParaRPr lang="ru-RU" sz="1600" b="1"/>
            </a:p>
          </p:txBody>
        </p:sp>
        <p:sp>
          <p:nvSpPr>
            <p:cNvPr id="81" name="Oval 11"/>
            <p:cNvSpPr>
              <a:spLocks noChangeArrowheads="1"/>
            </p:cNvSpPr>
            <p:nvPr/>
          </p:nvSpPr>
          <p:spPr bwMode="auto">
            <a:xfrm>
              <a:off x="4644009" y="2204864"/>
              <a:ext cx="2455861" cy="784225"/>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lv-LV" sz="1600" b="1" dirty="0"/>
                <a:t>Bērni ar īpašām vajadzībām</a:t>
              </a:r>
              <a:endParaRPr lang="ru-RU" sz="1600" b="1"/>
            </a:p>
          </p:txBody>
        </p:sp>
        <p:sp>
          <p:nvSpPr>
            <p:cNvPr id="82" name="Oval 12"/>
            <p:cNvSpPr>
              <a:spLocks noChangeArrowheads="1"/>
            </p:cNvSpPr>
            <p:nvPr/>
          </p:nvSpPr>
          <p:spPr bwMode="auto">
            <a:xfrm>
              <a:off x="5037138" y="3251200"/>
              <a:ext cx="2271167" cy="784225"/>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r>
                <a:rPr lang="lv-LV" b="1" dirty="0"/>
                <a:t>Skolēnu izpēte</a:t>
              </a:r>
              <a:endParaRPr lang="ru-RU" b="1"/>
            </a:p>
          </p:txBody>
        </p:sp>
        <p:sp>
          <p:nvSpPr>
            <p:cNvPr id="83" name="Oval 13"/>
            <p:cNvSpPr>
              <a:spLocks noChangeArrowheads="1"/>
            </p:cNvSpPr>
            <p:nvPr/>
          </p:nvSpPr>
          <p:spPr bwMode="auto">
            <a:xfrm>
              <a:off x="5237163" y="4505325"/>
              <a:ext cx="2005012" cy="784225"/>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lv-LV" b="1" dirty="0"/>
                <a:t>Atbalsts skolēnam</a:t>
              </a:r>
              <a:endParaRPr lang="ru-RU" b="1" dirty="0"/>
            </a:p>
          </p:txBody>
        </p:sp>
        <p:sp>
          <p:nvSpPr>
            <p:cNvPr id="84" name="Rectangle 14"/>
            <p:cNvSpPr>
              <a:spLocks noChangeArrowheads="1"/>
            </p:cNvSpPr>
            <p:nvPr/>
          </p:nvSpPr>
          <p:spPr bwMode="auto">
            <a:xfrm>
              <a:off x="825500" y="6230938"/>
              <a:ext cx="7219951" cy="62706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a:defRPr/>
              </a:pPr>
              <a:r>
                <a:rPr lang="lv-LV" b="1" i="1" dirty="0" smtClean="0">
                  <a:effectLst>
                    <a:outerShdw blurRad="38100" dist="38100" dir="2700000" algn="tl">
                      <a:srgbClr val="000000"/>
                    </a:outerShdw>
                  </a:effectLst>
                  <a:latin typeface="Arial" pitchFamily="34" charset="0"/>
                  <a:cs typeface="Arial" pitchFamily="34" charset="0"/>
                </a:rPr>
                <a:t>Klases audzinātāja tematiskais plānojums</a:t>
              </a:r>
              <a:endParaRPr lang="ru-RU" b="1" i="1" dirty="0">
                <a:effectLst>
                  <a:outerShdw blurRad="38100" dist="38100" dir="2700000" algn="tl">
                    <a:srgbClr val="000000"/>
                  </a:outerShdw>
                </a:effectLst>
                <a:latin typeface="Arial" pitchFamily="34" charset="0"/>
                <a:cs typeface="Arial" pitchFamily="34" charset="0"/>
              </a:endParaRPr>
            </a:p>
          </p:txBody>
        </p:sp>
        <p:sp>
          <p:nvSpPr>
            <p:cNvPr id="85" name="Line 15"/>
            <p:cNvSpPr>
              <a:spLocks noChangeShapeType="1"/>
            </p:cNvSpPr>
            <p:nvPr/>
          </p:nvSpPr>
          <p:spPr bwMode="auto">
            <a:xfrm flipH="1">
              <a:off x="827584" y="476673"/>
              <a:ext cx="0" cy="1728192"/>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en-US" dirty="0"/>
            </a:p>
          </p:txBody>
        </p:sp>
        <p:sp>
          <p:nvSpPr>
            <p:cNvPr id="86" name="Line 16"/>
            <p:cNvSpPr>
              <a:spLocks noChangeShapeType="1"/>
            </p:cNvSpPr>
            <p:nvPr/>
          </p:nvSpPr>
          <p:spPr bwMode="auto">
            <a:xfrm>
              <a:off x="2267744" y="476673"/>
              <a:ext cx="794" cy="864766"/>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en-US" dirty="0"/>
            </a:p>
          </p:txBody>
        </p:sp>
        <p:sp>
          <p:nvSpPr>
            <p:cNvPr id="88" name="Line 18"/>
            <p:cNvSpPr>
              <a:spLocks noChangeShapeType="1"/>
            </p:cNvSpPr>
            <p:nvPr/>
          </p:nvSpPr>
          <p:spPr bwMode="auto">
            <a:xfrm flipH="1">
              <a:off x="4635499" y="476672"/>
              <a:ext cx="8509" cy="466303"/>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en-US" dirty="0"/>
            </a:p>
          </p:txBody>
        </p:sp>
        <p:sp>
          <p:nvSpPr>
            <p:cNvPr id="89" name="Line 19"/>
            <p:cNvSpPr>
              <a:spLocks noChangeShapeType="1"/>
            </p:cNvSpPr>
            <p:nvPr/>
          </p:nvSpPr>
          <p:spPr bwMode="auto">
            <a:xfrm>
              <a:off x="6640513" y="585788"/>
              <a:ext cx="0" cy="471487"/>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en-US" dirty="0"/>
            </a:p>
          </p:txBody>
        </p:sp>
        <p:sp>
          <p:nvSpPr>
            <p:cNvPr id="90" name="Line 20"/>
            <p:cNvSpPr>
              <a:spLocks noChangeShapeType="1"/>
            </p:cNvSpPr>
            <p:nvPr/>
          </p:nvSpPr>
          <p:spPr bwMode="auto">
            <a:xfrm>
              <a:off x="5796137" y="476672"/>
              <a:ext cx="42688" cy="1677566"/>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en-US" dirty="0"/>
            </a:p>
          </p:txBody>
        </p:sp>
        <p:sp>
          <p:nvSpPr>
            <p:cNvPr id="91" name="Line 21"/>
            <p:cNvSpPr>
              <a:spLocks noChangeShapeType="1"/>
            </p:cNvSpPr>
            <p:nvPr/>
          </p:nvSpPr>
          <p:spPr bwMode="auto">
            <a:xfrm flipH="1">
              <a:off x="8101013" y="620713"/>
              <a:ext cx="17462" cy="1114425"/>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en-US" dirty="0"/>
            </a:p>
          </p:txBody>
        </p:sp>
        <p:sp>
          <p:nvSpPr>
            <p:cNvPr id="92" name="Line 22"/>
            <p:cNvSpPr>
              <a:spLocks noChangeShapeType="1"/>
            </p:cNvSpPr>
            <p:nvPr/>
          </p:nvSpPr>
          <p:spPr bwMode="auto">
            <a:xfrm>
              <a:off x="4435475" y="1684338"/>
              <a:ext cx="801688" cy="1724025"/>
            </a:xfrm>
            <a:prstGeom prst="line">
              <a:avLst/>
            </a:prstGeom>
            <a:ln>
              <a:headEnd type="triangle" w="med" len="me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en-US" dirty="0"/>
            </a:p>
          </p:txBody>
        </p:sp>
        <p:sp>
          <p:nvSpPr>
            <p:cNvPr id="93" name="Line 23"/>
            <p:cNvSpPr>
              <a:spLocks noChangeShapeType="1"/>
            </p:cNvSpPr>
            <p:nvPr/>
          </p:nvSpPr>
          <p:spPr bwMode="auto">
            <a:xfrm>
              <a:off x="6038850" y="2936875"/>
              <a:ext cx="0" cy="314325"/>
            </a:xfrm>
            <a:prstGeom prst="line">
              <a:avLst/>
            </a:prstGeom>
            <a:ln>
              <a:headEnd type="triangle" w="med" len="me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en-US" dirty="0"/>
            </a:p>
          </p:txBody>
        </p:sp>
        <p:sp>
          <p:nvSpPr>
            <p:cNvPr id="94" name="Line 24"/>
            <p:cNvSpPr>
              <a:spLocks noChangeShapeType="1"/>
            </p:cNvSpPr>
            <p:nvPr/>
          </p:nvSpPr>
          <p:spPr bwMode="auto">
            <a:xfrm>
              <a:off x="7092281" y="1772816"/>
              <a:ext cx="49882" cy="1635547"/>
            </a:xfrm>
            <a:prstGeom prst="line">
              <a:avLst/>
            </a:prstGeom>
            <a:ln>
              <a:headEnd type="triangle" w="med" len="me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en-US" dirty="0"/>
            </a:p>
          </p:txBody>
        </p:sp>
        <p:sp>
          <p:nvSpPr>
            <p:cNvPr id="95" name="Line 25"/>
            <p:cNvSpPr>
              <a:spLocks noChangeShapeType="1"/>
            </p:cNvSpPr>
            <p:nvPr/>
          </p:nvSpPr>
          <p:spPr bwMode="auto">
            <a:xfrm>
              <a:off x="6140450" y="4035425"/>
              <a:ext cx="0" cy="469900"/>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en-US" dirty="0"/>
            </a:p>
          </p:txBody>
        </p:sp>
        <p:sp>
          <p:nvSpPr>
            <p:cNvPr id="96" name="Line 26"/>
            <p:cNvSpPr>
              <a:spLocks noChangeShapeType="1"/>
            </p:cNvSpPr>
            <p:nvPr/>
          </p:nvSpPr>
          <p:spPr bwMode="auto">
            <a:xfrm>
              <a:off x="2228850" y="2154238"/>
              <a:ext cx="687388" cy="627062"/>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pPr>
                <a:defRPr/>
              </a:pPr>
              <a:endParaRPr lang="en-US" dirty="0"/>
            </a:p>
          </p:txBody>
        </p:sp>
        <p:sp>
          <p:nvSpPr>
            <p:cNvPr id="97" name="Line 27"/>
            <p:cNvSpPr>
              <a:spLocks noChangeShapeType="1"/>
            </p:cNvSpPr>
            <p:nvPr/>
          </p:nvSpPr>
          <p:spPr bwMode="auto">
            <a:xfrm>
              <a:off x="1907703" y="3212976"/>
              <a:ext cx="935509" cy="1008187"/>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pPr>
                <a:defRPr/>
              </a:pPr>
              <a:endParaRPr lang="en-US" dirty="0"/>
            </a:p>
          </p:txBody>
        </p:sp>
        <p:sp>
          <p:nvSpPr>
            <p:cNvPr id="98" name="Line 28"/>
            <p:cNvSpPr>
              <a:spLocks noChangeShapeType="1"/>
            </p:cNvSpPr>
            <p:nvPr/>
          </p:nvSpPr>
          <p:spPr bwMode="auto">
            <a:xfrm flipH="1" flipV="1">
              <a:off x="4356100" y="4149725"/>
              <a:ext cx="881063" cy="669925"/>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pPr>
                <a:defRPr/>
              </a:pPr>
              <a:endParaRPr lang="en-US" dirty="0"/>
            </a:p>
          </p:txBody>
        </p:sp>
        <p:sp>
          <p:nvSpPr>
            <p:cNvPr id="99" name="Line 29"/>
            <p:cNvSpPr>
              <a:spLocks noChangeShapeType="1"/>
            </p:cNvSpPr>
            <p:nvPr/>
          </p:nvSpPr>
          <p:spPr bwMode="auto">
            <a:xfrm flipH="1">
              <a:off x="4356100" y="3565525"/>
              <a:ext cx="681038" cy="7938"/>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a:lstStyle/>
            <a:p>
              <a:pPr>
                <a:defRPr/>
              </a:pPr>
              <a:endParaRPr lang="en-US" dirty="0"/>
            </a:p>
          </p:txBody>
        </p:sp>
        <p:sp>
          <p:nvSpPr>
            <p:cNvPr id="100" name="Line 30"/>
            <p:cNvSpPr>
              <a:spLocks noChangeShapeType="1"/>
            </p:cNvSpPr>
            <p:nvPr/>
          </p:nvSpPr>
          <p:spPr bwMode="auto">
            <a:xfrm flipV="1">
              <a:off x="1025524" y="3356992"/>
              <a:ext cx="18083" cy="2873946"/>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01" name="Line 31"/>
            <p:cNvSpPr>
              <a:spLocks noChangeShapeType="1"/>
            </p:cNvSpPr>
            <p:nvPr/>
          </p:nvSpPr>
          <p:spPr bwMode="auto">
            <a:xfrm flipH="1" flipV="1">
              <a:off x="2228850" y="2154238"/>
              <a:ext cx="100013" cy="40767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02" name="Line 32"/>
            <p:cNvSpPr>
              <a:spLocks noChangeShapeType="1"/>
            </p:cNvSpPr>
            <p:nvPr/>
          </p:nvSpPr>
          <p:spPr bwMode="auto">
            <a:xfrm flipV="1">
              <a:off x="3632200" y="4724400"/>
              <a:ext cx="3175" cy="1506538"/>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03" name="Line 33"/>
            <p:cNvSpPr>
              <a:spLocks noChangeShapeType="1"/>
            </p:cNvSpPr>
            <p:nvPr/>
          </p:nvSpPr>
          <p:spPr bwMode="auto">
            <a:xfrm flipV="1">
              <a:off x="6240463" y="5289550"/>
              <a:ext cx="0" cy="941388"/>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04" name="Line 34"/>
            <p:cNvSpPr>
              <a:spLocks noChangeShapeType="1"/>
            </p:cNvSpPr>
            <p:nvPr/>
          </p:nvSpPr>
          <p:spPr bwMode="auto">
            <a:xfrm flipH="1" flipV="1">
              <a:off x="7308850" y="3789363"/>
              <a:ext cx="34925" cy="2441575"/>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05" name="Line 35"/>
            <p:cNvSpPr>
              <a:spLocks noChangeShapeType="1"/>
            </p:cNvSpPr>
            <p:nvPr/>
          </p:nvSpPr>
          <p:spPr bwMode="auto">
            <a:xfrm flipH="1">
              <a:off x="7343775" y="2936875"/>
              <a:ext cx="300038" cy="627063"/>
            </a:xfrm>
            <a:prstGeom prst="line">
              <a:avLst/>
            </a:prstGeom>
            <a:ln>
              <a:headEnd/>
              <a:tailEnd type="triangle" w="med" len="med"/>
            </a:ln>
          </p:spPr>
          <p:style>
            <a:lnRef idx="1">
              <a:schemeClr val="accent6"/>
            </a:lnRef>
            <a:fillRef idx="3">
              <a:schemeClr val="accent6"/>
            </a:fillRef>
            <a:effectRef idx="2">
              <a:schemeClr val="accent6"/>
            </a:effectRef>
            <a:fontRef idx="minor">
              <a:schemeClr val="lt1"/>
            </a:fontRef>
          </p:style>
          <p:txBody>
            <a:bodyPr/>
            <a:lstStyle/>
            <a:p>
              <a:pPr>
                <a:defRPr/>
              </a:pPr>
              <a:endParaRPr lang="en-US" dirty="0"/>
            </a:p>
          </p:txBody>
        </p:sp>
        <p:sp>
          <p:nvSpPr>
            <p:cNvPr id="106" name="Line 36"/>
            <p:cNvSpPr>
              <a:spLocks noChangeShapeType="1"/>
            </p:cNvSpPr>
            <p:nvPr/>
          </p:nvSpPr>
          <p:spPr bwMode="auto">
            <a:xfrm flipH="1">
              <a:off x="7164387" y="4149080"/>
              <a:ext cx="575965" cy="935683"/>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en-US" dirty="0"/>
            </a:p>
          </p:txBody>
        </p:sp>
        <p:sp>
          <p:nvSpPr>
            <p:cNvPr id="107" name="Line 37"/>
            <p:cNvSpPr>
              <a:spLocks noChangeShapeType="1"/>
            </p:cNvSpPr>
            <p:nvPr/>
          </p:nvSpPr>
          <p:spPr bwMode="auto">
            <a:xfrm flipH="1" flipV="1">
              <a:off x="8028384" y="4365103"/>
              <a:ext cx="17065" cy="1865834"/>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08" name="Oval 38"/>
            <p:cNvSpPr>
              <a:spLocks noChangeArrowheads="1"/>
            </p:cNvSpPr>
            <p:nvPr/>
          </p:nvSpPr>
          <p:spPr bwMode="auto">
            <a:xfrm>
              <a:off x="7286645" y="1700213"/>
              <a:ext cx="1857356" cy="2592387"/>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lv-LV" b="1" dirty="0"/>
                <a:t>Sadarbība ar priekšmetu skolotājiem atbalsta personālu</a:t>
              </a:r>
              <a:endParaRPr lang="ru-RU" b="1" dirty="0"/>
            </a:p>
          </p:txBody>
        </p:sp>
      </p:grpSp>
      <p:sp>
        <p:nvSpPr>
          <p:cNvPr id="214" name="Овал 213"/>
          <p:cNvSpPr/>
          <p:nvPr/>
        </p:nvSpPr>
        <p:spPr>
          <a:xfrm>
            <a:off x="755576" y="4005064"/>
            <a:ext cx="163448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lv-LV" b="1" dirty="0" smtClean="0"/>
              <a:t>Karjeras izvēle</a:t>
            </a:r>
            <a:endParaRPr lang="ru-RU" b="1" dirty="0"/>
          </a:p>
        </p:txBody>
      </p:sp>
      <p:cxnSp>
        <p:nvCxnSpPr>
          <p:cNvPr id="251" name="Прямая со стрелкой 250"/>
          <p:cNvCxnSpPr>
            <a:endCxn id="214" idx="4"/>
          </p:cNvCxnSpPr>
          <p:nvPr/>
        </p:nvCxnSpPr>
        <p:spPr>
          <a:xfrm flipH="1" flipV="1">
            <a:off x="1572816" y="4919464"/>
            <a:ext cx="46856" cy="13178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57" name="Овал 256"/>
          <p:cNvSpPr/>
          <p:nvPr/>
        </p:nvSpPr>
        <p:spPr>
          <a:xfrm>
            <a:off x="3707904" y="5013176"/>
            <a:ext cx="1994520" cy="7920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lv-LV" b="1" dirty="0" smtClean="0"/>
              <a:t>Veselīgs dzīvesveids</a:t>
            </a:r>
            <a:endParaRPr lang="ru-RU" b="1" dirty="0"/>
          </a:p>
        </p:txBody>
      </p:sp>
      <p:cxnSp>
        <p:nvCxnSpPr>
          <p:cNvPr id="261" name="Прямая со стрелкой 260"/>
          <p:cNvCxnSpPr>
            <a:endCxn id="257" idx="4"/>
          </p:cNvCxnSpPr>
          <p:nvPr/>
        </p:nvCxnSpPr>
        <p:spPr>
          <a:xfrm flipH="1" flipV="1">
            <a:off x="4705164" y="5805264"/>
            <a:ext cx="10852"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7" name="Прямая со стрелкой 266"/>
          <p:cNvCxnSpPr/>
          <p:nvPr/>
        </p:nvCxnSpPr>
        <p:spPr>
          <a:xfrm flipH="1">
            <a:off x="3995936" y="1700808"/>
            <a:ext cx="288032" cy="100811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70" name="Прямая со стрелкой 269"/>
          <p:cNvCxnSpPr>
            <a:stCxn id="214" idx="6"/>
          </p:cNvCxnSpPr>
          <p:nvPr/>
        </p:nvCxnSpPr>
        <p:spPr>
          <a:xfrm flipV="1">
            <a:off x="2390056" y="4365105"/>
            <a:ext cx="498796" cy="9715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73" name="Прямая со стрелкой 272"/>
          <p:cNvCxnSpPr/>
          <p:nvPr/>
        </p:nvCxnSpPr>
        <p:spPr>
          <a:xfrm flipH="1" flipV="1">
            <a:off x="4067944" y="4725144"/>
            <a:ext cx="360040"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76" name="Прямая со стрелкой 275"/>
          <p:cNvCxnSpPr/>
          <p:nvPr/>
        </p:nvCxnSpPr>
        <p:spPr>
          <a:xfrm>
            <a:off x="2915816" y="1916832"/>
            <a:ext cx="2160240" cy="151216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81" name="Прямая со стрелкой 280"/>
          <p:cNvCxnSpPr/>
          <p:nvPr/>
        </p:nvCxnSpPr>
        <p:spPr>
          <a:xfrm flipH="1">
            <a:off x="4355976" y="2780928"/>
            <a:ext cx="360040"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5" name="Прямая со стрелкой 44"/>
          <p:cNvCxnSpPr/>
          <p:nvPr/>
        </p:nvCxnSpPr>
        <p:spPr>
          <a:xfrm flipH="1">
            <a:off x="7092280" y="3573016"/>
            <a:ext cx="432048"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1000" fill="hold"/>
                                        <p:tgtEl>
                                          <p:spTgt spid="74"/>
                                        </p:tgtEl>
                                        <p:attrNameLst>
                                          <p:attrName>ppt_w</p:attrName>
                                        </p:attrNameLst>
                                      </p:cBhvr>
                                      <p:tavLst>
                                        <p:tav tm="0">
                                          <p:val>
                                            <p:strVal val="#ppt_w*0.70"/>
                                          </p:val>
                                        </p:tav>
                                        <p:tav tm="100000">
                                          <p:val>
                                            <p:strVal val="#ppt_w"/>
                                          </p:val>
                                        </p:tav>
                                      </p:tavLst>
                                    </p:anim>
                                    <p:anim calcmode="lin" valueType="num">
                                      <p:cBhvr>
                                        <p:cTn id="8" dur="1000" fill="hold"/>
                                        <p:tgtEl>
                                          <p:spTgt spid="74"/>
                                        </p:tgtEl>
                                        <p:attrNameLst>
                                          <p:attrName>ppt_h</p:attrName>
                                        </p:attrNameLst>
                                      </p:cBhvr>
                                      <p:tavLst>
                                        <p:tav tm="0">
                                          <p:val>
                                            <p:strVal val="#ppt_h"/>
                                          </p:val>
                                        </p:tav>
                                        <p:tav tm="100000">
                                          <p:val>
                                            <p:strVal val="#ppt_h"/>
                                          </p:val>
                                        </p:tav>
                                      </p:tavLst>
                                    </p:anim>
                                    <p:animEffect transition="in" filter="fade">
                                      <p:cBhvr>
                                        <p:cTn id="9"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AutoShape 7"/>
          <p:cNvSpPr>
            <a:spLocks noChangeArrowheads="1"/>
          </p:cNvSpPr>
          <p:nvPr/>
        </p:nvSpPr>
        <p:spPr bwMode="auto">
          <a:xfrm>
            <a:off x="2843808" y="2492896"/>
            <a:ext cx="3373438" cy="1495425"/>
          </a:xfrm>
          <a:prstGeom prst="sun">
            <a:avLst>
              <a:gd name="adj" fmla="val 25000"/>
            </a:avLst>
          </a:prstGeom>
          <a:gradFill rotWithShape="0">
            <a:gsLst>
              <a:gs pos="0">
                <a:srgbClr val="92CDDC"/>
              </a:gs>
              <a:gs pos="50000">
                <a:srgbClr val="DAEEF3"/>
              </a:gs>
              <a:gs pos="100000">
                <a:srgbClr val="92CDDC"/>
              </a:gs>
            </a:gsLst>
            <a:lin ang="18900000" scaled="1"/>
          </a:gradFill>
          <a:ln w="12700">
            <a:solidFill>
              <a:srgbClr val="0070C0"/>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dirty="0" smtClean="0">
                <a:ln>
                  <a:noFill/>
                </a:ln>
                <a:solidFill>
                  <a:srgbClr val="365F91"/>
                </a:solidFill>
                <a:effectLst/>
                <a:latin typeface="Arial" pitchFamily="34" charset="0"/>
                <a:ea typeface="Calibri" pitchFamily="34" charset="0"/>
                <a:cs typeface="Times New Roman" pitchFamily="18" charset="0"/>
              </a:rPr>
              <a:t>Klases audzinātājs</a:t>
            </a:r>
            <a:endParaRPr kumimoji="0" lang="lv-LV"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6" name="Oval 6"/>
          <p:cNvSpPr>
            <a:spLocks noChangeArrowheads="1"/>
          </p:cNvSpPr>
          <p:nvPr/>
        </p:nvSpPr>
        <p:spPr bwMode="auto">
          <a:xfrm>
            <a:off x="1115616" y="3212976"/>
            <a:ext cx="1257300" cy="630238"/>
          </a:xfrm>
          <a:prstGeom prst="ellipse">
            <a:avLst/>
          </a:prstGeom>
          <a:gradFill rotWithShape="0">
            <a:gsLst>
              <a:gs pos="0">
                <a:srgbClr val="B2A1C7"/>
              </a:gs>
              <a:gs pos="50000">
                <a:srgbClr val="E5DFEC"/>
              </a:gs>
              <a:gs pos="100000">
                <a:srgbClr val="B2A1C7"/>
              </a:gs>
            </a:gsLst>
            <a:lin ang="18900000" scaled="1"/>
          </a:gradFill>
          <a:ln w="28575">
            <a:solidFill>
              <a:srgbClr val="7030A0"/>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dirty="0" smtClean="0">
                <a:ln>
                  <a:noFill/>
                </a:ln>
                <a:solidFill>
                  <a:srgbClr val="7030A0"/>
                </a:solidFill>
                <a:effectLst/>
                <a:latin typeface="Arial" pitchFamily="34" charset="0"/>
                <a:ea typeface="Calibri" pitchFamily="34" charset="0"/>
                <a:cs typeface="Times New Roman" pitchFamily="18" charset="0"/>
              </a:rPr>
              <a:t>Ģimene</a:t>
            </a:r>
            <a:endParaRPr kumimoji="0" lang="lv-LV"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5" name="Oval 5"/>
          <p:cNvSpPr>
            <a:spLocks noChangeArrowheads="1"/>
          </p:cNvSpPr>
          <p:nvPr/>
        </p:nvSpPr>
        <p:spPr bwMode="auto">
          <a:xfrm>
            <a:off x="3059832" y="1484784"/>
            <a:ext cx="1339850" cy="762000"/>
          </a:xfrm>
          <a:prstGeom prst="ellipse">
            <a:avLst/>
          </a:prstGeom>
          <a:gradFill rotWithShape="0">
            <a:gsLst>
              <a:gs pos="0">
                <a:srgbClr val="B2A1C7"/>
              </a:gs>
              <a:gs pos="50000">
                <a:srgbClr val="E5DFEC"/>
              </a:gs>
              <a:gs pos="100000">
                <a:srgbClr val="B2A1C7"/>
              </a:gs>
            </a:gsLst>
            <a:lin ang="18900000" scaled="1"/>
          </a:gradFill>
          <a:ln w="28575">
            <a:solidFill>
              <a:srgbClr val="7030A0"/>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dirty="0" smtClean="0">
                <a:ln>
                  <a:noFill/>
                </a:ln>
                <a:solidFill>
                  <a:srgbClr val="7030A0"/>
                </a:solidFill>
                <a:effectLst/>
                <a:latin typeface="Arial" pitchFamily="34" charset="0"/>
                <a:ea typeface="Calibri" pitchFamily="34" charset="0"/>
                <a:cs typeface="Times New Roman" pitchFamily="18" charset="0"/>
              </a:rPr>
              <a:t>Skolas vadība</a:t>
            </a:r>
            <a:endParaRPr kumimoji="0" lang="lv-LV"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4" name="Oval 4"/>
          <p:cNvSpPr>
            <a:spLocks noChangeArrowheads="1"/>
          </p:cNvSpPr>
          <p:nvPr/>
        </p:nvSpPr>
        <p:spPr bwMode="auto">
          <a:xfrm>
            <a:off x="3275856" y="4797152"/>
            <a:ext cx="1870075" cy="600075"/>
          </a:xfrm>
          <a:prstGeom prst="ellipse">
            <a:avLst/>
          </a:prstGeom>
          <a:gradFill rotWithShape="0">
            <a:gsLst>
              <a:gs pos="0">
                <a:srgbClr val="B2A1C7"/>
              </a:gs>
              <a:gs pos="50000">
                <a:srgbClr val="E5DFEC"/>
              </a:gs>
              <a:gs pos="100000">
                <a:srgbClr val="B2A1C7"/>
              </a:gs>
            </a:gsLst>
            <a:lin ang="18900000" scaled="1"/>
          </a:gradFill>
          <a:ln w="28575">
            <a:solidFill>
              <a:srgbClr val="7030A0"/>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dirty="0" smtClean="0">
                <a:ln>
                  <a:noFill/>
                </a:ln>
                <a:solidFill>
                  <a:srgbClr val="7030A0"/>
                </a:solidFill>
                <a:effectLst/>
                <a:latin typeface="Arial" pitchFamily="34" charset="0"/>
                <a:ea typeface="Calibri" pitchFamily="34" charset="0"/>
                <a:cs typeface="Times New Roman" pitchFamily="18" charset="0"/>
              </a:rPr>
              <a:t>Pedagogi</a:t>
            </a:r>
            <a:endParaRPr kumimoji="0" lang="lv-LV"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3" name="Oval 3"/>
          <p:cNvSpPr>
            <a:spLocks noChangeArrowheads="1"/>
          </p:cNvSpPr>
          <p:nvPr/>
        </p:nvSpPr>
        <p:spPr bwMode="auto">
          <a:xfrm>
            <a:off x="6444208" y="2420888"/>
            <a:ext cx="1714500" cy="893762"/>
          </a:xfrm>
          <a:prstGeom prst="ellipse">
            <a:avLst/>
          </a:prstGeom>
          <a:gradFill rotWithShape="0">
            <a:gsLst>
              <a:gs pos="0">
                <a:srgbClr val="B2A1C7"/>
              </a:gs>
              <a:gs pos="50000">
                <a:srgbClr val="E5DFEC"/>
              </a:gs>
              <a:gs pos="100000">
                <a:srgbClr val="B2A1C7"/>
              </a:gs>
            </a:gsLst>
            <a:lin ang="18900000" scaled="1"/>
          </a:gradFill>
          <a:ln w="28575">
            <a:solidFill>
              <a:srgbClr val="7030A0"/>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dirty="0" smtClean="0">
                <a:ln>
                  <a:noFill/>
                </a:ln>
                <a:solidFill>
                  <a:srgbClr val="7030A0"/>
                </a:solidFill>
                <a:effectLst/>
                <a:latin typeface="Arial" pitchFamily="34" charset="0"/>
                <a:ea typeface="Calibri" pitchFamily="34" charset="0"/>
                <a:cs typeface="Times New Roman" pitchFamily="18" charset="0"/>
              </a:rPr>
              <a:t>Atbalsta personāls</a:t>
            </a:r>
            <a:endParaRPr kumimoji="0" lang="lv-LV"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2" name="AutoShape 2"/>
          <p:cNvSpPr>
            <a:spLocks noChangeArrowheads="1"/>
          </p:cNvSpPr>
          <p:nvPr/>
        </p:nvSpPr>
        <p:spPr bwMode="auto">
          <a:xfrm rot="10800000">
            <a:off x="1115616" y="5229200"/>
            <a:ext cx="5987405" cy="1066800"/>
          </a:xfrm>
          <a:prstGeom prst="curvedDownArrow">
            <a:avLst>
              <a:gd name="adj1" fmla="val 17967"/>
              <a:gd name="adj2" fmla="val 197500"/>
              <a:gd name="adj3" fmla="val 4144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ru-RU"/>
          </a:p>
        </p:txBody>
      </p:sp>
      <p:sp>
        <p:nvSpPr>
          <p:cNvPr id="40961" name="Oval 1"/>
          <p:cNvSpPr>
            <a:spLocks noChangeArrowheads="1"/>
          </p:cNvSpPr>
          <p:nvPr/>
        </p:nvSpPr>
        <p:spPr bwMode="auto">
          <a:xfrm>
            <a:off x="6228184" y="4293096"/>
            <a:ext cx="1466850" cy="600075"/>
          </a:xfrm>
          <a:prstGeom prst="ellipse">
            <a:avLst/>
          </a:prstGeom>
          <a:gradFill rotWithShape="0">
            <a:gsLst>
              <a:gs pos="0">
                <a:srgbClr val="B2A1C7"/>
              </a:gs>
              <a:gs pos="50000">
                <a:srgbClr val="E5DFEC"/>
              </a:gs>
              <a:gs pos="100000">
                <a:srgbClr val="B2A1C7"/>
              </a:gs>
            </a:gsLst>
            <a:lin ang="18900000" scaled="1"/>
          </a:gradFill>
          <a:ln w="28575">
            <a:solidFill>
              <a:srgbClr val="7030A0"/>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dirty="0" smtClean="0">
                <a:ln>
                  <a:noFill/>
                </a:ln>
                <a:solidFill>
                  <a:srgbClr val="7030A0"/>
                </a:solidFill>
                <a:effectLst/>
                <a:latin typeface="Arial" pitchFamily="34" charset="0"/>
                <a:ea typeface="Calibri" pitchFamily="34" charset="0"/>
                <a:cs typeface="Times New Roman" pitchFamily="18" charset="0"/>
              </a:rPr>
              <a:t>Skolēni</a:t>
            </a:r>
            <a:endParaRPr kumimoji="0" lang="lv-LV"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0975" name="Rectangle 1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0976" name="AutoShape 16"/>
          <p:cNvSpPr>
            <a:spLocks noChangeArrowheads="1"/>
          </p:cNvSpPr>
          <p:nvPr/>
        </p:nvSpPr>
        <p:spPr bwMode="auto">
          <a:xfrm>
            <a:off x="1187624" y="908720"/>
            <a:ext cx="6696744" cy="1095375"/>
          </a:xfrm>
          <a:prstGeom prst="curvedDownArrow">
            <a:avLst>
              <a:gd name="adj1" fmla="val 17498"/>
              <a:gd name="adj2" fmla="val 192348"/>
              <a:gd name="adj3" fmla="val 4144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3009" name="Object 1"/>
          <p:cNvPicPr>
            <a:picLocks noChangeArrowheads="1"/>
          </p:cNvPicPr>
          <p:nvPr/>
        </p:nvPicPr>
        <p:blipFill>
          <a:blip r:embed="rId3" cstate="print"/>
          <a:srcRect t="-172" r="-2499" b="-1189"/>
          <a:stretch>
            <a:fillRect/>
          </a:stretch>
        </p:blipFill>
        <p:spPr bwMode="auto">
          <a:xfrm>
            <a:off x="467544" y="548680"/>
            <a:ext cx="8064896" cy="5544616"/>
          </a:xfrm>
          <a:prstGeom prst="rect">
            <a:avLst/>
          </a:prstGeom>
          <a:noFill/>
        </p:spPr>
      </p:pic>
      <p:sp>
        <p:nvSpPr>
          <p:cNvPr id="43011" name="Rectangle 3"/>
          <p:cNvSpPr>
            <a:spLocks noChangeArrowheads="1"/>
          </p:cNvSpPr>
          <p:nvPr/>
        </p:nvSpPr>
        <p:spPr bwMode="auto">
          <a:xfrm>
            <a:off x="1644989" y="6296635"/>
            <a:ext cx="621304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lv-LV"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(Pēc A. Šmites.)</a:t>
            </a:r>
            <a:endParaRPr kumimoji="0" lang="lv-LV"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lv-LV" i="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Audzināšanas darbs balstās uz šādiem principiem</a:t>
            </a:r>
            <a:endParaRPr lang="ru-RU"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sp>
        <p:nvSpPr>
          <p:cNvPr id="3" name="Содержимое 2"/>
          <p:cNvSpPr>
            <a:spLocks noGrp="1"/>
          </p:cNvSpPr>
          <p:nvPr>
            <p:ph idx="1"/>
          </p:nvPr>
        </p:nvSpPr>
        <p:spPr>
          <a:xfrm>
            <a:off x="323528" y="620688"/>
            <a:ext cx="8363272" cy="4536504"/>
          </a:xfrm>
        </p:spPr>
        <p:txBody>
          <a:bodyPr>
            <a:noAutofit/>
          </a:bodyPr>
          <a:lstStyle/>
          <a:p>
            <a:pPr>
              <a:buNone/>
            </a:pPr>
            <a:endParaRPr lang="lv-LV" sz="2800" b="1" i="1" dirty="0" smtClean="0">
              <a:solidFill>
                <a:srgbClr val="0070C0"/>
              </a:solidFill>
            </a:endParaRPr>
          </a:p>
          <a:p>
            <a:pPr>
              <a:buNone/>
            </a:pPr>
            <a:endParaRPr lang="lv-LV" sz="1200" dirty="0" smtClean="0">
              <a:solidFill>
                <a:srgbClr val="0070C0"/>
              </a:solidFill>
            </a:endParaRPr>
          </a:p>
          <a:p>
            <a:r>
              <a:rPr lang="lv-LV" sz="2000" b="1" i="1" u="sng" dirty="0" smtClean="0">
                <a:solidFill>
                  <a:srgbClr val="0070C0"/>
                </a:solidFill>
              </a:rPr>
              <a:t>sadarbība</a:t>
            </a:r>
            <a:r>
              <a:rPr lang="lv-LV" sz="2000" dirty="0" smtClean="0">
                <a:solidFill>
                  <a:srgbClr val="0070C0"/>
                </a:solidFill>
              </a:rPr>
              <a:t> –audzināšanas jautājumu risināšanā iesaistās visas ieinteresētās puses :pedagogi un izglītības darbinieki, skolēni, vecāki un ģimene, valsts un pašvaldības institūcijas, nevalstiskās organizācijas, sabiedrība;</a:t>
            </a:r>
          </a:p>
          <a:p>
            <a:pPr>
              <a:buNone/>
            </a:pPr>
            <a:endParaRPr lang="lv-LV" sz="1200" dirty="0" smtClean="0">
              <a:solidFill>
                <a:srgbClr val="0070C0"/>
              </a:solidFill>
            </a:endParaRPr>
          </a:p>
          <a:p>
            <a:r>
              <a:rPr lang="lv-LV" sz="2000" b="1" i="1" u="sng" dirty="0" smtClean="0">
                <a:solidFill>
                  <a:srgbClr val="0070C0"/>
                </a:solidFill>
              </a:rPr>
              <a:t>sistēmiskums</a:t>
            </a:r>
            <a:r>
              <a:rPr lang="lv-LV" sz="2000" dirty="0" smtClean="0">
                <a:solidFill>
                  <a:srgbClr val="0070C0"/>
                </a:solidFill>
              </a:rPr>
              <a:t> –nodrošināta audzināšanas darba sistēma un attīstība; </a:t>
            </a:r>
          </a:p>
          <a:p>
            <a:pPr>
              <a:buNone/>
            </a:pPr>
            <a:endParaRPr lang="lv-LV" sz="1200" dirty="0" smtClean="0">
              <a:solidFill>
                <a:srgbClr val="0070C0"/>
              </a:solidFill>
            </a:endParaRPr>
          </a:p>
          <a:p>
            <a:r>
              <a:rPr lang="lv-LV" sz="2000" b="1" i="1" u="sng" dirty="0" smtClean="0">
                <a:solidFill>
                  <a:srgbClr val="0070C0"/>
                </a:solidFill>
              </a:rPr>
              <a:t>nepārtrauktība un pēctecība </a:t>
            </a:r>
            <a:r>
              <a:rPr lang="lv-LV" sz="2000" dirty="0" smtClean="0">
                <a:solidFill>
                  <a:srgbClr val="0070C0"/>
                </a:solidFill>
              </a:rPr>
              <a:t>audzināšanas darba īstenošanā un mērķu sasniegšanā;</a:t>
            </a:r>
          </a:p>
          <a:p>
            <a:pPr>
              <a:buNone/>
            </a:pPr>
            <a:endParaRPr lang="lv-LV" sz="1200" dirty="0" smtClean="0">
              <a:solidFill>
                <a:srgbClr val="0070C0"/>
              </a:solidFill>
            </a:endParaRPr>
          </a:p>
          <a:p>
            <a:r>
              <a:rPr lang="lv-LV" sz="2000" b="1" i="1" u="sng" dirty="0" smtClean="0">
                <a:solidFill>
                  <a:srgbClr val="0070C0"/>
                </a:solidFill>
              </a:rPr>
              <a:t>Ilgtspēja </a:t>
            </a:r>
            <a:r>
              <a:rPr lang="lv-LV" sz="2000" dirty="0" smtClean="0">
                <a:solidFill>
                  <a:srgbClr val="0070C0"/>
                </a:solidFill>
              </a:rPr>
              <a:t>–izglītības lēmumu pamatotība un līdzsvarota attīstība;</a:t>
            </a:r>
          </a:p>
          <a:p>
            <a:pPr>
              <a:buNone/>
            </a:pPr>
            <a:endParaRPr lang="lv-LV" sz="1200" dirty="0" smtClean="0">
              <a:solidFill>
                <a:srgbClr val="0070C0"/>
              </a:solidFill>
            </a:endParaRPr>
          </a:p>
          <a:p>
            <a:r>
              <a:rPr lang="lv-LV" sz="2000" b="1" i="1" u="sng" dirty="0" smtClean="0">
                <a:solidFill>
                  <a:srgbClr val="0070C0"/>
                </a:solidFill>
              </a:rPr>
              <a:t>vienotība un veselums </a:t>
            </a:r>
            <a:r>
              <a:rPr lang="lv-LV" sz="2000" dirty="0" smtClean="0">
                <a:solidFill>
                  <a:srgbClr val="0070C0"/>
                </a:solidFill>
              </a:rPr>
              <a:t>–audzināšanas darbība ir īstenojama vienotā izglītības procesā;</a:t>
            </a:r>
          </a:p>
          <a:p>
            <a:pPr>
              <a:buNone/>
            </a:pPr>
            <a:endParaRPr lang="lv-LV" sz="1200" dirty="0" smtClean="0">
              <a:solidFill>
                <a:srgbClr val="0070C0"/>
              </a:solidFill>
            </a:endParaRPr>
          </a:p>
          <a:p>
            <a:r>
              <a:rPr lang="lv-LV" sz="2000" b="1" i="1" u="sng" dirty="0" smtClean="0">
                <a:solidFill>
                  <a:srgbClr val="0070C0"/>
                </a:solidFill>
              </a:rPr>
              <a:t>atvērtība </a:t>
            </a:r>
            <a:r>
              <a:rPr lang="lv-LV" sz="2000" dirty="0" smtClean="0">
                <a:solidFill>
                  <a:srgbClr val="0070C0"/>
                </a:solidFill>
              </a:rPr>
              <a:t>informācijai un dialogam, sadarbībai, inovācijām. </a:t>
            </a:r>
          </a:p>
          <a:p>
            <a:endParaRPr lang="ru-RU" sz="1200" dirty="0">
              <a:solidFill>
                <a:srgbClr val="0070C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Objekts 5"/>
          <p:cNvPicPr>
            <a:picLocks noChangeArrowheads="1"/>
          </p:cNvPicPr>
          <p:nvPr/>
        </p:nvPicPr>
        <p:blipFill>
          <a:blip r:embed="rId3" cstate="print"/>
          <a:srcRect l="-394" t="-697" r="-124" b="-771"/>
          <a:stretch>
            <a:fillRect/>
          </a:stretch>
        </p:blipFill>
        <p:spPr bwMode="auto">
          <a:xfrm>
            <a:off x="251520" y="692696"/>
            <a:ext cx="8712968" cy="5760640"/>
          </a:xfrm>
          <a:prstGeom prst="rect">
            <a:avLst/>
          </a:prstGeom>
          <a:noFill/>
        </p:spPr>
      </p:pic>
      <p:sp>
        <p:nvSpPr>
          <p:cNvPr id="37891" name="Rectangle 3"/>
          <p:cNvSpPr>
            <a:spLocks noChangeArrowheads="1"/>
          </p:cNvSpPr>
          <p:nvPr/>
        </p:nvSpPr>
        <p:spPr bwMode="auto">
          <a:xfrm>
            <a:off x="7740352" y="5589240"/>
            <a:ext cx="1042273"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(Pēc A. Šponas.)</a:t>
            </a:r>
            <a:endParaRPr kumimoji="0" lang="lv-LV"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lv-LV"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Klases audzinātāja ikdienas uzdevumi ( </a:t>
            </a:r>
            <a:r>
              <a:rPr lang="lv-LV" sz="2700"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piemērs</a:t>
            </a:r>
            <a:r>
              <a:rPr lang="lv-LV"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a:t>
            </a:r>
            <a:endParaRPr lang="ru-RU" dirty="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endParaRPr>
          </a:p>
        </p:txBody>
      </p:sp>
      <p:sp>
        <p:nvSpPr>
          <p:cNvPr id="3" name="Содержимое 2"/>
          <p:cNvSpPr>
            <a:spLocks noGrp="1"/>
          </p:cNvSpPr>
          <p:nvPr>
            <p:ph idx="1"/>
          </p:nvPr>
        </p:nvSpPr>
        <p:spPr>
          <a:xfrm>
            <a:off x="107504" y="1295400"/>
            <a:ext cx="8856984" cy="4953000"/>
          </a:xfrm>
        </p:spPr>
        <p:txBody>
          <a:bodyPr>
            <a:normAutofit/>
          </a:bodyPr>
          <a:lstStyle/>
          <a:p>
            <a:r>
              <a:rPr lang="lv-LV" sz="2000" dirty="0" smtClean="0">
                <a:solidFill>
                  <a:srgbClr val="002060"/>
                </a:solidFill>
              </a:rPr>
              <a:t>iepazīstināt skolēnus ar izglītības iestādes iekšējās kārtības noteikumiem, aktualizēt tos ikdienā, pārrunāt skolēnu pienākumus un tiesības, kopīgi izstrādāt klases iekšējās kārtības noteikumus, informēt par aktualitātēm izglītības iestādes dzīvē, </a:t>
            </a:r>
          </a:p>
          <a:p>
            <a:r>
              <a:rPr lang="lv-LV" sz="2000" dirty="0" smtClean="0">
                <a:solidFill>
                  <a:srgbClr val="002060"/>
                </a:solidFill>
              </a:rPr>
              <a:t>analizēt skolēnu mācību sasniegumus un disciplīnu, viņu izaugsmes dinamiku, </a:t>
            </a:r>
          </a:p>
          <a:p>
            <a:pPr>
              <a:buNone/>
            </a:pPr>
            <a:r>
              <a:rPr lang="lv-LV" sz="2000" dirty="0" smtClean="0">
                <a:solidFill>
                  <a:srgbClr val="002060"/>
                </a:solidFill>
              </a:rPr>
              <a:t>	motivēt skolēnus veikt pašvērtējumu,</a:t>
            </a:r>
          </a:p>
          <a:p>
            <a:r>
              <a:rPr lang="lv-LV" sz="2000" dirty="0" smtClean="0">
                <a:solidFill>
                  <a:srgbClr val="002060"/>
                </a:solidFill>
              </a:rPr>
              <a:t>veicināt klases kolektīva saliedēšanu, kopīgi ar skolēniem un viņu vecākiem organizējot klases pasākumus (ekskursijas, tikšanās, klases vakari u.c.) un veidojot klases tradīcijas,</a:t>
            </a:r>
          </a:p>
          <a:p>
            <a:r>
              <a:rPr lang="lv-LV" sz="2000" dirty="0" smtClean="0">
                <a:solidFill>
                  <a:srgbClr val="002060"/>
                </a:solidFill>
              </a:rPr>
              <a:t>iesaistīt skolēnus izglītības iestādes organizētajos ārpusstundu pasākumos,</a:t>
            </a:r>
          </a:p>
          <a:p>
            <a:r>
              <a:rPr lang="lv-LV" sz="2000" dirty="0" smtClean="0">
                <a:solidFill>
                  <a:srgbClr val="002060"/>
                </a:solidFill>
              </a:rPr>
              <a:t>organizēt skolēnu līdzdalību klases un izglītības iestādes vides saglabāšanā un sakopšanā,</a:t>
            </a:r>
          </a:p>
          <a:p>
            <a:r>
              <a:rPr lang="lv-LV" sz="2000" dirty="0" smtClean="0">
                <a:solidFill>
                  <a:srgbClr val="002060"/>
                </a:solidFill>
              </a:rPr>
              <a:t>motivēt skolēnus iesaistīties skolēnu pašpārvaldē un ārpusstundu darbībā, </a:t>
            </a:r>
          </a:p>
          <a:p>
            <a:pPr>
              <a:buNone/>
            </a:pPr>
            <a:r>
              <a:rPr lang="lv-LV" sz="2000" dirty="0" smtClean="0">
                <a:solidFill>
                  <a:srgbClr val="002060"/>
                </a:solidFill>
              </a:rPr>
              <a:t>      t.sk. interešu izglītības programmās.</a:t>
            </a:r>
          </a:p>
          <a:p>
            <a:endParaRPr lang="lv-LV" sz="2000" dirty="0" smtClean="0">
              <a:solidFill>
                <a:srgbClr val="002060"/>
              </a:solidFill>
            </a:endParaRPr>
          </a:p>
          <a:p>
            <a:endParaRPr lang="ru-RU" sz="2000" dirty="0">
              <a:solidFill>
                <a:srgbClr val="002060"/>
              </a:solidFill>
            </a:endParaRPr>
          </a:p>
        </p:txBody>
      </p:sp>
      <p:sp>
        <p:nvSpPr>
          <p:cNvPr id="4" name="Прямоугольник 3"/>
          <p:cNvSpPr/>
          <p:nvPr/>
        </p:nvSpPr>
        <p:spPr>
          <a:xfrm>
            <a:off x="4103440" y="5805264"/>
            <a:ext cx="5040560" cy="830997"/>
          </a:xfrm>
          <a:prstGeom prst="rect">
            <a:avLst/>
          </a:prstGeom>
        </p:spPr>
        <p:txBody>
          <a:bodyPr wrap="square">
            <a:spAutoFit/>
          </a:bodyPr>
          <a:lstStyle/>
          <a:p>
            <a:endParaRPr lang="lv-LV" sz="1200" b="1" dirty="0" smtClean="0"/>
          </a:p>
          <a:p>
            <a:r>
              <a:rPr lang="lv-LV" sz="1200" b="1" dirty="0" smtClean="0"/>
              <a:t>Metodiskie ieteikumi</a:t>
            </a:r>
          </a:p>
          <a:p>
            <a:r>
              <a:rPr lang="lv-LV" sz="1200" b="1" dirty="0" smtClean="0"/>
              <a:t>AUDZINĀŠANAS DARBA PILNVEIDEI (plānošanai un īstenošanai)VISPĀRĒJĀS IZGLĪTĪBAS UN PROFESIONĀLĀS IZGLĪTĪBAS IESTĀDĒS. 2012.g</a:t>
            </a:r>
            <a:endParaRPr lang="lv-LV" sz="12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492896"/>
            <a:ext cx="7632848" cy="1656184"/>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lv-LV" cap="all" dirty="0" smtClean="0">
                <a:ln w="0"/>
                <a:solidFill>
                  <a:schemeClr val="tx2">
                    <a:lumMod val="75000"/>
                  </a:schemeClr>
                </a:solidFill>
                <a:effectLst>
                  <a:reflection blurRad="12700" stA="50000" endPos="50000" dist="5000" dir="5400000" sy="-100000" rotWithShape="0"/>
                </a:effectLst>
              </a:rPr>
              <a:t>Kā pareizi veidot tematisko plānu?</a:t>
            </a:r>
            <a:endParaRPr lang="ru-RU" cap="all" dirty="0">
              <a:ln w="0"/>
              <a:solidFill>
                <a:schemeClr val="tx2">
                  <a:lumMod val="75000"/>
                </a:schemeClr>
              </a:solidFill>
              <a:effectLst>
                <a:reflection blurRad="12700" stA="50000" endPos="50000" dist="5000" dir="5400000" sy="-100000" rotWithShape="0"/>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āls 1"/>
          <p:cNvSpPr/>
          <p:nvPr/>
        </p:nvSpPr>
        <p:spPr>
          <a:xfrm>
            <a:off x="2267744" y="692696"/>
            <a:ext cx="4786312" cy="1285875"/>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lv-LV" sz="2800" b="1" dirty="0">
                <a:solidFill>
                  <a:srgbClr val="FFFFFF"/>
                </a:solidFill>
                <a:effectLst>
                  <a:outerShdw blurRad="38100" dist="38100" dir="2700000" algn="tl">
                    <a:srgbClr val="000000">
                      <a:alpha val="43137"/>
                    </a:srgbClr>
                  </a:outerShdw>
                </a:effectLst>
              </a:rPr>
              <a:t>Plānošanā ir četri svarīgi posmi </a:t>
            </a:r>
            <a:endParaRPr lang="en-US" sz="2800" b="1" dirty="0">
              <a:solidFill>
                <a:srgbClr val="FFFFFF"/>
              </a:solidFill>
              <a:effectLst>
                <a:outerShdw blurRad="38100" dist="38100" dir="2700000" algn="tl">
                  <a:srgbClr val="000000">
                    <a:alpha val="43137"/>
                  </a:srgbClr>
                </a:outerShdw>
              </a:effectLst>
            </a:endParaRPr>
          </a:p>
        </p:txBody>
      </p:sp>
      <p:sp>
        <p:nvSpPr>
          <p:cNvPr id="3" name="Taisnstūris ar noapaļotiem stūriem 2"/>
          <p:cNvSpPr/>
          <p:nvPr/>
        </p:nvSpPr>
        <p:spPr>
          <a:xfrm>
            <a:off x="1143000" y="2357438"/>
            <a:ext cx="2643188" cy="857250"/>
          </a:xfrm>
          <a:prstGeom prst="roundRect">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lv-LV" sz="2400" b="1" dirty="0">
                <a:solidFill>
                  <a:schemeClr val="bg1"/>
                </a:solidFill>
              </a:rPr>
              <a:t>Sagatavošanas</a:t>
            </a:r>
            <a:endParaRPr lang="en-US" sz="2400" dirty="0">
              <a:solidFill>
                <a:schemeClr val="bg1"/>
              </a:solidFill>
            </a:endParaRPr>
          </a:p>
        </p:txBody>
      </p:sp>
      <p:sp>
        <p:nvSpPr>
          <p:cNvPr id="4" name="Taisnstūris ar noapaļotiem stūriem 3"/>
          <p:cNvSpPr/>
          <p:nvPr/>
        </p:nvSpPr>
        <p:spPr>
          <a:xfrm>
            <a:off x="5429250" y="2500313"/>
            <a:ext cx="3071813" cy="785812"/>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lv-LV" sz="2400" b="1" dirty="0">
                <a:solidFill>
                  <a:schemeClr val="bg1"/>
                </a:solidFill>
              </a:rPr>
              <a:t>Analīze un izvērtēšana </a:t>
            </a:r>
            <a:endParaRPr lang="en-US" sz="2400" dirty="0">
              <a:solidFill>
                <a:schemeClr val="bg1"/>
              </a:solidFill>
            </a:endParaRPr>
          </a:p>
        </p:txBody>
      </p:sp>
      <p:sp>
        <p:nvSpPr>
          <p:cNvPr id="5" name="Taisnstūris ar noapaļotiem stūriem 4"/>
          <p:cNvSpPr/>
          <p:nvPr/>
        </p:nvSpPr>
        <p:spPr>
          <a:xfrm>
            <a:off x="2000250" y="4214813"/>
            <a:ext cx="2928938" cy="914400"/>
          </a:xfrm>
          <a:prstGeom prst="roundRect">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lv-LV" sz="2400" b="1" dirty="0">
                <a:solidFill>
                  <a:schemeClr val="bg1"/>
                </a:solidFill>
              </a:rPr>
              <a:t>Darbības plānošana </a:t>
            </a:r>
            <a:endParaRPr lang="en-US" sz="2400" dirty="0">
              <a:solidFill>
                <a:schemeClr val="bg1"/>
              </a:solidFill>
            </a:endParaRPr>
          </a:p>
        </p:txBody>
      </p:sp>
      <p:sp>
        <p:nvSpPr>
          <p:cNvPr id="6" name="Taisnstūris ar noapaļotiem stūriem 5"/>
          <p:cNvSpPr/>
          <p:nvPr/>
        </p:nvSpPr>
        <p:spPr>
          <a:xfrm>
            <a:off x="5715000" y="5429250"/>
            <a:ext cx="3286125" cy="857250"/>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sz="2400" b="1" dirty="0">
                <a:solidFill>
                  <a:srgbClr val="002060"/>
                </a:solidFill>
              </a:rPr>
              <a:t>Darba plānojuma noformēšana </a:t>
            </a:r>
            <a:endParaRPr lang="en-US" sz="2400" dirty="0">
              <a:solidFill>
                <a:srgbClr val="002060"/>
              </a:solidFill>
            </a:endParaRPr>
          </a:p>
        </p:txBody>
      </p:sp>
      <p:cxnSp>
        <p:nvCxnSpPr>
          <p:cNvPr id="7" name="Taisns bultveida savienotājs 7"/>
          <p:cNvCxnSpPr/>
          <p:nvPr/>
        </p:nvCxnSpPr>
        <p:spPr>
          <a:xfrm>
            <a:off x="3857625" y="2786063"/>
            <a:ext cx="1428750" cy="1587"/>
          </a:xfrm>
          <a:prstGeom prst="straightConnector1">
            <a:avLst/>
          </a:prstGeom>
          <a:ln w="38100">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Taisns bultveida savienotājs 8"/>
          <p:cNvCxnSpPr/>
          <p:nvPr/>
        </p:nvCxnSpPr>
        <p:spPr>
          <a:xfrm rot="10800000" flipV="1">
            <a:off x="5000625" y="3429000"/>
            <a:ext cx="1357313" cy="857250"/>
          </a:xfrm>
          <a:prstGeom prst="straightConnector1">
            <a:avLst/>
          </a:prstGeom>
          <a:ln w="38100">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Taisns bultveida savienotājs 11"/>
          <p:cNvCxnSpPr/>
          <p:nvPr/>
        </p:nvCxnSpPr>
        <p:spPr>
          <a:xfrm>
            <a:off x="5072063" y="4714875"/>
            <a:ext cx="1714500" cy="571500"/>
          </a:xfrm>
          <a:prstGeom prst="straightConnector1">
            <a:avLst/>
          </a:prstGeom>
          <a:ln w="38100">
            <a:solidFill>
              <a:srgbClr val="8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a 1"/>
          <p:cNvGraphicFramePr>
            <a:graphicFrameLocks noGrp="1"/>
          </p:cNvGraphicFramePr>
          <p:nvPr/>
        </p:nvGraphicFramePr>
        <p:xfrm>
          <a:off x="0" y="548680"/>
          <a:ext cx="7292975" cy="5929313"/>
        </p:xfrm>
        <a:graphic>
          <a:graphicData uri="http://schemas.openxmlformats.org/drawingml/2006/table">
            <a:tbl>
              <a:tblPr/>
              <a:tblGrid>
                <a:gridCol w="2728913"/>
                <a:gridCol w="4564062"/>
              </a:tblGrid>
              <a:tr h="65087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lv-LV" sz="2400" b="1"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Posms </a:t>
                      </a:r>
                      <a:endParaRPr kumimoji="0" lang="en-US" sz="2400" b="0"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lv-LV" sz="2400" b="1"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Kas jādara?</a:t>
                      </a:r>
                      <a:endParaRPr kumimoji="0" lang="en-US" sz="2400" b="0"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5278438">
                <a:tc>
                  <a:txBody>
                    <a:bodyPr/>
                    <a:lstStyle/>
                    <a:p>
                      <a:pPr marL="342900" marR="0" lvl="0" indent="-342900" algn="ctr" defTabSz="914400" rtl="0" eaLnBrk="1" fontAlgn="base" latinLnBrk="0" hangingPunct="1">
                        <a:lnSpc>
                          <a:spcPct val="150000"/>
                        </a:lnSpc>
                        <a:spcBef>
                          <a:spcPct val="0"/>
                        </a:spcBef>
                        <a:spcAft>
                          <a:spcPct val="0"/>
                        </a:spcAft>
                        <a:buClrTx/>
                        <a:buSzTx/>
                        <a:buFont typeface="Arial" pitchFamily="34" charset="0"/>
                        <a:buAutoNum type="arabicPeriod"/>
                        <a:tabLst/>
                      </a:pPr>
                      <a:r>
                        <a:rPr kumimoji="0" lang="lv-LV"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lv-LV" sz="24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Sagatavošanas</a:t>
                      </a:r>
                      <a:endParaRPr kumimoji="0" lang="en-US" sz="2400" b="0" i="0" u="sng"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lv-LV" sz="2000" b="1" i="0" u="none" strike="noStrike" cap="none" normalizeH="0" baseline="0" dirty="0" smtClean="0">
                          <a:ln>
                            <a:noFill/>
                          </a:ln>
                          <a:solidFill>
                            <a:srgbClr val="002060"/>
                          </a:solidFill>
                          <a:effectLst/>
                          <a:latin typeface="Times New Roman" pitchFamily="18" charset="0"/>
                          <a:cs typeface="Times New Roman" pitchFamily="18" charset="0"/>
                        </a:rPr>
                        <a:t>1.  Jāiepazīstas ar darbam nepieciešamo    dokumentāciju.</a:t>
                      </a: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228600" marR="0" lvl="0" indent="0" algn="just" defTabSz="914400" rtl="0" eaLnBrk="1" fontAlgn="base" latinLnBrk="0" hangingPunct="1">
                        <a:lnSpc>
                          <a:spcPct val="150000"/>
                        </a:lnSpc>
                        <a:spcBef>
                          <a:spcPct val="0"/>
                        </a:spcBef>
                        <a:spcAft>
                          <a:spcPct val="0"/>
                        </a:spcAft>
                        <a:buClrTx/>
                        <a:buSzTx/>
                        <a:buFont typeface="+mj-lt"/>
                        <a:buNone/>
                        <a:tabLst/>
                      </a:pPr>
                      <a:r>
                        <a:rPr kumimoji="0" lang="lv-LV" sz="2000" b="1" i="0" u="none" strike="noStrike" cap="none" normalizeH="0" baseline="0" dirty="0" smtClean="0">
                          <a:ln>
                            <a:noFill/>
                          </a:ln>
                          <a:solidFill>
                            <a:srgbClr val="002060"/>
                          </a:solidFill>
                          <a:effectLst/>
                          <a:latin typeface="Times New Roman" pitchFamily="18" charset="0"/>
                          <a:cs typeface="Times New Roman" pitchFamily="18" charset="0"/>
                        </a:rPr>
                        <a:t>2. Jāizlemj, cik ilgam laika periodam notiks darba plānošana.</a:t>
                      </a: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228600" marR="0" lvl="0" indent="0" algn="just" defTabSz="914400" rtl="0" eaLnBrk="1" fontAlgn="base" latinLnBrk="0" hangingPunct="1">
                        <a:lnSpc>
                          <a:spcPct val="150000"/>
                        </a:lnSpc>
                        <a:spcBef>
                          <a:spcPct val="0"/>
                        </a:spcBef>
                        <a:spcAft>
                          <a:spcPct val="0"/>
                        </a:spcAft>
                        <a:buClrTx/>
                        <a:buSzTx/>
                        <a:buFont typeface="+mj-lt"/>
                        <a:buNone/>
                        <a:tabLst/>
                      </a:pPr>
                      <a:r>
                        <a:rPr kumimoji="0" lang="lv-LV" sz="2000" b="1" i="0" u="none" strike="noStrike" cap="none" normalizeH="0" baseline="0" dirty="0" smtClean="0">
                          <a:ln>
                            <a:noFill/>
                          </a:ln>
                          <a:solidFill>
                            <a:srgbClr val="002060"/>
                          </a:solidFill>
                          <a:effectLst/>
                          <a:latin typeface="Times New Roman" pitchFamily="18" charset="0"/>
                          <a:cs typeface="Times New Roman" pitchFamily="18" charset="0"/>
                        </a:rPr>
                        <a:t>3. Jānoskaidro, kas iesaistīsies darba mērķu un uzdevumu īstenošanā.</a:t>
                      </a: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228600" marR="0" lvl="0" indent="0" algn="just" defTabSz="914400" rtl="0" eaLnBrk="1" fontAlgn="base" latinLnBrk="0" hangingPunct="1">
                        <a:lnSpc>
                          <a:spcPct val="150000"/>
                        </a:lnSpc>
                        <a:spcBef>
                          <a:spcPct val="0"/>
                        </a:spcBef>
                        <a:spcAft>
                          <a:spcPct val="0"/>
                        </a:spcAft>
                        <a:buClrTx/>
                        <a:buSzTx/>
                        <a:buFont typeface="+mj-lt"/>
                        <a:buNone/>
                        <a:tabLst/>
                      </a:pPr>
                      <a:r>
                        <a:rPr kumimoji="0" lang="lv-LV" sz="2000" b="1" i="0" u="none" strike="noStrike" cap="none" normalizeH="0" baseline="0" dirty="0" smtClean="0">
                          <a:ln>
                            <a:noFill/>
                          </a:ln>
                          <a:solidFill>
                            <a:srgbClr val="002060"/>
                          </a:solidFill>
                          <a:effectLst/>
                          <a:latin typeface="Times New Roman" pitchFamily="18" charset="0"/>
                          <a:cs typeface="Times New Roman" pitchFamily="18" charset="0"/>
                        </a:rPr>
                        <a:t>4. Jāpārdomā plānotās darbības struktūra.</a:t>
                      </a: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228600" marR="0" lvl="0" indent="0" algn="just" defTabSz="914400" rtl="0" eaLnBrk="1" fontAlgn="base" latinLnBrk="0" hangingPunct="1">
                        <a:lnSpc>
                          <a:spcPct val="150000"/>
                        </a:lnSpc>
                        <a:spcBef>
                          <a:spcPct val="0"/>
                        </a:spcBef>
                        <a:spcAft>
                          <a:spcPct val="0"/>
                        </a:spcAft>
                        <a:buClrTx/>
                        <a:buSzTx/>
                        <a:buFont typeface="+mj-lt"/>
                        <a:buNone/>
                        <a:tabLst/>
                      </a:pPr>
                      <a:r>
                        <a:rPr kumimoji="0" lang="lv-LV" sz="2000" b="1" i="0" u="none" strike="noStrike" cap="none" normalizeH="0" baseline="0" dirty="0" smtClean="0">
                          <a:ln>
                            <a:noFill/>
                          </a:ln>
                          <a:solidFill>
                            <a:srgbClr val="002060"/>
                          </a:solidFill>
                          <a:effectLst/>
                          <a:latin typeface="Times New Roman" pitchFamily="18" charset="0"/>
                          <a:cs typeface="Times New Roman" pitchFamily="18" charset="0"/>
                        </a:rPr>
                        <a:t>5. Jānovērtē reālās materiālās iespējas.</a:t>
                      </a: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60325"/>
            <a:ext cx="7010400" cy="1143000"/>
          </a:xfrm>
        </p:spPr>
        <p:txBody>
          <a:bodyPr/>
          <a:lstStyle/>
          <a:p>
            <a:pPr algn="ctr"/>
            <a:r>
              <a:rPr lang="lv-LV"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rPr>
              <a:t>Galvenās problēmas ....</a:t>
            </a:r>
            <a:endParaRPr lang="ru-RU" dirty="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683568" y="1484784"/>
            <a:ext cx="7128792" cy="47319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a 1"/>
          <p:cNvGraphicFramePr>
            <a:graphicFrameLocks noGrp="1"/>
          </p:cNvGraphicFramePr>
          <p:nvPr/>
        </p:nvGraphicFramePr>
        <p:xfrm>
          <a:off x="467544" y="1412776"/>
          <a:ext cx="6864350" cy="4572000"/>
        </p:xfrm>
        <a:graphic>
          <a:graphicData uri="http://schemas.openxmlformats.org/drawingml/2006/table">
            <a:tbl>
              <a:tblPr/>
              <a:tblGrid>
                <a:gridCol w="2568575"/>
                <a:gridCol w="4295775"/>
              </a:tblGrid>
              <a:tr h="4572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lv-LV" sz="28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2. </a:t>
                      </a:r>
                      <a:r>
                        <a:rPr kumimoji="0" lang="lv-LV" sz="28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Analīze un izvērtēšana </a:t>
                      </a:r>
                      <a:endParaRPr kumimoji="0" lang="en-US" sz="2800" b="0" i="0" u="sng"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342900" marR="0" lvl="0" indent="-342900" algn="just" defTabSz="914400" rtl="0" eaLnBrk="1" fontAlgn="base" latinLnBrk="0" hangingPunct="1">
                        <a:lnSpc>
                          <a:spcPct val="150000"/>
                        </a:lnSpc>
                        <a:spcBef>
                          <a:spcPct val="0"/>
                        </a:spcBef>
                        <a:spcAft>
                          <a:spcPct val="0"/>
                        </a:spcAft>
                        <a:buClrTx/>
                        <a:buSzTx/>
                        <a:buFont typeface="Arial" pitchFamily="34" charset="0"/>
                        <a:buAutoNum type="arabicPeriod"/>
                        <a:tabLst/>
                      </a:pPr>
                      <a:r>
                        <a:rPr kumimoji="0" lang="lv-LV" sz="2400" b="1" i="0" u="none" strike="noStrike" cap="none" normalizeH="0" baseline="0" dirty="0" smtClean="0">
                          <a:ln>
                            <a:noFill/>
                          </a:ln>
                          <a:solidFill>
                            <a:srgbClr val="002060"/>
                          </a:solidFill>
                          <a:effectLst/>
                          <a:latin typeface="Times New Roman" pitchFamily="18" charset="0"/>
                          <a:cs typeface="Times New Roman" pitchFamily="18" charset="0"/>
                        </a:rPr>
                        <a:t>Iepriekšējā darba posma analīze un izvērtēšana (jābūt izstrādātiem izvērtēšanas kritērijiem).</a:t>
                      </a:r>
                      <a:endParaRPr kumimoji="0" lang="en-US" sz="2400" b="1" i="0" u="none" strike="noStrike" cap="none" normalizeH="0" baseline="0" dirty="0" smtClean="0">
                        <a:ln>
                          <a:noFill/>
                        </a:ln>
                        <a:solidFill>
                          <a:srgbClr val="002060"/>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50000"/>
                        </a:lnSpc>
                        <a:spcBef>
                          <a:spcPct val="0"/>
                        </a:spcBef>
                        <a:spcAft>
                          <a:spcPct val="0"/>
                        </a:spcAft>
                        <a:buClrTx/>
                        <a:buSzTx/>
                        <a:buFont typeface="Arial" pitchFamily="34" charset="0"/>
                        <a:buAutoNum type="arabicPeriod"/>
                        <a:tabLst/>
                      </a:pPr>
                      <a:r>
                        <a:rPr kumimoji="0" lang="lv-LV" sz="2400" b="1" i="0" u="none" strike="noStrike" cap="none" normalizeH="0" baseline="0" dirty="0" smtClean="0">
                          <a:ln>
                            <a:noFill/>
                          </a:ln>
                          <a:solidFill>
                            <a:srgbClr val="002060"/>
                          </a:solidFill>
                          <a:effectLst/>
                          <a:latin typeface="Times New Roman" pitchFamily="18" charset="0"/>
                          <a:cs typeface="Times New Roman" pitchFamily="18" charset="0"/>
                        </a:rPr>
                        <a:t>Problēmas, to risināšanas iespējas.</a:t>
                      </a:r>
                      <a:endParaRPr kumimoji="0" lang="en-US" sz="24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a 1"/>
          <p:cNvGraphicFramePr>
            <a:graphicFrameLocks noGrp="1"/>
          </p:cNvGraphicFramePr>
          <p:nvPr/>
        </p:nvGraphicFramePr>
        <p:xfrm>
          <a:off x="251520" y="548680"/>
          <a:ext cx="7416824" cy="5786438"/>
        </p:xfrm>
        <a:graphic>
          <a:graphicData uri="http://schemas.openxmlformats.org/drawingml/2006/table">
            <a:tbl>
              <a:tblPr/>
              <a:tblGrid>
                <a:gridCol w="2776369"/>
                <a:gridCol w="4640455"/>
              </a:tblGrid>
              <a:tr h="5786438">
                <a:tc>
                  <a:txBody>
                    <a:bodyPr/>
                    <a:lstStyle/>
                    <a:p>
                      <a:pPr marL="342900" marR="0" lvl="0" indent="-342900" algn="l" defTabSz="914400" rtl="0" eaLnBrk="1" fontAlgn="base" latinLnBrk="0" hangingPunct="1">
                        <a:lnSpc>
                          <a:spcPct val="150000"/>
                        </a:lnSpc>
                        <a:spcBef>
                          <a:spcPct val="0"/>
                        </a:spcBef>
                        <a:spcAft>
                          <a:spcPct val="0"/>
                        </a:spcAft>
                        <a:buClrTx/>
                        <a:buSzTx/>
                        <a:buFont typeface="+mj-lt"/>
                        <a:buNone/>
                        <a:tabLst/>
                      </a:pPr>
                      <a:r>
                        <a:rPr kumimoji="0" lang="lv-LV" sz="28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3. </a:t>
                      </a:r>
                      <a:r>
                        <a:rPr kumimoji="0" lang="lv-LV" sz="28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Darbības plānošana </a:t>
                      </a:r>
                      <a:endParaRPr kumimoji="0" lang="en-US" sz="2800" b="0" i="0" u="sng"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just" defTabSz="914400" rtl="0" eaLnBrk="1" fontAlgn="base" latinLnBrk="0" hangingPunct="1">
                        <a:lnSpc>
                          <a:spcPct val="150000"/>
                        </a:lnSpc>
                        <a:spcBef>
                          <a:spcPct val="0"/>
                        </a:spcBef>
                        <a:spcAft>
                          <a:spcPct val="0"/>
                        </a:spcAft>
                        <a:buClrTx/>
                        <a:buSzTx/>
                        <a:buFont typeface="Arial" pitchFamily="34" charset="0"/>
                        <a:buAutoNum type="arabicPeriod"/>
                        <a:tabLst/>
                      </a:pPr>
                      <a:r>
                        <a:rPr kumimoji="0" lang="lv-LV" sz="2000" b="1" i="0" u="none" strike="noStrike" cap="none" normalizeH="0" baseline="0" dirty="0" smtClean="0">
                          <a:ln>
                            <a:noFill/>
                          </a:ln>
                          <a:solidFill>
                            <a:srgbClr val="002060"/>
                          </a:solidFill>
                          <a:effectLst/>
                          <a:latin typeface="Times New Roman" pitchFamily="18" charset="0"/>
                          <a:cs typeface="Times New Roman" pitchFamily="18" charset="0"/>
                        </a:rPr>
                        <a:t>Jaunu darba prioritāšu un uzdevumu izvirzīšana.</a:t>
                      </a: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50000"/>
                        </a:lnSpc>
                        <a:spcBef>
                          <a:spcPct val="0"/>
                        </a:spcBef>
                        <a:spcAft>
                          <a:spcPct val="0"/>
                        </a:spcAft>
                        <a:buClrTx/>
                        <a:buSzTx/>
                        <a:buFont typeface="Arial" pitchFamily="34" charset="0"/>
                        <a:buAutoNum type="arabicPeriod"/>
                        <a:tabLst/>
                      </a:pPr>
                      <a:r>
                        <a:rPr kumimoji="0" lang="lv-LV" sz="2000" b="1" i="0" u="none" strike="noStrike" cap="none" normalizeH="0" baseline="0" dirty="0" smtClean="0">
                          <a:ln>
                            <a:noFill/>
                          </a:ln>
                          <a:solidFill>
                            <a:srgbClr val="002060"/>
                          </a:solidFill>
                          <a:effectLst/>
                          <a:latin typeface="Times New Roman" pitchFamily="18" charset="0"/>
                          <a:cs typeface="Times New Roman" pitchFamily="18" charset="0"/>
                        </a:rPr>
                        <a:t>Satura izvēle.</a:t>
                      </a: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50000"/>
                        </a:lnSpc>
                        <a:spcBef>
                          <a:spcPct val="0"/>
                        </a:spcBef>
                        <a:spcAft>
                          <a:spcPct val="0"/>
                        </a:spcAft>
                        <a:buClrTx/>
                        <a:buSzTx/>
                        <a:buFont typeface="Arial" pitchFamily="34" charset="0"/>
                        <a:buAutoNum type="arabicPeriod"/>
                        <a:tabLst/>
                      </a:pPr>
                      <a:r>
                        <a:rPr kumimoji="0" lang="lv-LV" sz="2000" b="1" i="0" u="none" strike="noStrike" cap="none" normalizeH="0" baseline="0" dirty="0" smtClean="0">
                          <a:ln>
                            <a:noFill/>
                          </a:ln>
                          <a:solidFill>
                            <a:srgbClr val="002060"/>
                          </a:solidFill>
                          <a:effectLst/>
                          <a:latin typeface="Times New Roman" pitchFamily="18" charset="0"/>
                          <a:cs typeface="Times New Roman" pitchFamily="18" charset="0"/>
                        </a:rPr>
                        <a:t>Darba formu un metožu izvēle.</a:t>
                      </a: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50000"/>
                        </a:lnSpc>
                        <a:spcBef>
                          <a:spcPct val="0"/>
                        </a:spcBef>
                        <a:spcAft>
                          <a:spcPct val="0"/>
                        </a:spcAft>
                        <a:buClrTx/>
                        <a:buSzTx/>
                        <a:buFont typeface="Arial" pitchFamily="34" charset="0"/>
                        <a:buAutoNum type="arabicPeriod"/>
                        <a:tabLst/>
                      </a:pPr>
                      <a:r>
                        <a:rPr kumimoji="0" lang="lv-LV" sz="2000" b="1" i="0" u="none" strike="noStrike" cap="none" normalizeH="0" baseline="0" dirty="0" smtClean="0">
                          <a:ln>
                            <a:noFill/>
                          </a:ln>
                          <a:solidFill>
                            <a:srgbClr val="002060"/>
                          </a:solidFill>
                          <a:effectLst/>
                          <a:latin typeface="Times New Roman" pitchFamily="18" charset="0"/>
                          <a:cs typeface="Times New Roman" pitchFamily="18" charset="0"/>
                        </a:rPr>
                        <a:t>Darbību un aktivitāšu secīga sakārtošana atbilstoši plānotajam saturam noteiktā laika posmā.</a:t>
                      </a: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50000"/>
                        </a:lnSpc>
                        <a:spcBef>
                          <a:spcPct val="0"/>
                        </a:spcBef>
                        <a:spcAft>
                          <a:spcPct val="0"/>
                        </a:spcAft>
                        <a:buClrTx/>
                        <a:buSzTx/>
                        <a:buFont typeface="Arial" pitchFamily="34" charset="0"/>
                        <a:buAutoNum type="arabicPeriod"/>
                        <a:tabLst/>
                      </a:pPr>
                      <a:r>
                        <a:rPr kumimoji="0" lang="lv-LV" sz="2000" b="1" i="0" u="none" strike="noStrike" cap="none" normalizeH="0" baseline="0" dirty="0" smtClean="0">
                          <a:ln>
                            <a:noFill/>
                          </a:ln>
                          <a:solidFill>
                            <a:srgbClr val="002060"/>
                          </a:solidFill>
                          <a:effectLst/>
                          <a:latin typeface="Times New Roman" pitchFamily="18" charset="0"/>
                          <a:cs typeface="Times New Roman" pitchFamily="18" charset="0"/>
                        </a:rPr>
                        <a:t>Prognozējamais galarezultāts. </a:t>
                      </a: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50000"/>
                        </a:lnSpc>
                        <a:spcBef>
                          <a:spcPct val="0"/>
                        </a:spcBef>
                        <a:spcAft>
                          <a:spcPct val="0"/>
                        </a:spcAft>
                        <a:buClrTx/>
                        <a:buSzTx/>
                        <a:buFont typeface="Arial" pitchFamily="34" charset="0"/>
                        <a:buAutoNum type="arabicPeriod"/>
                        <a:tabLst/>
                      </a:pPr>
                      <a:r>
                        <a:rPr kumimoji="0" lang="lv-LV" sz="2000" b="1" i="0" u="none" strike="noStrike" cap="none" normalizeH="0" baseline="0" dirty="0" smtClean="0">
                          <a:ln>
                            <a:noFill/>
                          </a:ln>
                          <a:solidFill>
                            <a:srgbClr val="002060"/>
                          </a:solidFill>
                          <a:effectLst/>
                          <a:latin typeface="Times New Roman" pitchFamily="18" charset="0"/>
                          <a:cs typeface="Times New Roman" pitchFamily="18" charset="0"/>
                        </a:rPr>
                        <a:t>Atbildīgie. </a:t>
                      </a: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50000"/>
                        </a:lnSpc>
                        <a:spcBef>
                          <a:spcPct val="0"/>
                        </a:spcBef>
                        <a:spcAft>
                          <a:spcPct val="0"/>
                        </a:spcAft>
                        <a:buClrTx/>
                        <a:buSzTx/>
                        <a:buFont typeface="Arial" pitchFamily="34" charset="0"/>
                        <a:buAutoNum type="arabicPeriod"/>
                        <a:tabLst/>
                      </a:pPr>
                      <a:r>
                        <a:rPr kumimoji="0" lang="lv-LV" sz="2000" b="1" i="0" u="none" strike="noStrike" cap="none" normalizeH="0" baseline="0" dirty="0" smtClean="0">
                          <a:ln>
                            <a:noFill/>
                          </a:ln>
                          <a:solidFill>
                            <a:srgbClr val="002060"/>
                          </a:solidFill>
                          <a:effectLst/>
                          <a:latin typeface="Times New Roman" pitchFamily="18" charset="0"/>
                          <a:cs typeface="Times New Roman" pitchFamily="18" charset="0"/>
                        </a:rPr>
                        <a:t>Mērķauditorija. </a:t>
                      </a: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50000"/>
                        </a:lnSpc>
                        <a:spcBef>
                          <a:spcPct val="0"/>
                        </a:spcBef>
                        <a:spcAft>
                          <a:spcPct val="0"/>
                        </a:spcAft>
                        <a:buClrTx/>
                        <a:buSzTx/>
                        <a:buFont typeface="Arial" pitchFamily="34" charset="0"/>
                        <a:buAutoNum type="arabicPeriod"/>
                        <a:tabLst/>
                      </a:pPr>
                      <a:r>
                        <a:rPr kumimoji="0" lang="lv-LV" sz="2000" b="1" i="0" u="none" strike="noStrike" cap="none" normalizeH="0" baseline="0" dirty="0" smtClean="0">
                          <a:ln>
                            <a:noFill/>
                          </a:ln>
                          <a:solidFill>
                            <a:srgbClr val="002060"/>
                          </a:solidFill>
                          <a:effectLst/>
                          <a:latin typeface="Times New Roman" pitchFamily="18" charset="0"/>
                          <a:cs typeface="Times New Roman" pitchFamily="18" charset="0"/>
                        </a:rPr>
                        <a:t>Iespējamās korekcijas, izmaiņas. </a:t>
                      </a: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50000"/>
                        </a:lnSpc>
                        <a:spcBef>
                          <a:spcPct val="0"/>
                        </a:spcBef>
                        <a:spcAft>
                          <a:spcPct val="0"/>
                        </a:spcAft>
                        <a:buClrTx/>
                        <a:buSzTx/>
                        <a:buFont typeface="Arial" pitchFamily="34" charset="0"/>
                        <a:buAutoNum type="arabicPeriod"/>
                        <a:tabLst/>
                      </a:pPr>
                      <a:r>
                        <a:rPr kumimoji="0" lang="lv-LV" sz="2000" b="1" i="0" u="none" strike="noStrike" cap="none" normalizeH="0" baseline="0" dirty="0" smtClean="0">
                          <a:ln>
                            <a:noFill/>
                          </a:ln>
                          <a:solidFill>
                            <a:srgbClr val="002060"/>
                          </a:solidFill>
                          <a:effectLst/>
                          <a:latin typeface="Times New Roman" pitchFamily="18" charset="0"/>
                          <a:cs typeface="Times New Roman" pitchFamily="18" charset="0"/>
                        </a:rPr>
                        <a:t>Atgriezeniskās informācijas iegūšana.</a:t>
                      </a: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a 1"/>
          <p:cNvGraphicFramePr>
            <a:graphicFrameLocks noGrp="1"/>
          </p:cNvGraphicFramePr>
          <p:nvPr/>
        </p:nvGraphicFramePr>
        <p:xfrm>
          <a:off x="1120140" y="445770"/>
          <a:ext cx="7150100" cy="2459038"/>
        </p:xfrm>
        <a:graphic>
          <a:graphicData uri="http://schemas.openxmlformats.org/drawingml/2006/table">
            <a:tbl>
              <a:tblPr/>
              <a:tblGrid>
                <a:gridCol w="2674938"/>
                <a:gridCol w="4475162"/>
              </a:tblGrid>
              <a:tr h="2459038">
                <a:tc>
                  <a:txBody>
                    <a:bodyPr/>
                    <a:lstStyle/>
                    <a:p>
                      <a:pPr marL="342900" marR="0" lvl="0" indent="-342900" algn="ctr" defTabSz="914400" rtl="0" eaLnBrk="1" fontAlgn="base" latinLnBrk="0" hangingPunct="1">
                        <a:lnSpc>
                          <a:spcPct val="150000"/>
                        </a:lnSpc>
                        <a:spcBef>
                          <a:spcPct val="0"/>
                        </a:spcBef>
                        <a:spcAft>
                          <a:spcPct val="0"/>
                        </a:spcAft>
                        <a:buClrTx/>
                        <a:buSzTx/>
                        <a:buFont typeface="+mj-lt"/>
                        <a:buNone/>
                        <a:tabLst/>
                      </a:pPr>
                      <a:r>
                        <a:rPr kumimoji="0" lang="lv-LV" sz="28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4. Darba plānojuma noformēšana </a:t>
                      </a:r>
                      <a:endParaRPr kumimoji="0" lang="en-US" sz="2800" b="0" i="0" u="sng"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lv-LV" sz="2400" b="1" i="0" u="none" strike="noStrike" cap="none" normalizeH="0" baseline="0" dirty="0" smtClean="0">
                          <a:ln>
                            <a:noFill/>
                          </a:ln>
                          <a:solidFill>
                            <a:srgbClr val="002060"/>
                          </a:solidFill>
                          <a:effectLst/>
                          <a:latin typeface="Times New Roman" pitchFamily="18" charset="0"/>
                          <a:cs typeface="Times New Roman" pitchFamily="18" charset="0"/>
                        </a:rPr>
                        <a:t>Audzināšanas darba plānojuma apkopošana un noformēšana.( </a:t>
                      </a:r>
                      <a:r>
                        <a:rPr kumimoji="0" lang="lv-LV" sz="2000" b="1" i="0" u="none" strike="noStrike" cap="none" normalizeH="0" baseline="0" dirty="0" smtClean="0">
                          <a:ln>
                            <a:noFill/>
                          </a:ln>
                          <a:solidFill>
                            <a:srgbClr val="002060"/>
                          </a:solidFill>
                          <a:effectLst/>
                          <a:latin typeface="Times New Roman" pitchFamily="18" charset="0"/>
                          <a:cs typeface="Times New Roman" pitchFamily="18" charset="0"/>
                        </a:rPr>
                        <a:t>katrā skolā ir sava pieeja)</a:t>
                      </a:r>
                      <a:endParaRPr kumimoji="0" lang="en-US" sz="20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r>
            </a:tbl>
          </a:graphicData>
        </a:graphic>
      </p:graphicFrame>
      <p:pic>
        <p:nvPicPr>
          <p:cNvPr id="3" name="Picture 1"/>
          <p:cNvPicPr>
            <a:picLocks noChangeAspect="1" noChangeArrowheads="1"/>
          </p:cNvPicPr>
          <p:nvPr/>
        </p:nvPicPr>
        <p:blipFill>
          <a:blip r:embed="rId2" cstate="print"/>
          <a:srcRect/>
          <a:stretch>
            <a:fillRect/>
          </a:stretch>
        </p:blipFill>
        <p:spPr bwMode="auto">
          <a:xfrm>
            <a:off x="3977640" y="4589145"/>
            <a:ext cx="1828800" cy="1666875"/>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5835015" y="3088958"/>
            <a:ext cx="1962150" cy="1762125"/>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1691640" y="3160395"/>
            <a:ext cx="177165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000"/>
                                        <p:tgtEl>
                                          <p:spTgt spid="3"/>
                                        </p:tgtEl>
                                      </p:cBhvr>
                                    </p:animEffect>
                                    <p:anim calcmode="lin" valueType="num">
                                      <p:cBhvr>
                                        <p:cTn id="29" dur="2000" fill="hold"/>
                                        <p:tgtEl>
                                          <p:spTgt spid="3"/>
                                        </p:tgtEl>
                                        <p:attrNameLst>
                                          <p:attrName>style.rotation</p:attrName>
                                        </p:attrNameLst>
                                      </p:cBhvr>
                                      <p:tavLst>
                                        <p:tav tm="0">
                                          <p:val>
                                            <p:fltVal val="720"/>
                                          </p:val>
                                        </p:tav>
                                        <p:tav tm="100000">
                                          <p:val>
                                            <p:fltVal val="0"/>
                                          </p:val>
                                        </p:tav>
                                      </p:tavLst>
                                    </p:anim>
                                    <p:anim calcmode="lin" valueType="num">
                                      <p:cBhvr>
                                        <p:cTn id="30" dur="2000" fill="hold"/>
                                        <p:tgtEl>
                                          <p:spTgt spid="3"/>
                                        </p:tgtEl>
                                        <p:attrNameLst>
                                          <p:attrName>ppt_h</p:attrName>
                                        </p:attrNameLst>
                                      </p:cBhvr>
                                      <p:tavLst>
                                        <p:tav tm="0">
                                          <p:val>
                                            <p:fltVal val="0"/>
                                          </p:val>
                                        </p:tav>
                                        <p:tav tm="100000">
                                          <p:val>
                                            <p:strVal val="#ppt_h"/>
                                          </p:val>
                                        </p:tav>
                                      </p:tavLst>
                                    </p:anim>
                                    <p:anim calcmode="lin" valueType="num">
                                      <p:cBhvr>
                                        <p:cTn id="31"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2"/>
          <p:cNvSpPr txBox="1">
            <a:spLocks/>
          </p:cNvSpPr>
          <p:nvPr/>
        </p:nvSpPr>
        <p:spPr>
          <a:xfrm>
            <a:off x="142875" y="1196752"/>
            <a:ext cx="9001125" cy="566124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0" i="0" u="none" strike="noStrike" kern="1200" cap="none" spc="0" normalizeH="0" baseline="0" noProof="0" dirty="0" smtClean="0">
                <a:ln>
                  <a:noFill/>
                </a:ln>
                <a:solidFill>
                  <a:srgbClr val="002060"/>
                </a:solidFill>
                <a:effectLst/>
                <a:uLnTx/>
                <a:uFillTx/>
                <a:latin typeface="+mn-lt"/>
                <a:ea typeface="+mn-ea"/>
                <a:cs typeface="+mn-cs"/>
              </a:rPr>
              <a:t>Ir jāievēro skolēnu </a:t>
            </a:r>
            <a:r>
              <a:rPr kumimoji="0" lang="lv-LV" sz="2000" b="1" i="1" u="sng" strike="noStrike" kern="1200" cap="none" spc="0" normalizeH="0" baseline="0" noProof="0" dirty="0" smtClean="0">
                <a:ln>
                  <a:noFill/>
                </a:ln>
                <a:solidFill>
                  <a:srgbClr val="002060"/>
                </a:solidFill>
                <a:effectLst/>
                <a:uLnTx/>
                <a:uFillTx/>
                <a:latin typeface="+mn-lt"/>
                <a:ea typeface="+mn-ea"/>
                <a:cs typeface="+mn-cs"/>
              </a:rPr>
              <a:t>vecumīpatnības</a:t>
            </a:r>
            <a:r>
              <a:rPr kumimoji="0" lang="lv-LV" sz="2000" b="1" i="0" u="none" strike="noStrike" kern="1200" cap="none" spc="0" normalizeH="0" baseline="0" noProof="0" dirty="0" smtClean="0">
                <a:ln>
                  <a:noFill/>
                </a:ln>
                <a:solidFill>
                  <a:srgbClr val="002060"/>
                </a:solidFill>
                <a:effectLst/>
                <a:uLnTx/>
                <a:uFillTx/>
                <a:latin typeface="+mn-lt"/>
                <a:ea typeface="+mn-ea"/>
                <a:cs typeface="+mn-cs"/>
              </a:rPr>
              <a:t>. </a:t>
            </a:r>
            <a:endParaRPr kumimoji="0" lang="en-US" sz="20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0" i="0" u="none" strike="noStrike" kern="1200" cap="none" spc="0" normalizeH="0" baseline="0" noProof="0" dirty="0" smtClean="0">
                <a:ln>
                  <a:noFill/>
                </a:ln>
                <a:solidFill>
                  <a:srgbClr val="002060"/>
                </a:solidFill>
                <a:effectLst/>
                <a:uLnTx/>
                <a:uFillTx/>
                <a:latin typeface="+mn-lt"/>
                <a:ea typeface="+mn-ea"/>
                <a:cs typeface="+mn-cs"/>
              </a:rPr>
              <a:t>Ir jāzina skolas mācību un </a:t>
            </a:r>
            <a:r>
              <a:rPr kumimoji="0" lang="lv-LV" sz="2000" b="1" i="1" u="sng" strike="noStrike" kern="1200" cap="none" spc="0" normalizeH="0" baseline="0" noProof="0" dirty="0" smtClean="0">
                <a:ln>
                  <a:noFill/>
                </a:ln>
                <a:solidFill>
                  <a:srgbClr val="002060"/>
                </a:solidFill>
                <a:effectLst/>
                <a:uLnTx/>
                <a:uFillTx/>
                <a:latin typeface="+mn-lt"/>
                <a:ea typeface="+mn-ea"/>
                <a:cs typeface="+mn-cs"/>
              </a:rPr>
              <a:t>audzināšanas darba mērķis un uzdevumi. </a:t>
            </a:r>
            <a:endParaRPr kumimoji="0" lang="en-US" sz="2000" b="1" i="1" u="sng"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0" i="0" u="none" strike="noStrike" kern="1200" cap="none" spc="0" normalizeH="0" baseline="0" noProof="0" dirty="0" smtClean="0">
                <a:ln>
                  <a:noFill/>
                </a:ln>
                <a:solidFill>
                  <a:srgbClr val="002060"/>
                </a:solidFill>
                <a:effectLst/>
                <a:uLnTx/>
                <a:uFillTx/>
                <a:latin typeface="+mn-lt"/>
                <a:ea typeface="+mn-ea"/>
                <a:cs typeface="+mn-cs"/>
              </a:rPr>
              <a:t>Ir jāizzina un jārespektē </a:t>
            </a:r>
            <a:r>
              <a:rPr kumimoji="0" lang="lv-LV" sz="2000" b="1" i="1" u="sng" strike="noStrike" kern="1200" cap="none" spc="0" normalizeH="0" baseline="0" noProof="0" dirty="0" smtClean="0">
                <a:ln>
                  <a:noFill/>
                </a:ln>
                <a:solidFill>
                  <a:srgbClr val="002060"/>
                </a:solidFill>
                <a:effectLst/>
                <a:uLnTx/>
                <a:uFillTx/>
                <a:latin typeface="+mn-lt"/>
                <a:ea typeface="+mn-ea"/>
                <a:cs typeface="+mn-cs"/>
              </a:rPr>
              <a:t>skolēnu</a:t>
            </a:r>
            <a:r>
              <a:rPr kumimoji="0" lang="lv-LV" sz="2000" i="1" u="sng" strike="noStrike" kern="1200" cap="none" spc="0" normalizeH="0" baseline="0" noProof="0" dirty="0" smtClean="0">
                <a:ln>
                  <a:noFill/>
                </a:ln>
                <a:solidFill>
                  <a:srgbClr val="002060"/>
                </a:solidFill>
                <a:effectLst/>
                <a:uLnTx/>
                <a:uFillTx/>
                <a:latin typeface="+mn-lt"/>
                <a:ea typeface="+mn-ea"/>
                <a:cs typeface="+mn-cs"/>
              </a:rPr>
              <a:t> un </a:t>
            </a:r>
            <a:r>
              <a:rPr kumimoji="0" lang="lv-LV" sz="2000" b="1" i="1" u="sng" strike="noStrike" kern="1200" cap="none" spc="0" normalizeH="0" baseline="0" noProof="0" dirty="0" smtClean="0">
                <a:ln>
                  <a:noFill/>
                </a:ln>
                <a:solidFill>
                  <a:srgbClr val="002060"/>
                </a:solidFill>
                <a:effectLst/>
                <a:uLnTx/>
                <a:uFillTx/>
                <a:latin typeface="+mn-lt"/>
                <a:ea typeface="+mn-ea"/>
                <a:cs typeface="+mn-cs"/>
              </a:rPr>
              <a:t>vecāku domas </a:t>
            </a:r>
            <a:r>
              <a:rPr kumimoji="0" lang="lv-LV" sz="2000" b="0" i="0" u="none" strike="noStrike" kern="1200" cap="none" spc="0" normalizeH="0" baseline="0" noProof="0" dirty="0" smtClean="0">
                <a:ln>
                  <a:noFill/>
                </a:ln>
                <a:solidFill>
                  <a:srgbClr val="002060"/>
                </a:solidFill>
                <a:effectLst/>
                <a:uLnTx/>
                <a:uFillTx/>
                <a:latin typeface="+mn-lt"/>
                <a:ea typeface="+mn-ea"/>
                <a:cs typeface="+mn-cs"/>
              </a:rPr>
              <a:t>un vēlmes, jāiesaista plānošanā. </a:t>
            </a:r>
            <a:endParaRPr kumimoji="0" lang="en-US" sz="20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0" i="0" u="none" strike="noStrike" kern="1200" cap="none" spc="0" normalizeH="0" baseline="0" noProof="0" dirty="0" smtClean="0">
                <a:ln>
                  <a:noFill/>
                </a:ln>
                <a:solidFill>
                  <a:srgbClr val="002060"/>
                </a:solidFill>
                <a:effectLst/>
                <a:uLnTx/>
                <a:uFillTx/>
                <a:latin typeface="+mn-lt"/>
                <a:ea typeface="+mn-ea"/>
                <a:cs typeface="+mn-cs"/>
              </a:rPr>
              <a:t>Ir jāievēro </a:t>
            </a:r>
            <a:r>
              <a:rPr kumimoji="0" lang="lv-LV" sz="2000" b="1" i="1" u="sng" strike="noStrike" kern="1200" cap="none" spc="0" normalizeH="0" baseline="0" noProof="0" dirty="0" smtClean="0">
                <a:ln>
                  <a:noFill/>
                </a:ln>
                <a:solidFill>
                  <a:srgbClr val="002060"/>
                </a:solidFill>
                <a:effectLst/>
                <a:uLnTx/>
                <a:uFillTx/>
                <a:latin typeface="+mn-lt"/>
                <a:ea typeface="+mn-ea"/>
                <a:cs typeface="+mn-cs"/>
              </a:rPr>
              <a:t>sistemātiskuma</a:t>
            </a:r>
            <a:r>
              <a:rPr kumimoji="0" lang="lv-LV" sz="2000" b="0" i="0" u="none" strike="noStrike" kern="1200" cap="none" spc="0" normalizeH="0" baseline="0" noProof="0" dirty="0" smtClean="0">
                <a:ln>
                  <a:noFill/>
                </a:ln>
                <a:solidFill>
                  <a:srgbClr val="002060"/>
                </a:solidFill>
                <a:effectLst/>
                <a:uLnTx/>
                <a:uFillTx/>
                <a:latin typeface="+mn-lt"/>
                <a:ea typeface="+mn-ea"/>
                <a:cs typeface="+mn-cs"/>
              </a:rPr>
              <a:t> un </a:t>
            </a:r>
            <a:r>
              <a:rPr kumimoji="0" lang="lv-LV" sz="2000" b="1" i="1" u="sng" strike="noStrike" kern="1200" cap="none" spc="0" normalizeH="0" baseline="0" noProof="0" dirty="0" smtClean="0">
                <a:ln>
                  <a:noFill/>
                </a:ln>
                <a:solidFill>
                  <a:srgbClr val="002060"/>
                </a:solidFill>
                <a:effectLst/>
                <a:uLnTx/>
                <a:uFillTx/>
                <a:latin typeface="+mn-lt"/>
                <a:ea typeface="+mn-ea"/>
                <a:cs typeface="+mn-cs"/>
              </a:rPr>
              <a:t>sistēmiskuma</a:t>
            </a:r>
            <a:r>
              <a:rPr kumimoji="0" lang="lv-LV" sz="2000" b="0" i="0" u="none" strike="noStrike" kern="1200" cap="none" spc="0" normalizeH="0" baseline="0" noProof="0" dirty="0" smtClean="0">
                <a:ln>
                  <a:noFill/>
                </a:ln>
                <a:solidFill>
                  <a:srgbClr val="002060"/>
                </a:solidFill>
                <a:effectLst/>
                <a:uLnTx/>
                <a:uFillTx/>
                <a:latin typeface="+mn-lt"/>
                <a:ea typeface="+mn-ea"/>
                <a:cs typeface="+mn-cs"/>
              </a:rPr>
              <a:t> (pēctecības) princips.</a:t>
            </a:r>
            <a:endParaRPr kumimoji="0" lang="en-US" sz="20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0" i="0" u="none" strike="noStrike" kern="1200" cap="none" spc="0" normalizeH="0" baseline="0" noProof="0" dirty="0" smtClean="0">
                <a:ln>
                  <a:noFill/>
                </a:ln>
                <a:solidFill>
                  <a:srgbClr val="002060"/>
                </a:solidFill>
                <a:effectLst/>
                <a:uLnTx/>
                <a:uFillTx/>
                <a:latin typeface="+mn-lt"/>
                <a:ea typeface="+mn-ea"/>
                <a:cs typeface="+mn-cs"/>
              </a:rPr>
              <a:t>Ir jāievēro un jāpilnveido </a:t>
            </a:r>
            <a:r>
              <a:rPr kumimoji="0" lang="lv-LV" sz="2000" b="1" i="1" u="sng" strike="noStrike" kern="1200" cap="none" spc="0" normalizeH="0" baseline="0" noProof="0" dirty="0" smtClean="0">
                <a:ln>
                  <a:noFill/>
                </a:ln>
                <a:solidFill>
                  <a:srgbClr val="002060"/>
                </a:solidFill>
                <a:effectLst/>
                <a:uLnTx/>
                <a:uFillTx/>
                <a:latin typeface="+mn-lt"/>
                <a:ea typeface="+mn-ea"/>
                <a:cs typeface="+mn-cs"/>
              </a:rPr>
              <a:t>skolas un klases tradīcijas</a:t>
            </a:r>
            <a:r>
              <a:rPr kumimoji="0" lang="lv-LV" sz="2000" b="0" i="0" u="none" strike="noStrike" kern="1200" cap="none" spc="0" normalizeH="0" baseline="0" noProof="0" dirty="0" smtClean="0">
                <a:ln>
                  <a:noFill/>
                </a:ln>
                <a:solidFill>
                  <a:srgbClr val="002060"/>
                </a:solidFill>
                <a:effectLst/>
                <a:uLnTx/>
                <a:uFillTx/>
                <a:latin typeface="+mn-lt"/>
                <a:ea typeface="+mn-ea"/>
                <a:cs typeface="+mn-cs"/>
              </a:rPr>
              <a:t>.</a:t>
            </a:r>
            <a:endParaRPr kumimoji="0" lang="en-US" sz="20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0" i="0" u="none" strike="noStrike" kern="1200" cap="none" spc="0" normalizeH="0" baseline="0" noProof="0" dirty="0" smtClean="0">
                <a:ln>
                  <a:noFill/>
                </a:ln>
                <a:solidFill>
                  <a:srgbClr val="002060"/>
                </a:solidFill>
                <a:effectLst/>
                <a:uLnTx/>
                <a:uFillTx/>
                <a:latin typeface="+mn-lt"/>
                <a:ea typeface="+mn-ea"/>
                <a:cs typeface="+mn-cs"/>
              </a:rPr>
              <a:t>Ir jāizmanto dažādas darba formas un paņēmieni, plānotajām aktivitātēm ir jābūt interesantām un daudzveidīgām.</a:t>
            </a:r>
            <a:endParaRPr kumimoji="0" lang="en-US" sz="20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0" i="0" u="none" strike="noStrike" kern="1200" cap="none" spc="0" normalizeH="0" baseline="0" noProof="0" dirty="0" smtClean="0">
                <a:ln>
                  <a:noFill/>
                </a:ln>
                <a:solidFill>
                  <a:srgbClr val="002060"/>
                </a:solidFill>
                <a:effectLst/>
                <a:uLnTx/>
                <a:uFillTx/>
                <a:latin typeface="+mn-lt"/>
                <a:ea typeface="+mn-ea"/>
                <a:cs typeface="+mn-cs"/>
              </a:rPr>
              <a:t>Ir jārespektē valsts, sava </a:t>
            </a:r>
            <a:r>
              <a:rPr kumimoji="0" lang="lv-LV" sz="2000" b="1" i="1" u="sng" strike="noStrike" kern="1200" cap="none" spc="0" normalizeH="0" baseline="0" noProof="0" dirty="0" smtClean="0">
                <a:ln>
                  <a:noFill/>
                </a:ln>
                <a:solidFill>
                  <a:srgbClr val="002060"/>
                </a:solidFill>
                <a:effectLst/>
                <a:uLnTx/>
                <a:uFillTx/>
                <a:latin typeface="+mn-lt"/>
                <a:ea typeface="+mn-ea"/>
                <a:cs typeface="+mn-cs"/>
              </a:rPr>
              <a:t>novada tradīcijas, svinamie svētki</a:t>
            </a:r>
            <a:r>
              <a:rPr kumimoji="0" lang="lv-LV" sz="2000" b="1" i="0" u="none" strike="noStrike" kern="1200" cap="none" spc="0" normalizeH="0" baseline="0" noProof="0" dirty="0" smtClean="0">
                <a:ln>
                  <a:noFill/>
                </a:ln>
                <a:solidFill>
                  <a:srgbClr val="002060"/>
                </a:solidFill>
                <a:effectLst/>
                <a:uLnTx/>
                <a:uFillTx/>
                <a:latin typeface="+mn-lt"/>
                <a:ea typeface="+mn-ea"/>
                <a:cs typeface="+mn-cs"/>
              </a:rPr>
              <a:t>.</a:t>
            </a:r>
            <a:endParaRPr kumimoji="0" lang="en-US" sz="20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0" i="0" u="none" strike="noStrike" kern="1200" cap="none" spc="0" normalizeH="0" baseline="0" noProof="0" dirty="0" smtClean="0">
                <a:ln>
                  <a:noFill/>
                </a:ln>
                <a:solidFill>
                  <a:srgbClr val="002060"/>
                </a:solidFill>
                <a:effectLst/>
                <a:uLnTx/>
                <a:uFillTx/>
                <a:latin typeface="+mn-lt"/>
                <a:ea typeface="+mn-ea"/>
                <a:cs typeface="+mn-cs"/>
              </a:rPr>
              <a:t>Pirms plānošanas ir noteikti jāveic iepriekšējā mācību gadā veiktā </a:t>
            </a:r>
            <a:r>
              <a:rPr kumimoji="0" lang="lv-LV" sz="2000" b="1" i="1" u="sng" strike="noStrike" kern="1200" cap="none" spc="0" normalizeH="0" baseline="0" noProof="0" dirty="0" smtClean="0">
                <a:ln>
                  <a:noFill/>
                </a:ln>
                <a:solidFill>
                  <a:srgbClr val="002060"/>
                </a:solidFill>
                <a:effectLst/>
                <a:uLnTx/>
                <a:uFillTx/>
                <a:latin typeface="+mn-lt"/>
                <a:ea typeface="+mn-ea"/>
                <a:cs typeface="+mn-cs"/>
              </a:rPr>
              <a:t>audzināšanas darba analīze un izvērtēšana</a:t>
            </a:r>
            <a:r>
              <a:rPr kumimoji="0" lang="lv-LV" sz="2000" b="0" i="0" u="none" strike="noStrike" kern="1200" cap="none" spc="0" normalizeH="0" baseline="0" noProof="0" dirty="0" smtClean="0">
                <a:ln>
                  <a:noFill/>
                </a:ln>
                <a:solidFill>
                  <a:srgbClr val="002060"/>
                </a:solidFill>
                <a:effectLst/>
                <a:uLnTx/>
                <a:uFillTx/>
                <a:latin typeface="+mn-lt"/>
                <a:ea typeface="+mn-ea"/>
                <a:cs typeface="+mn-cs"/>
              </a:rPr>
              <a:t>, ņemot vērā konkrētus kvalitatīvās izvērtēšanas kritērijus.</a:t>
            </a:r>
            <a:endParaRPr kumimoji="0" lang="en-US" sz="20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0" i="0" u="none" strike="noStrike" kern="1200" cap="none" spc="0" normalizeH="0" baseline="0" noProof="0" dirty="0" smtClean="0">
                <a:ln>
                  <a:noFill/>
                </a:ln>
                <a:solidFill>
                  <a:srgbClr val="002060"/>
                </a:solidFill>
                <a:effectLst/>
                <a:uLnTx/>
                <a:uFillTx/>
                <a:latin typeface="+mn-lt"/>
                <a:ea typeface="+mn-ea"/>
                <a:cs typeface="+mn-cs"/>
              </a:rPr>
              <a:t> Katrai plānotai aktivitātei ir jābūt pārdomātai, </a:t>
            </a:r>
            <a:r>
              <a:rPr kumimoji="0" lang="lv-LV" sz="2000" b="1" i="1" u="sng" strike="noStrike" kern="1200" cap="none" spc="0" normalizeH="0" baseline="0" noProof="0" dirty="0" smtClean="0">
                <a:ln>
                  <a:noFill/>
                </a:ln>
                <a:solidFill>
                  <a:srgbClr val="002060"/>
                </a:solidFill>
                <a:effectLst/>
                <a:uLnTx/>
                <a:uFillTx/>
                <a:latin typeface="+mn-lt"/>
                <a:ea typeface="+mn-ea"/>
                <a:cs typeface="+mn-cs"/>
              </a:rPr>
              <a:t>jāzina vēlamais galarezultāts</a:t>
            </a:r>
            <a:r>
              <a:rPr kumimoji="0" lang="lv-LV" sz="2000" b="1" i="0" u="none" strike="noStrike" kern="1200" cap="none" spc="0" normalizeH="0" baseline="0" noProof="0" dirty="0" smtClean="0">
                <a:ln>
                  <a:noFill/>
                </a:ln>
                <a:solidFill>
                  <a:srgbClr val="002060"/>
                </a:solidFill>
                <a:effectLst/>
                <a:uLnTx/>
                <a:uFillTx/>
                <a:latin typeface="+mn-lt"/>
                <a:ea typeface="+mn-ea"/>
                <a:cs typeface="+mn-cs"/>
              </a:rPr>
              <a:t>.(</a:t>
            </a:r>
            <a:r>
              <a:rPr kumimoji="0" lang="lv-LV" sz="2000" b="0" i="0" u="none" strike="noStrike" kern="1200" cap="none" spc="0" normalizeH="0" baseline="0" noProof="0" dirty="0" smtClean="0">
                <a:ln>
                  <a:noFill/>
                </a:ln>
                <a:solidFill>
                  <a:srgbClr val="002060"/>
                </a:solidFill>
                <a:effectLst/>
                <a:uLnTx/>
                <a:uFillTx/>
                <a:latin typeface="+mn-lt"/>
                <a:ea typeface="+mn-ea"/>
                <a:cs typeface="+mn-cs"/>
              </a:rPr>
              <a:t>Ko es ar to gribu panākt?)</a:t>
            </a:r>
            <a:endParaRPr kumimoji="0" lang="en-US" sz="20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0" i="0" u="none" strike="noStrike" kern="1200" cap="none" spc="0" normalizeH="0" baseline="0" noProof="0" dirty="0" smtClean="0">
                <a:ln>
                  <a:noFill/>
                </a:ln>
                <a:solidFill>
                  <a:srgbClr val="002060"/>
                </a:solidFill>
                <a:effectLst/>
                <a:uLnTx/>
                <a:uFillTx/>
                <a:latin typeface="+mn-lt"/>
                <a:ea typeface="+mn-ea"/>
                <a:cs typeface="+mn-cs"/>
              </a:rPr>
              <a:t>Plānojot klases stundas, ir jāatceras</a:t>
            </a:r>
            <a:r>
              <a:rPr kumimoji="0" lang="lv-LV" sz="2000" b="1" i="1" u="none" strike="noStrike" kern="1200" cap="none" spc="0" normalizeH="0" baseline="0" noProof="0" dirty="0" smtClean="0">
                <a:ln>
                  <a:noFill/>
                </a:ln>
                <a:solidFill>
                  <a:srgbClr val="002060"/>
                </a:solidFill>
                <a:effectLst/>
                <a:uLnTx/>
                <a:uFillTx/>
                <a:latin typeface="+mn-lt"/>
                <a:ea typeface="+mn-ea"/>
                <a:cs typeface="+mn-cs"/>
              </a:rPr>
              <a:t>, </a:t>
            </a:r>
            <a:r>
              <a:rPr kumimoji="0" lang="lv-LV" sz="2000" b="1" i="1" u="sng" strike="noStrike" kern="1200" cap="none" spc="0" normalizeH="0" baseline="0" noProof="0" dirty="0" smtClean="0">
                <a:ln>
                  <a:noFill/>
                </a:ln>
                <a:solidFill>
                  <a:srgbClr val="002060"/>
                </a:solidFill>
                <a:effectLst/>
                <a:uLnTx/>
                <a:uFillTx/>
                <a:latin typeface="+mn-lt"/>
                <a:ea typeface="+mn-ea"/>
                <a:cs typeface="+mn-cs"/>
              </a:rPr>
              <a:t>ka katrai stundai ir jābūt kā akumulatoram</a:t>
            </a:r>
            <a:r>
              <a:rPr kumimoji="0" lang="lv-LV" sz="2000" b="0" i="0" u="none" strike="noStrike" kern="1200" cap="none" spc="0" normalizeH="0" baseline="0" noProof="0" dirty="0" smtClean="0">
                <a:ln>
                  <a:noFill/>
                </a:ln>
                <a:solidFill>
                  <a:srgbClr val="002060"/>
                </a:solidFill>
                <a:effectLst/>
                <a:uLnTx/>
                <a:uFillTx/>
                <a:latin typeface="+mn-lt"/>
                <a:ea typeface="+mn-ea"/>
                <a:cs typeface="+mn-cs"/>
              </a:rPr>
              <a:t>, kas dod skolēnam </a:t>
            </a:r>
            <a:r>
              <a:rPr kumimoji="0" lang="lv-LV" sz="2000" b="0" i="1" u="none" strike="noStrike" kern="1200" cap="none" spc="0" normalizeH="0" baseline="0" noProof="0" dirty="0" smtClean="0">
                <a:ln>
                  <a:noFill/>
                </a:ln>
                <a:solidFill>
                  <a:srgbClr val="002060"/>
                </a:solidFill>
                <a:effectLst/>
                <a:uLnTx/>
                <a:uFillTx/>
                <a:latin typeface="+mn-lt"/>
                <a:ea typeface="+mn-ea"/>
                <a:cs typeface="+mn-cs"/>
              </a:rPr>
              <a:t>pozitīvu lādiņu</a:t>
            </a:r>
            <a:r>
              <a:rPr kumimoji="0" lang="lv-LV" sz="2000" b="0" i="0" u="none" strike="noStrike" kern="1200" cap="none" spc="0" normalizeH="0" baseline="0" noProof="0" dirty="0" smtClean="0">
                <a:ln>
                  <a:noFill/>
                </a:ln>
                <a:solidFill>
                  <a:srgbClr val="002060"/>
                </a:solidFill>
                <a:effectLst/>
                <a:uLnTx/>
                <a:uFillTx/>
                <a:latin typeface="+mn-lt"/>
                <a:ea typeface="+mn-ea"/>
                <a:cs typeface="+mn-cs"/>
              </a:rPr>
              <a:t> viņa personības attīstībā. </a:t>
            </a:r>
            <a:endParaRPr kumimoji="0" lang="en-US" sz="20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mn-lt"/>
              <a:ea typeface="+mn-ea"/>
              <a:cs typeface="+mn-cs"/>
            </a:endParaRPr>
          </a:p>
        </p:txBody>
      </p:sp>
      <p:sp>
        <p:nvSpPr>
          <p:cNvPr id="3" name="Virsraksts 1"/>
          <p:cNvSpPr txBox="1">
            <a:spLocks/>
          </p:cNvSpPr>
          <p:nvPr/>
        </p:nvSpPr>
        <p:spPr>
          <a:xfrm>
            <a:off x="539552" y="0"/>
            <a:ext cx="8229600" cy="114300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sz="4400" b="1" i="1" u="none" strike="noStrike" kern="1200" normalizeH="0" baseline="0" noProof="0"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mj-lt"/>
                <a:ea typeface="+mj-ea"/>
                <a:cs typeface="+mj-cs"/>
              </a:rPr>
              <a:t>Plānošanas noteikumi…..</a:t>
            </a:r>
            <a:endParaRPr kumimoji="0" lang="en-US" sz="4400" b="1" i="1" u="none" strike="noStrike" kern="1200" normalizeH="0" baseline="0" noProof="0" dirty="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p:cTn id="47"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p:cTn id="55"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 calcmode="lin" valueType="num">
                                      <p:cBhvr>
                                        <p:cTn id="63"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nodeType="click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 calcmode="lin" valueType="num">
                                      <p:cBhvr>
                                        <p:cTn id="71"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2">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2">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 calcmode="lin" valueType="num">
                                      <p:cBhvr>
                                        <p:cTn id="79"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2">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2">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40" presetClass="entr" presetSubtype="0" fill="hold" grpId="0" nodeType="clickEffect">
                                  <p:stCondLst>
                                    <p:cond delay="0"/>
                                  </p:stCondLst>
                                  <p:iterate type="lt">
                                    <p:tmPct val="10000"/>
                                  </p:iterate>
                                  <p:childTnLst>
                                    <p:set>
                                      <p:cBhvr>
                                        <p:cTn id="86" dur="1" fill="hold">
                                          <p:stCondLst>
                                            <p:cond delay="0"/>
                                          </p:stCondLst>
                                        </p:cTn>
                                        <p:tgtEl>
                                          <p:spTgt spid="3"/>
                                        </p:tgtEl>
                                        <p:attrNameLst>
                                          <p:attrName>style.visibility</p:attrName>
                                        </p:attrNameLst>
                                      </p:cBhvr>
                                      <p:to>
                                        <p:strVal val="visible"/>
                                      </p:to>
                                    </p:set>
                                    <p:animEffect transition="in" filter="fade">
                                      <p:cBhvr>
                                        <p:cTn id="87" dur="1000"/>
                                        <p:tgtEl>
                                          <p:spTgt spid="3"/>
                                        </p:tgtEl>
                                      </p:cBhvr>
                                    </p:animEffect>
                                    <p:anim calcmode="lin" valueType="num">
                                      <p:cBhvr>
                                        <p:cTn id="88" dur="1000" fill="hold"/>
                                        <p:tgtEl>
                                          <p:spTgt spid="3"/>
                                        </p:tgtEl>
                                        <p:attrNameLst>
                                          <p:attrName>ppt_x</p:attrName>
                                        </p:attrNameLst>
                                      </p:cBhvr>
                                      <p:tavLst>
                                        <p:tav tm="0">
                                          <p:val>
                                            <p:strVal val="#ppt_x-.1"/>
                                          </p:val>
                                        </p:tav>
                                        <p:tav tm="100000">
                                          <p:val>
                                            <p:strVal val="#ppt_x"/>
                                          </p:val>
                                        </p:tav>
                                      </p:tavLst>
                                    </p:anim>
                                    <p:anim calcmode="lin" valueType="num">
                                      <p:cBhvr>
                                        <p:cTn id="8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132856"/>
            <a:ext cx="8695073" cy="1569660"/>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lv-LV" sz="4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Katra stunda – akumulators</a:t>
            </a:r>
          </a:p>
          <a:p>
            <a:pPr algn="ctr"/>
            <a:r>
              <a:rPr lang="lv-LV" sz="4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skolēnam.....</a:t>
            </a:r>
            <a:endParaRPr lang="ru-RU"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Прямоугольник 3"/>
          <p:cNvSpPr/>
          <p:nvPr/>
        </p:nvSpPr>
        <p:spPr>
          <a:xfrm>
            <a:off x="971600" y="4221088"/>
            <a:ext cx="6954148" cy="769441"/>
          </a:xfrm>
          <a:prstGeom prst="rect">
            <a:avLst/>
          </a:prstGeom>
        </p:spPr>
        <p:txBody>
          <a:bodyPr wrap="none">
            <a:spAutoFit/>
          </a:bodyPr>
          <a:lstStyle/>
          <a:p>
            <a:pPr algn="ctr" fontAlgn="auto">
              <a:spcBef>
                <a:spcPts val="0"/>
              </a:spcBef>
              <a:spcAft>
                <a:spcPts val="0"/>
              </a:spcAft>
              <a:buClr>
                <a:schemeClr val="tx1"/>
              </a:buClr>
              <a:defRPr/>
            </a:pPr>
            <a:r>
              <a:rPr lang="lv-LV" sz="4400" b="1" i="1" kern="0" cap="all" dirty="0" smtClean="0">
                <a:ln w="0"/>
                <a:solidFill>
                  <a:srgbClr val="C00000"/>
                </a:solidFill>
                <a:effectLst>
                  <a:reflection blurRad="12700" stA="50000" endPos="50000" dist="5000" dir="5400000" sy="-100000" rotWithShape="0"/>
                </a:effectLst>
              </a:rPr>
              <a:t>Kāpēc – akumulators.....?</a:t>
            </a:r>
            <a:endParaRPr lang="lv-LV" sz="4400" b="1" i="1" kern="0" cap="all" dirty="0">
              <a:ln w="0"/>
              <a:solidFill>
                <a:srgbClr val="C00000"/>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70933" y="150461"/>
            <a:ext cx="8229600" cy="921983"/>
          </a:xfrm>
          <a:prstGeom prst="rect">
            <a:avLst/>
          </a:prstGeom>
          <a:noFill/>
          <a:ln w="9525">
            <a:noFill/>
            <a:miter lim="800000"/>
            <a:headEnd/>
            <a:tailEnd/>
          </a:ln>
        </p:spPr>
        <p:txBody>
          <a:bodyPr anchor="ctr"/>
          <a:lstStyle/>
          <a:p>
            <a:pPr algn="ctr">
              <a:defRPr/>
            </a:pPr>
            <a:r>
              <a:rPr lang="lv-LV" sz="4400" b="1" i="1" dirty="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latin typeface="+mj-lt"/>
                <a:ea typeface="+mj-ea"/>
                <a:cs typeface="+mj-cs"/>
              </a:rPr>
              <a:t>Klases stundas sinopse</a:t>
            </a:r>
            <a:endParaRPr lang="en-US" sz="4400" b="1" i="1" dirty="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latin typeface="+mj-lt"/>
              <a:ea typeface="+mj-ea"/>
              <a:cs typeface="+mj-cs"/>
            </a:endParaRPr>
          </a:p>
        </p:txBody>
      </p:sp>
      <p:sp>
        <p:nvSpPr>
          <p:cNvPr id="3" name="Rectangle 3"/>
          <p:cNvSpPr txBox="1">
            <a:spLocks noChangeArrowheads="1"/>
          </p:cNvSpPr>
          <p:nvPr/>
        </p:nvSpPr>
        <p:spPr>
          <a:xfrm>
            <a:off x="357188" y="1196752"/>
            <a:ext cx="7772400" cy="5661247"/>
          </a:xfrm>
          <a:prstGeom prst="rect">
            <a:avLst/>
          </a:prstGeom>
        </p:spPr>
        <p:txBody>
          <a:bodyPr/>
          <a:lstStyle/>
          <a:p>
            <a:pPr marL="342900" indent="-342900" algn="ctr" eaLnBrk="0" fontAlgn="auto" hangingPunct="0">
              <a:spcBef>
                <a:spcPct val="20000"/>
              </a:spcBef>
              <a:spcAft>
                <a:spcPts val="0"/>
              </a:spcAft>
              <a:defRPr/>
            </a:pPr>
            <a:r>
              <a:rPr lang="lv-LV" sz="2800" b="1" i="1" dirty="0" smtClean="0">
                <a:solidFill>
                  <a:srgbClr val="002060"/>
                </a:solidFill>
                <a:latin typeface="+mj-lt"/>
              </a:rPr>
              <a:t>Secīgi </a:t>
            </a:r>
            <a:r>
              <a:rPr lang="lv-LV" sz="2800" b="1" i="1" dirty="0">
                <a:solidFill>
                  <a:srgbClr val="002060"/>
                </a:solidFill>
                <a:latin typeface="+mj-lt"/>
              </a:rPr>
              <a:t>sakārtots materiāla apkopojums, kopsavilkums</a:t>
            </a:r>
          </a:p>
          <a:p>
            <a:pPr marL="342900" indent="-342900" eaLnBrk="0" fontAlgn="auto" hangingPunct="0">
              <a:spcBef>
                <a:spcPct val="20000"/>
              </a:spcBef>
              <a:spcAft>
                <a:spcPts val="0"/>
              </a:spcAft>
              <a:defRPr/>
            </a:pPr>
            <a:endParaRPr lang="lv-LV" sz="3200" dirty="0">
              <a:latin typeface="+mj-lt"/>
            </a:endParaRPr>
          </a:p>
        </p:txBody>
      </p:sp>
      <p:sp>
        <p:nvSpPr>
          <p:cNvPr id="4" name="AutoShape 4"/>
          <p:cNvSpPr>
            <a:spLocks noChangeArrowheads="1"/>
          </p:cNvSpPr>
          <p:nvPr/>
        </p:nvSpPr>
        <p:spPr bwMode="auto">
          <a:xfrm>
            <a:off x="1337733" y="2161822"/>
            <a:ext cx="6781800" cy="5334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r>
              <a:rPr lang="lv-LV" sz="2400" b="1" dirty="0">
                <a:solidFill>
                  <a:schemeClr val="tx2">
                    <a:lumMod val="75000"/>
                  </a:schemeClr>
                </a:solidFill>
                <a:latin typeface="+mj-lt"/>
              </a:rPr>
              <a:t>Ierosināšana</a:t>
            </a:r>
          </a:p>
        </p:txBody>
      </p:sp>
      <p:sp>
        <p:nvSpPr>
          <p:cNvPr id="5" name="AutoShape 5"/>
          <p:cNvSpPr>
            <a:spLocks noChangeArrowheads="1"/>
          </p:cNvSpPr>
          <p:nvPr/>
        </p:nvSpPr>
        <p:spPr bwMode="auto">
          <a:xfrm>
            <a:off x="1439333" y="2926644"/>
            <a:ext cx="6781800" cy="5334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r>
              <a:rPr lang="lv-LV" sz="2400" b="1" dirty="0">
                <a:solidFill>
                  <a:schemeClr val="tx2">
                    <a:lumMod val="75000"/>
                  </a:schemeClr>
                </a:solidFill>
                <a:latin typeface="+mj-lt"/>
              </a:rPr>
              <a:t>Problēmas analīze</a:t>
            </a:r>
          </a:p>
        </p:txBody>
      </p:sp>
      <p:sp>
        <p:nvSpPr>
          <p:cNvPr id="6" name="AutoShape 6"/>
          <p:cNvSpPr>
            <a:spLocks noChangeArrowheads="1"/>
          </p:cNvSpPr>
          <p:nvPr/>
        </p:nvSpPr>
        <p:spPr bwMode="auto">
          <a:xfrm>
            <a:off x="1394178" y="3668888"/>
            <a:ext cx="6781800" cy="5334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r>
              <a:rPr lang="lv-LV" sz="2400" b="1" dirty="0">
                <a:solidFill>
                  <a:schemeClr val="tx2">
                    <a:lumMod val="75000"/>
                  </a:schemeClr>
                </a:solidFill>
                <a:latin typeface="+mj-lt"/>
              </a:rPr>
              <a:t>Problēmas risināšana</a:t>
            </a:r>
          </a:p>
        </p:txBody>
      </p:sp>
      <p:sp>
        <p:nvSpPr>
          <p:cNvPr id="7" name="AutoShape 7"/>
          <p:cNvSpPr>
            <a:spLocks noChangeArrowheads="1"/>
          </p:cNvSpPr>
          <p:nvPr/>
        </p:nvSpPr>
        <p:spPr bwMode="auto">
          <a:xfrm>
            <a:off x="1394177" y="4445000"/>
            <a:ext cx="6781800" cy="5334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r>
              <a:rPr lang="lv-LV" sz="2400" b="1" dirty="0">
                <a:solidFill>
                  <a:schemeClr val="tx2">
                    <a:lumMod val="75000"/>
                  </a:schemeClr>
                </a:solidFill>
                <a:latin typeface="+mj-lt"/>
              </a:rPr>
              <a:t>Prezentēšana</a:t>
            </a:r>
          </a:p>
        </p:txBody>
      </p:sp>
      <p:sp>
        <p:nvSpPr>
          <p:cNvPr id="8" name="AutoShape 8"/>
          <p:cNvSpPr>
            <a:spLocks noChangeArrowheads="1"/>
          </p:cNvSpPr>
          <p:nvPr/>
        </p:nvSpPr>
        <p:spPr bwMode="auto">
          <a:xfrm>
            <a:off x="1371600" y="5130800"/>
            <a:ext cx="6781800" cy="5334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r>
              <a:rPr lang="lv-LV" sz="2400" b="1" dirty="0">
                <a:solidFill>
                  <a:schemeClr val="tx2">
                    <a:lumMod val="75000"/>
                  </a:schemeClr>
                </a:solidFill>
                <a:latin typeface="+mj-lt"/>
              </a:rPr>
              <a:t>Secinājumi</a:t>
            </a:r>
          </a:p>
        </p:txBody>
      </p:sp>
      <p:sp>
        <p:nvSpPr>
          <p:cNvPr id="9" name="AutoShape 9"/>
          <p:cNvSpPr>
            <a:spLocks noChangeArrowheads="1"/>
          </p:cNvSpPr>
          <p:nvPr/>
        </p:nvSpPr>
        <p:spPr bwMode="auto">
          <a:xfrm>
            <a:off x="1405467" y="5884333"/>
            <a:ext cx="6781800" cy="5334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r>
              <a:rPr lang="lv-LV" sz="2400" b="1" dirty="0">
                <a:solidFill>
                  <a:schemeClr val="tx2">
                    <a:lumMod val="75000"/>
                  </a:schemeClr>
                </a:solidFill>
                <a:latin typeface="+mj-lt"/>
              </a:rPr>
              <a:t>Iegūto atziņu nostiprināšana</a:t>
            </a:r>
          </a:p>
        </p:txBody>
      </p:sp>
      <p:sp>
        <p:nvSpPr>
          <p:cNvPr id="10" name="AutoShape 10"/>
          <p:cNvSpPr>
            <a:spLocks noChangeArrowheads="1"/>
          </p:cNvSpPr>
          <p:nvPr/>
        </p:nvSpPr>
        <p:spPr bwMode="auto">
          <a:xfrm>
            <a:off x="439738" y="2224088"/>
            <a:ext cx="703262" cy="4329112"/>
          </a:xfrm>
          <a:prstGeom prst="curvedRightArrow">
            <a:avLst>
              <a:gd name="adj1" fmla="val 140000"/>
              <a:gd name="adj2" fmla="val 280000"/>
              <a:gd name="adj3" fmla="val 33333"/>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dirty="0">
              <a:latin typeface="+mj-lt"/>
            </a:endParaRPr>
          </a:p>
        </p:txBody>
      </p:sp>
      <p:sp>
        <p:nvSpPr>
          <p:cNvPr id="11" name="AutoShape 11"/>
          <p:cNvSpPr>
            <a:spLocks noChangeArrowheads="1"/>
          </p:cNvSpPr>
          <p:nvPr/>
        </p:nvSpPr>
        <p:spPr bwMode="auto">
          <a:xfrm flipH="1">
            <a:off x="8069263" y="2238375"/>
            <a:ext cx="814387" cy="4275138"/>
          </a:xfrm>
          <a:prstGeom prst="curvedRightArrow">
            <a:avLst>
              <a:gd name="adj1" fmla="val 122500"/>
              <a:gd name="adj2" fmla="val 245000"/>
              <a:gd name="adj3" fmla="val 33333"/>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dirty="0">
              <a:latin typeface="+mj-lt"/>
            </a:endParaRPr>
          </a:p>
        </p:txBody>
      </p:sp>
      <p:sp>
        <p:nvSpPr>
          <p:cNvPr id="12" name="TextBox 11"/>
          <p:cNvSpPr txBox="1"/>
          <p:nvPr/>
        </p:nvSpPr>
        <p:spPr>
          <a:xfrm>
            <a:off x="7236296" y="6488668"/>
            <a:ext cx="1745734" cy="369332"/>
          </a:xfrm>
          <a:prstGeom prst="rect">
            <a:avLst/>
          </a:prstGeom>
          <a:noFill/>
        </p:spPr>
        <p:txBody>
          <a:bodyPr wrap="none" rtlCol="0">
            <a:spAutoFit/>
          </a:bodyPr>
          <a:lstStyle/>
          <a:p>
            <a:r>
              <a:rPr lang="lv-LV" dirty="0" smtClean="0"/>
              <a:t>Pēc A.Skalbergas</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amond(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248400"/>
            <a:ext cx="1600200" cy="365125"/>
          </a:xfrm>
        </p:spPr>
        <p:txBody>
          <a:bodyPr/>
          <a:lstStyle/>
          <a:p>
            <a:pPr>
              <a:defRPr/>
            </a:pPr>
            <a:fld id="{F7AA98CF-A73E-4612-B4AE-9788686E2320}" type="slidenum">
              <a:rPr lang="lv-LV" sz="1800">
                <a:latin typeface="+mj-lt"/>
              </a:rPr>
              <a:pPr>
                <a:defRPr/>
              </a:pPr>
              <a:t>36</a:t>
            </a:fld>
            <a:endParaRPr lang="lv-LV" sz="1800" dirty="0">
              <a:latin typeface="+mj-lt"/>
            </a:endParaRPr>
          </a:p>
        </p:txBody>
      </p:sp>
      <p:sp>
        <p:nvSpPr>
          <p:cNvPr id="3" name="Title 1"/>
          <p:cNvSpPr txBox="1">
            <a:spLocks/>
          </p:cNvSpPr>
          <p:nvPr/>
        </p:nvSpPr>
        <p:spPr bwMode="auto">
          <a:xfrm>
            <a:off x="0" y="0"/>
            <a:ext cx="3905250" cy="1143000"/>
          </a:xfrm>
          <a:prstGeom prst="rect">
            <a:avLst/>
          </a:prstGeom>
          <a:noFill/>
          <a:ln w="9525">
            <a:noFill/>
            <a:miter lim="800000"/>
            <a:headEnd/>
            <a:tailEnd/>
          </a:ln>
        </p:spPr>
        <p:txBody>
          <a:bodyPr anchor="ctr"/>
          <a:lstStyle/>
          <a:p>
            <a:pPr algn="ctr" fontAlgn="auto">
              <a:spcBef>
                <a:spcPts val="0"/>
              </a:spcBef>
              <a:spcAft>
                <a:spcPts val="0"/>
              </a:spcAft>
              <a:defRPr/>
            </a:pPr>
            <a:r>
              <a:rPr lang="lv-LV" sz="2400" b="1" i="1" dirty="0">
                <a:solidFill>
                  <a:schemeClr val="tx2">
                    <a:lumMod val="75000"/>
                  </a:schemeClr>
                </a:solidFill>
                <a:latin typeface="+mj-lt"/>
                <a:ea typeface="+mj-ea"/>
                <a:cs typeface="+mj-cs"/>
              </a:rPr>
              <a:t>Kādas ir klases stundas</a:t>
            </a:r>
            <a:br>
              <a:rPr lang="lv-LV" sz="2400" b="1" i="1" dirty="0">
                <a:solidFill>
                  <a:schemeClr val="tx2">
                    <a:lumMod val="75000"/>
                  </a:schemeClr>
                </a:solidFill>
                <a:latin typeface="+mj-lt"/>
                <a:ea typeface="+mj-ea"/>
                <a:cs typeface="+mj-cs"/>
              </a:rPr>
            </a:br>
            <a:r>
              <a:rPr lang="lv-LV" sz="2400" b="1" i="1" dirty="0">
                <a:solidFill>
                  <a:schemeClr val="tx2">
                    <a:lumMod val="75000"/>
                  </a:schemeClr>
                </a:solidFill>
                <a:latin typeface="+mj-lt"/>
                <a:ea typeface="+mj-ea"/>
                <a:cs typeface="+mj-cs"/>
              </a:rPr>
              <a:t> funkcijas?</a:t>
            </a:r>
          </a:p>
        </p:txBody>
      </p:sp>
      <p:sp>
        <p:nvSpPr>
          <p:cNvPr id="4" name="Rectangle 16"/>
          <p:cNvSpPr>
            <a:spLocks noChangeArrowheads="1"/>
          </p:cNvSpPr>
          <p:nvPr/>
        </p:nvSpPr>
        <p:spPr bwMode="auto">
          <a:xfrm>
            <a:off x="6165850" y="3421063"/>
            <a:ext cx="2763838" cy="1417637"/>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lv-LV" dirty="0">
                <a:solidFill>
                  <a:schemeClr val="tx2">
                    <a:lumMod val="75000"/>
                  </a:schemeClr>
                </a:solidFill>
                <a:latin typeface="+mj-lt"/>
              </a:rPr>
              <a:t>Attīsta materiālo un </a:t>
            </a:r>
          </a:p>
          <a:p>
            <a:pPr algn="ctr" fontAlgn="auto">
              <a:spcBef>
                <a:spcPts val="0"/>
              </a:spcBef>
              <a:spcAft>
                <a:spcPts val="0"/>
              </a:spcAft>
              <a:defRPr/>
            </a:pPr>
            <a:r>
              <a:rPr lang="lv-LV" dirty="0">
                <a:solidFill>
                  <a:schemeClr val="tx2">
                    <a:lumMod val="75000"/>
                  </a:schemeClr>
                </a:solidFill>
                <a:latin typeface="+mj-lt"/>
              </a:rPr>
              <a:t>garīgo </a:t>
            </a:r>
          </a:p>
          <a:p>
            <a:pPr algn="ctr" fontAlgn="auto">
              <a:spcBef>
                <a:spcPts val="0"/>
              </a:spcBef>
              <a:spcAft>
                <a:spcPts val="0"/>
              </a:spcAft>
              <a:defRPr/>
            </a:pPr>
            <a:r>
              <a:rPr lang="lv-LV" dirty="0">
                <a:solidFill>
                  <a:schemeClr val="tx2">
                    <a:lumMod val="75000"/>
                  </a:schemeClr>
                </a:solidFill>
                <a:latin typeface="+mj-lt"/>
              </a:rPr>
              <a:t>vērtību hierarhiju.</a:t>
            </a:r>
          </a:p>
          <a:p>
            <a:pPr algn="ctr" fontAlgn="auto">
              <a:spcBef>
                <a:spcPts val="0"/>
              </a:spcBef>
              <a:spcAft>
                <a:spcPts val="0"/>
              </a:spcAft>
              <a:defRPr/>
            </a:pPr>
            <a:r>
              <a:rPr lang="lv-LV" dirty="0">
                <a:solidFill>
                  <a:schemeClr val="tx2">
                    <a:lumMod val="75000"/>
                  </a:schemeClr>
                </a:solidFill>
                <a:latin typeface="+mj-lt"/>
              </a:rPr>
              <a:t>Orientē tajā.</a:t>
            </a:r>
            <a:endParaRPr lang="ru-RU" dirty="0">
              <a:solidFill>
                <a:schemeClr val="tx2">
                  <a:lumMod val="75000"/>
                </a:schemeClr>
              </a:solidFill>
              <a:latin typeface="+mj-lt"/>
            </a:endParaRPr>
          </a:p>
        </p:txBody>
      </p:sp>
      <p:sp>
        <p:nvSpPr>
          <p:cNvPr id="5" name="Oval 5"/>
          <p:cNvSpPr>
            <a:spLocks noChangeArrowheads="1"/>
          </p:cNvSpPr>
          <p:nvPr/>
        </p:nvSpPr>
        <p:spPr bwMode="auto">
          <a:xfrm>
            <a:off x="3402013" y="2071688"/>
            <a:ext cx="2551112" cy="1714500"/>
          </a:xfrm>
          <a:prstGeom prst="ellipse">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r>
              <a:rPr lang="lv-LV" sz="2400" b="1" i="1" dirty="0">
                <a:solidFill>
                  <a:srgbClr val="FFFFFF"/>
                </a:solidFill>
                <a:effectLst>
                  <a:outerShdw blurRad="38100" dist="38100" dir="2700000" algn="tl">
                    <a:srgbClr val="000000">
                      <a:alpha val="43137"/>
                    </a:srgbClr>
                  </a:outerShdw>
                </a:effectLst>
                <a:latin typeface="+mj-lt"/>
              </a:rPr>
              <a:t>Skolēnu un</a:t>
            </a:r>
          </a:p>
          <a:p>
            <a:pPr algn="ctr" fontAlgn="auto">
              <a:spcBef>
                <a:spcPts val="0"/>
              </a:spcBef>
              <a:spcAft>
                <a:spcPts val="0"/>
              </a:spcAft>
              <a:defRPr/>
            </a:pPr>
            <a:r>
              <a:rPr lang="lv-LV" sz="2400" b="1" i="1" dirty="0">
                <a:solidFill>
                  <a:srgbClr val="FFFFFF"/>
                </a:solidFill>
                <a:effectLst>
                  <a:outerShdw blurRad="38100" dist="38100" dir="2700000" algn="tl">
                    <a:srgbClr val="000000">
                      <a:alpha val="43137"/>
                    </a:srgbClr>
                  </a:outerShdw>
                </a:effectLst>
                <a:latin typeface="+mj-lt"/>
              </a:rPr>
              <a:t> skolotāja </a:t>
            </a:r>
          </a:p>
          <a:p>
            <a:pPr algn="ctr" fontAlgn="auto">
              <a:spcBef>
                <a:spcPts val="0"/>
              </a:spcBef>
              <a:spcAft>
                <a:spcPts val="0"/>
              </a:spcAft>
              <a:defRPr/>
            </a:pPr>
            <a:r>
              <a:rPr lang="lv-LV" sz="2400" b="1" i="1" dirty="0">
                <a:solidFill>
                  <a:srgbClr val="FFFFFF"/>
                </a:solidFill>
                <a:effectLst>
                  <a:outerShdw blurRad="38100" dist="38100" dir="2700000" algn="tl">
                    <a:srgbClr val="000000">
                      <a:alpha val="43137"/>
                    </a:srgbClr>
                  </a:outerShdw>
                </a:effectLst>
                <a:latin typeface="+mj-lt"/>
              </a:rPr>
              <a:t>sadarbība</a:t>
            </a:r>
            <a:endParaRPr lang="ru-RU" sz="2400" b="1" i="1" dirty="0">
              <a:solidFill>
                <a:srgbClr val="FFFFFF"/>
              </a:solidFill>
              <a:effectLst>
                <a:outerShdw blurRad="38100" dist="38100" dir="2700000" algn="tl">
                  <a:srgbClr val="000000">
                    <a:alpha val="43137"/>
                  </a:srgbClr>
                </a:outerShdw>
              </a:effectLst>
              <a:latin typeface="+mj-lt"/>
            </a:endParaRPr>
          </a:p>
        </p:txBody>
      </p:sp>
      <p:sp>
        <p:nvSpPr>
          <p:cNvPr id="6" name="Oval 7"/>
          <p:cNvSpPr>
            <a:spLocks noChangeArrowheads="1"/>
          </p:cNvSpPr>
          <p:nvPr/>
        </p:nvSpPr>
        <p:spPr bwMode="auto">
          <a:xfrm>
            <a:off x="923925" y="2482850"/>
            <a:ext cx="1558925" cy="481013"/>
          </a:xfrm>
          <a:prstGeom prst="ellips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lang="lv-LV" b="1" dirty="0">
                <a:solidFill>
                  <a:schemeClr val="tx2">
                    <a:lumMod val="75000"/>
                  </a:schemeClr>
                </a:solidFill>
                <a:latin typeface="+mj-lt"/>
              </a:rPr>
              <a:t>Zināšanas</a:t>
            </a:r>
            <a:endParaRPr lang="ru-RU" b="1" dirty="0">
              <a:solidFill>
                <a:schemeClr val="tx2">
                  <a:lumMod val="75000"/>
                </a:schemeClr>
              </a:solidFill>
              <a:latin typeface="+mj-lt"/>
            </a:endParaRPr>
          </a:p>
        </p:txBody>
      </p:sp>
      <p:sp>
        <p:nvSpPr>
          <p:cNvPr id="7" name="Oval 9"/>
          <p:cNvSpPr>
            <a:spLocks noChangeArrowheads="1"/>
          </p:cNvSpPr>
          <p:nvPr/>
        </p:nvSpPr>
        <p:spPr bwMode="auto">
          <a:xfrm>
            <a:off x="7215188" y="2571750"/>
            <a:ext cx="1395412" cy="479425"/>
          </a:xfrm>
          <a:prstGeom prst="ellips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none" anchor="ctr"/>
          <a:lstStyle/>
          <a:p>
            <a:pPr fontAlgn="auto">
              <a:spcBef>
                <a:spcPts val="0"/>
              </a:spcBef>
              <a:spcAft>
                <a:spcPts val="0"/>
              </a:spcAft>
              <a:defRPr/>
            </a:pPr>
            <a:r>
              <a:rPr lang="lv-LV" b="1" dirty="0">
                <a:solidFill>
                  <a:schemeClr val="tx2">
                    <a:lumMod val="75000"/>
                  </a:schemeClr>
                </a:solidFill>
                <a:latin typeface="+mj-lt"/>
              </a:rPr>
              <a:t>Vērtības</a:t>
            </a:r>
            <a:endParaRPr lang="ru-RU" b="1" dirty="0">
              <a:solidFill>
                <a:schemeClr val="tx2">
                  <a:lumMod val="75000"/>
                </a:schemeClr>
              </a:solidFill>
              <a:latin typeface="+mj-lt"/>
            </a:endParaRPr>
          </a:p>
        </p:txBody>
      </p:sp>
      <p:sp>
        <p:nvSpPr>
          <p:cNvPr id="8" name="Oval 10"/>
          <p:cNvSpPr>
            <a:spLocks noChangeArrowheads="1"/>
          </p:cNvSpPr>
          <p:nvPr/>
        </p:nvSpPr>
        <p:spPr bwMode="auto">
          <a:xfrm>
            <a:off x="3614738" y="4197350"/>
            <a:ext cx="2127250" cy="479425"/>
          </a:xfrm>
          <a:prstGeom prst="ellips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none" anchor="ctr"/>
          <a:lstStyle/>
          <a:p>
            <a:pPr fontAlgn="auto">
              <a:spcBef>
                <a:spcPts val="0"/>
              </a:spcBef>
              <a:spcAft>
                <a:spcPts val="0"/>
              </a:spcAft>
              <a:defRPr/>
            </a:pPr>
            <a:r>
              <a:rPr lang="lv-LV" b="1" dirty="0">
                <a:solidFill>
                  <a:schemeClr val="tx2">
                    <a:lumMod val="75000"/>
                  </a:schemeClr>
                </a:solidFill>
                <a:latin typeface="+mj-lt"/>
              </a:rPr>
              <a:t>Attieksmes</a:t>
            </a:r>
            <a:endParaRPr lang="ru-RU" b="1" dirty="0">
              <a:solidFill>
                <a:schemeClr val="tx2">
                  <a:lumMod val="75000"/>
                </a:schemeClr>
              </a:solidFill>
              <a:latin typeface="+mj-lt"/>
            </a:endParaRPr>
          </a:p>
        </p:txBody>
      </p:sp>
      <p:sp>
        <p:nvSpPr>
          <p:cNvPr id="9" name="Line 11"/>
          <p:cNvSpPr>
            <a:spLocks noChangeShapeType="1"/>
          </p:cNvSpPr>
          <p:nvPr/>
        </p:nvSpPr>
        <p:spPr bwMode="auto">
          <a:xfrm flipH="1">
            <a:off x="2552700" y="2757488"/>
            <a:ext cx="849313" cy="0"/>
          </a:xfrm>
          <a:prstGeom prst="line">
            <a:avLst/>
          </a:prstGeom>
          <a:solidFill>
            <a:schemeClr val="accent6">
              <a:lumMod val="20000"/>
              <a:lumOff val="80000"/>
            </a:schemeClr>
          </a:solidFill>
          <a:ln w="28575" cap="sq">
            <a:solidFill>
              <a:srgbClr val="003300"/>
            </a:solidFill>
            <a:round/>
            <a:headEnd type="none" w="sm" len="sm"/>
            <a:tailEnd type="triangle" w="sm" len="sm"/>
          </a:ln>
        </p:spPr>
        <p:txBody>
          <a:bodyPr wrap="none"/>
          <a:lstStyle/>
          <a:p>
            <a:pPr fontAlgn="auto">
              <a:spcBef>
                <a:spcPts val="0"/>
              </a:spcBef>
              <a:spcAft>
                <a:spcPts val="0"/>
              </a:spcAft>
              <a:defRPr/>
            </a:pPr>
            <a:endParaRPr lang="lv-LV" dirty="0">
              <a:latin typeface="+mj-lt"/>
              <a:cs typeface="+mn-cs"/>
            </a:endParaRPr>
          </a:p>
        </p:txBody>
      </p:sp>
      <p:sp>
        <p:nvSpPr>
          <p:cNvPr id="10" name="Line 12"/>
          <p:cNvSpPr>
            <a:spLocks noChangeShapeType="1"/>
          </p:cNvSpPr>
          <p:nvPr/>
        </p:nvSpPr>
        <p:spPr bwMode="auto">
          <a:xfrm>
            <a:off x="6026150" y="2757488"/>
            <a:ext cx="1203325" cy="0"/>
          </a:xfrm>
          <a:prstGeom prst="line">
            <a:avLst/>
          </a:prstGeom>
          <a:solidFill>
            <a:schemeClr val="accent6">
              <a:lumMod val="20000"/>
              <a:lumOff val="80000"/>
            </a:schemeClr>
          </a:solidFill>
          <a:ln w="28575" cap="sq">
            <a:solidFill>
              <a:srgbClr val="003300"/>
            </a:solidFill>
            <a:round/>
            <a:headEnd type="none" w="sm" len="sm"/>
            <a:tailEnd type="triangle" w="sm" len="sm"/>
          </a:ln>
        </p:spPr>
        <p:txBody>
          <a:bodyPr wrap="none"/>
          <a:lstStyle/>
          <a:p>
            <a:pPr fontAlgn="auto">
              <a:spcBef>
                <a:spcPts val="0"/>
              </a:spcBef>
              <a:spcAft>
                <a:spcPts val="0"/>
              </a:spcAft>
              <a:defRPr/>
            </a:pPr>
            <a:endParaRPr lang="lv-LV" dirty="0">
              <a:latin typeface="+mj-lt"/>
              <a:cs typeface="+mn-cs"/>
            </a:endParaRPr>
          </a:p>
        </p:txBody>
      </p:sp>
      <p:sp>
        <p:nvSpPr>
          <p:cNvPr id="11" name="Line 13"/>
          <p:cNvSpPr>
            <a:spLocks noChangeShapeType="1"/>
          </p:cNvSpPr>
          <p:nvPr/>
        </p:nvSpPr>
        <p:spPr bwMode="auto">
          <a:xfrm>
            <a:off x="4678363" y="3786188"/>
            <a:ext cx="0" cy="342900"/>
          </a:xfrm>
          <a:prstGeom prst="line">
            <a:avLst/>
          </a:prstGeom>
          <a:solidFill>
            <a:schemeClr val="accent6">
              <a:lumMod val="20000"/>
              <a:lumOff val="80000"/>
            </a:schemeClr>
          </a:solidFill>
          <a:ln w="28575" cap="sq">
            <a:solidFill>
              <a:srgbClr val="003300"/>
            </a:solidFill>
            <a:round/>
            <a:headEnd type="none" w="sm" len="sm"/>
            <a:tailEnd type="triangle" w="sm" len="sm"/>
          </a:ln>
        </p:spPr>
        <p:txBody>
          <a:bodyPr wrap="none"/>
          <a:lstStyle/>
          <a:p>
            <a:pPr fontAlgn="auto">
              <a:spcBef>
                <a:spcPts val="0"/>
              </a:spcBef>
              <a:spcAft>
                <a:spcPts val="0"/>
              </a:spcAft>
              <a:defRPr/>
            </a:pPr>
            <a:endParaRPr lang="lv-LV" dirty="0">
              <a:latin typeface="+mj-lt"/>
              <a:cs typeface="+mn-cs"/>
            </a:endParaRPr>
          </a:p>
        </p:txBody>
      </p:sp>
      <p:sp>
        <p:nvSpPr>
          <p:cNvPr id="12" name="Rectangle 14"/>
          <p:cNvSpPr>
            <a:spLocks noChangeArrowheads="1"/>
          </p:cNvSpPr>
          <p:nvPr/>
        </p:nvSpPr>
        <p:spPr bwMode="auto">
          <a:xfrm>
            <a:off x="214313" y="3375025"/>
            <a:ext cx="2620962" cy="1095375"/>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lv-LV" dirty="0">
                <a:solidFill>
                  <a:schemeClr val="tx2">
                    <a:lumMod val="75000"/>
                  </a:schemeClr>
                </a:solidFill>
                <a:latin typeface="+mj-lt"/>
              </a:rPr>
              <a:t>Paplašina zināšanu</a:t>
            </a:r>
          </a:p>
          <a:p>
            <a:pPr algn="ctr" fontAlgn="auto">
              <a:spcBef>
                <a:spcPts val="0"/>
              </a:spcBef>
              <a:spcAft>
                <a:spcPts val="0"/>
              </a:spcAft>
              <a:defRPr/>
            </a:pPr>
            <a:r>
              <a:rPr lang="lv-LV" dirty="0">
                <a:solidFill>
                  <a:schemeClr val="tx2">
                    <a:lumMod val="75000"/>
                  </a:schemeClr>
                </a:solidFill>
                <a:latin typeface="+mj-lt"/>
              </a:rPr>
              <a:t> </a:t>
            </a:r>
            <a:r>
              <a:rPr lang="lv-LV" dirty="0" smtClean="0">
                <a:solidFill>
                  <a:schemeClr val="tx2">
                    <a:lumMod val="75000"/>
                  </a:schemeClr>
                </a:solidFill>
                <a:latin typeface="+mj-lt"/>
              </a:rPr>
              <a:t>loku.</a:t>
            </a:r>
            <a:endParaRPr lang="ru-RU" dirty="0">
              <a:solidFill>
                <a:schemeClr val="tx2">
                  <a:lumMod val="75000"/>
                </a:schemeClr>
              </a:solidFill>
              <a:latin typeface="+mj-lt"/>
            </a:endParaRPr>
          </a:p>
        </p:txBody>
      </p:sp>
      <p:sp>
        <p:nvSpPr>
          <p:cNvPr id="13" name="Line 15"/>
          <p:cNvSpPr>
            <a:spLocks noChangeShapeType="1"/>
          </p:cNvSpPr>
          <p:nvPr/>
        </p:nvSpPr>
        <p:spPr bwMode="auto">
          <a:xfrm>
            <a:off x="1631950" y="2963863"/>
            <a:ext cx="0" cy="342900"/>
          </a:xfrm>
          <a:prstGeom prst="line">
            <a:avLst/>
          </a:prstGeom>
          <a:solidFill>
            <a:schemeClr val="accent6">
              <a:lumMod val="20000"/>
              <a:lumOff val="80000"/>
            </a:schemeClr>
          </a:solidFill>
          <a:ln w="28575" cap="sq">
            <a:solidFill>
              <a:srgbClr val="003300"/>
            </a:solidFill>
            <a:round/>
            <a:headEnd type="none" w="sm" len="sm"/>
            <a:tailEnd type="triangle" w="sm" len="sm"/>
          </a:ln>
        </p:spPr>
        <p:txBody>
          <a:bodyPr wrap="none"/>
          <a:lstStyle/>
          <a:p>
            <a:pPr fontAlgn="auto">
              <a:spcBef>
                <a:spcPts val="0"/>
              </a:spcBef>
              <a:spcAft>
                <a:spcPts val="0"/>
              </a:spcAft>
              <a:defRPr/>
            </a:pPr>
            <a:endParaRPr lang="lv-LV" dirty="0">
              <a:latin typeface="+mj-lt"/>
              <a:cs typeface="+mn-cs"/>
            </a:endParaRPr>
          </a:p>
        </p:txBody>
      </p:sp>
      <p:sp>
        <p:nvSpPr>
          <p:cNvPr id="14" name="Line 17"/>
          <p:cNvSpPr>
            <a:spLocks noChangeShapeType="1"/>
          </p:cNvSpPr>
          <p:nvPr/>
        </p:nvSpPr>
        <p:spPr bwMode="auto">
          <a:xfrm>
            <a:off x="7937500" y="3032124"/>
            <a:ext cx="18876" cy="396875"/>
          </a:xfrm>
          <a:prstGeom prst="line">
            <a:avLst/>
          </a:prstGeom>
          <a:solidFill>
            <a:schemeClr val="accent6">
              <a:lumMod val="20000"/>
              <a:lumOff val="80000"/>
            </a:schemeClr>
          </a:solidFill>
          <a:ln w="28575" cap="sq">
            <a:solidFill>
              <a:srgbClr val="003300"/>
            </a:solidFill>
            <a:round/>
            <a:headEnd type="none" w="sm" len="sm"/>
            <a:tailEnd type="triangle" w="sm" len="sm"/>
          </a:ln>
        </p:spPr>
        <p:txBody>
          <a:bodyPr wrap="none"/>
          <a:lstStyle/>
          <a:p>
            <a:pPr fontAlgn="auto">
              <a:spcBef>
                <a:spcPts val="0"/>
              </a:spcBef>
              <a:spcAft>
                <a:spcPts val="0"/>
              </a:spcAft>
              <a:defRPr/>
            </a:pPr>
            <a:endParaRPr lang="lv-LV" dirty="0">
              <a:latin typeface="+mj-lt"/>
              <a:cs typeface="+mn-cs"/>
            </a:endParaRPr>
          </a:p>
        </p:txBody>
      </p:sp>
      <p:sp>
        <p:nvSpPr>
          <p:cNvPr id="15" name="Rectangle 16"/>
          <p:cNvSpPr>
            <a:spLocks noChangeArrowheads="1"/>
          </p:cNvSpPr>
          <p:nvPr/>
        </p:nvSpPr>
        <p:spPr bwMode="auto">
          <a:xfrm>
            <a:off x="1935163" y="5156200"/>
            <a:ext cx="4870450" cy="1166813"/>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lv-LV" dirty="0">
                <a:solidFill>
                  <a:schemeClr val="tx2">
                    <a:lumMod val="75000"/>
                  </a:schemeClr>
                </a:solidFill>
                <a:latin typeface="+mj-lt"/>
              </a:rPr>
              <a:t>Veido noteiktas attieksmes pret </a:t>
            </a:r>
          </a:p>
          <a:p>
            <a:pPr algn="ctr" fontAlgn="auto">
              <a:spcBef>
                <a:spcPts val="0"/>
              </a:spcBef>
              <a:spcAft>
                <a:spcPts val="0"/>
              </a:spcAft>
              <a:defRPr/>
            </a:pPr>
            <a:r>
              <a:rPr lang="lv-LV" dirty="0">
                <a:solidFill>
                  <a:schemeClr val="tx2">
                    <a:lumMod val="75000"/>
                  </a:schemeClr>
                </a:solidFill>
                <a:latin typeface="+mj-lt"/>
              </a:rPr>
              <a:t>apkārtējo pasauli. Veicina iesaistīšanos </a:t>
            </a:r>
          </a:p>
          <a:p>
            <a:pPr algn="ctr" fontAlgn="auto">
              <a:spcBef>
                <a:spcPts val="0"/>
              </a:spcBef>
              <a:spcAft>
                <a:spcPts val="0"/>
              </a:spcAft>
              <a:defRPr/>
            </a:pPr>
            <a:r>
              <a:rPr lang="lv-LV" dirty="0">
                <a:solidFill>
                  <a:schemeClr val="tx2">
                    <a:lumMod val="75000"/>
                  </a:schemeClr>
                </a:solidFill>
                <a:latin typeface="+mj-lt"/>
              </a:rPr>
              <a:t>praktiskajā </a:t>
            </a:r>
            <a:r>
              <a:rPr lang="lv-LV" dirty="0" smtClean="0">
                <a:solidFill>
                  <a:schemeClr val="tx2">
                    <a:lumMod val="75000"/>
                  </a:schemeClr>
                </a:solidFill>
                <a:latin typeface="+mj-lt"/>
              </a:rPr>
              <a:t>darbībā.</a:t>
            </a:r>
            <a:endParaRPr lang="ru-RU" dirty="0">
              <a:solidFill>
                <a:schemeClr val="tx2">
                  <a:lumMod val="75000"/>
                </a:schemeClr>
              </a:solidFill>
              <a:latin typeface="+mj-lt"/>
            </a:endParaRPr>
          </a:p>
        </p:txBody>
      </p:sp>
      <p:sp>
        <p:nvSpPr>
          <p:cNvPr id="16" name="Line 19"/>
          <p:cNvSpPr>
            <a:spLocks noChangeShapeType="1"/>
          </p:cNvSpPr>
          <p:nvPr/>
        </p:nvSpPr>
        <p:spPr bwMode="auto">
          <a:xfrm>
            <a:off x="4678363" y="4745038"/>
            <a:ext cx="0" cy="342900"/>
          </a:xfrm>
          <a:prstGeom prst="line">
            <a:avLst/>
          </a:prstGeom>
          <a:solidFill>
            <a:schemeClr val="accent6">
              <a:lumMod val="20000"/>
              <a:lumOff val="80000"/>
            </a:schemeClr>
          </a:solidFill>
          <a:ln w="28575" cap="sq">
            <a:solidFill>
              <a:srgbClr val="003300"/>
            </a:solidFill>
            <a:round/>
            <a:headEnd type="none" w="sm" len="sm"/>
            <a:tailEnd type="triangle" w="sm" len="sm"/>
          </a:ln>
        </p:spPr>
        <p:txBody>
          <a:bodyPr wrap="none"/>
          <a:lstStyle/>
          <a:p>
            <a:pPr fontAlgn="auto">
              <a:spcBef>
                <a:spcPts val="0"/>
              </a:spcBef>
              <a:spcAft>
                <a:spcPts val="0"/>
              </a:spcAft>
              <a:defRPr/>
            </a:pPr>
            <a:endParaRPr lang="lv-LV" dirty="0">
              <a:latin typeface="+mj-lt"/>
              <a:cs typeface="+mn-cs"/>
            </a:endParaRPr>
          </a:p>
        </p:txBody>
      </p:sp>
      <p:sp>
        <p:nvSpPr>
          <p:cNvPr id="17" name="Oval 10"/>
          <p:cNvSpPr>
            <a:spLocks noChangeArrowheads="1"/>
          </p:cNvSpPr>
          <p:nvPr/>
        </p:nvSpPr>
        <p:spPr bwMode="auto">
          <a:xfrm>
            <a:off x="5786438" y="1000125"/>
            <a:ext cx="3214687" cy="642938"/>
          </a:xfrm>
          <a:prstGeom prst="ellips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none" anchor="ctr"/>
          <a:lstStyle/>
          <a:p>
            <a:pPr fontAlgn="auto">
              <a:spcBef>
                <a:spcPts val="0"/>
              </a:spcBef>
              <a:spcAft>
                <a:spcPts val="0"/>
              </a:spcAft>
              <a:defRPr/>
            </a:pPr>
            <a:r>
              <a:rPr lang="lv-LV" b="1" dirty="0">
                <a:solidFill>
                  <a:schemeClr val="tx2">
                    <a:lumMod val="75000"/>
                  </a:schemeClr>
                </a:solidFill>
                <a:latin typeface="+mj-lt"/>
              </a:rPr>
              <a:t>Kolektīva veidošana </a:t>
            </a:r>
            <a:endParaRPr lang="ru-RU" b="1" dirty="0">
              <a:solidFill>
                <a:schemeClr val="tx2">
                  <a:lumMod val="75000"/>
                </a:schemeClr>
              </a:solidFill>
              <a:latin typeface="+mj-lt"/>
            </a:endParaRPr>
          </a:p>
        </p:txBody>
      </p:sp>
      <p:sp>
        <p:nvSpPr>
          <p:cNvPr id="18" name="Line 12"/>
          <p:cNvSpPr>
            <a:spLocks noChangeShapeType="1"/>
          </p:cNvSpPr>
          <p:nvPr/>
        </p:nvSpPr>
        <p:spPr bwMode="auto">
          <a:xfrm flipV="1">
            <a:off x="5715000" y="2071688"/>
            <a:ext cx="500063" cy="330200"/>
          </a:xfrm>
          <a:prstGeom prst="line">
            <a:avLst/>
          </a:prstGeom>
          <a:noFill/>
          <a:ln w="28575" cap="sq">
            <a:solidFill>
              <a:srgbClr val="003300"/>
            </a:solidFill>
            <a:round/>
            <a:headEnd type="none" w="sm" len="sm"/>
            <a:tailEnd type="triangle" w="sm" len="sm"/>
          </a:ln>
        </p:spPr>
        <p:txBody>
          <a:bodyPr wrap="none"/>
          <a:lstStyle/>
          <a:p>
            <a:pPr fontAlgn="auto">
              <a:spcBef>
                <a:spcPts val="0"/>
              </a:spcBef>
              <a:spcAft>
                <a:spcPts val="0"/>
              </a:spcAft>
              <a:defRPr/>
            </a:pPr>
            <a:endParaRPr lang="lv-LV" dirty="0">
              <a:latin typeface="+mj-lt"/>
              <a:cs typeface="+mn-cs"/>
            </a:endParaRPr>
          </a:p>
        </p:txBody>
      </p:sp>
      <p:sp>
        <p:nvSpPr>
          <p:cNvPr id="19" name="Oval 7"/>
          <p:cNvSpPr>
            <a:spLocks noChangeArrowheads="1"/>
          </p:cNvSpPr>
          <p:nvPr/>
        </p:nvSpPr>
        <p:spPr bwMode="auto">
          <a:xfrm>
            <a:off x="0" y="1643063"/>
            <a:ext cx="2487613" cy="481012"/>
          </a:xfrm>
          <a:prstGeom prst="ellips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lang="lv-LV" b="1" dirty="0">
                <a:solidFill>
                  <a:schemeClr val="tx2">
                    <a:lumMod val="75000"/>
                  </a:schemeClr>
                </a:solidFill>
                <a:latin typeface="+mj-lt"/>
              </a:rPr>
              <a:t>Emocionālā att.</a:t>
            </a:r>
            <a:endParaRPr lang="ru-RU" b="1" dirty="0">
              <a:solidFill>
                <a:schemeClr val="tx2">
                  <a:lumMod val="75000"/>
                </a:schemeClr>
              </a:solidFill>
              <a:latin typeface="+mj-lt"/>
            </a:endParaRPr>
          </a:p>
        </p:txBody>
      </p:sp>
      <p:sp>
        <p:nvSpPr>
          <p:cNvPr id="20" name="Line 11"/>
          <p:cNvSpPr>
            <a:spLocks noChangeShapeType="1"/>
          </p:cNvSpPr>
          <p:nvPr/>
        </p:nvSpPr>
        <p:spPr bwMode="auto">
          <a:xfrm flipH="1" flipV="1">
            <a:off x="2500313" y="2000250"/>
            <a:ext cx="1000125" cy="428625"/>
          </a:xfrm>
          <a:prstGeom prst="line">
            <a:avLst/>
          </a:prstGeom>
          <a:solidFill>
            <a:schemeClr val="accent6">
              <a:lumMod val="20000"/>
              <a:lumOff val="80000"/>
            </a:schemeClr>
          </a:solidFill>
          <a:ln w="28575" cap="sq">
            <a:solidFill>
              <a:srgbClr val="003300"/>
            </a:solidFill>
            <a:round/>
            <a:headEnd type="none" w="sm" len="sm"/>
            <a:tailEnd type="triangle" w="sm" len="sm"/>
          </a:ln>
        </p:spPr>
        <p:txBody>
          <a:bodyPr wrap="none"/>
          <a:lstStyle/>
          <a:p>
            <a:pPr fontAlgn="auto">
              <a:spcBef>
                <a:spcPts val="0"/>
              </a:spcBef>
              <a:spcAft>
                <a:spcPts val="0"/>
              </a:spcAft>
              <a:defRPr/>
            </a:pPr>
            <a:endParaRPr lang="lv-LV" dirty="0">
              <a:latin typeface="+mj-lt"/>
              <a:cs typeface="+mn-cs"/>
            </a:endParaRPr>
          </a:p>
        </p:txBody>
      </p:sp>
      <p:sp>
        <p:nvSpPr>
          <p:cNvPr id="21" name="Oval 10"/>
          <p:cNvSpPr>
            <a:spLocks noChangeArrowheads="1"/>
          </p:cNvSpPr>
          <p:nvPr/>
        </p:nvSpPr>
        <p:spPr bwMode="auto">
          <a:xfrm>
            <a:off x="2571750" y="857250"/>
            <a:ext cx="2857500" cy="512763"/>
          </a:xfrm>
          <a:prstGeom prst="ellips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none" anchor="ctr"/>
          <a:lstStyle/>
          <a:p>
            <a:pPr fontAlgn="auto">
              <a:spcBef>
                <a:spcPts val="0"/>
              </a:spcBef>
              <a:spcAft>
                <a:spcPts val="0"/>
              </a:spcAft>
              <a:defRPr/>
            </a:pPr>
            <a:r>
              <a:rPr lang="lv-LV" b="1" dirty="0">
                <a:solidFill>
                  <a:schemeClr val="tx2">
                    <a:lumMod val="75000"/>
                  </a:schemeClr>
                </a:solidFill>
                <a:latin typeface="+mj-lt"/>
              </a:rPr>
              <a:t>Radošo spēju att.</a:t>
            </a:r>
            <a:endParaRPr lang="ru-RU" b="1" dirty="0">
              <a:solidFill>
                <a:schemeClr val="tx2">
                  <a:lumMod val="75000"/>
                </a:schemeClr>
              </a:solidFill>
              <a:latin typeface="+mj-lt"/>
            </a:endParaRPr>
          </a:p>
        </p:txBody>
      </p:sp>
      <p:sp>
        <p:nvSpPr>
          <p:cNvPr id="22" name="Line 11"/>
          <p:cNvSpPr>
            <a:spLocks noChangeShapeType="1"/>
          </p:cNvSpPr>
          <p:nvPr/>
        </p:nvSpPr>
        <p:spPr bwMode="auto">
          <a:xfrm flipH="1" flipV="1">
            <a:off x="4097338" y="1377950"/>
            <a:ext cx="34925" cy="722313"/>
          </a:xfrm>
          <a:prstGeom prst="line">
            <a:avLst/>
          </a:prstGeom>
          <a:solidFill>
            <a:schemeClr val="accent6">
              <a:lumMod val="20000"/>
              <a:lumOff val="80000"/>
            </a:schemeClr>
          </a:solidFill>
          <a:ln w="28575" cap="sq">
            <a:solidFill>
              <a:srgbClr val="003300"/>
            </a:solidFill>
            <a:round/>
            <a:headEnd type="none" w="sm" len="sm"/>
            <a:tailEnd type="triangle" w="sm" len="sm"/>
          </a:ln>
        </p:spPr>
        <p:txBody>
          <a:bodyPr wrap="none"/>
          <a:lstStyle/>
          <a:p>
            <a:pPr fontAlgn="auto">
              <a:spcBef>
                <a:spcPts val="0"/>
              </a:spcBef>
              <a:spcAft>
                <a:spcPts val="0"/>
              </a:spcAft>
              <a:defRPr/>
            </a:pPr>
            <a:endParaRPr lang="lv-LV" dirty="0">
              <a:latin typeface="+mj-lt"/>
              <a:cs typeface="+mn-cs"/>
            </a:endParaRPr>
          </a:p>
        </p:txBody>
      </p:sp>
      <p:sp>
        <p:nvSpPr>
          <p:cNvPr id="23" name="Oval 10"/>
          <p:cNvSpPr>
            <a:spLocks noChangeArrowheads="1"/>
          </p:cNvSpPr>
          <p:nvPr/>
        </p:nvSpPr>
        <p:spPr bwMode="auto">
          <a:xfrm>
            <a:off x="6286500" y="1785938"/>
            <a:ext cx="2571750" cy="512762"/>
          </a:xfrm>
          <a:prstGeom prst="ellips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none" anchor="ctr"/>
          <a:lstStyle/>
          <a:p>
            <a:pPr fontAlgn="auto">
              <a:spcBef>
                <a:spcPts val="0"/>
              </a:spcBef>
              <a:spcAft>
                <a:spcPts val="0"/>
              </a:spcAft>
              <a:defRPr/>
            </a:pPr>
            <a:r>
              <a:rPr lang="lv-LV" b="1" dirty="0">
                <a:solidFill>
                  <a:schemeClr val="tx2">
                    <a:lumMod val="75000"/>
                  </a:schemeClr>
                </a:solidFill>
                <a:latin typeface="+mj-lt"/>
              </a:rPr>
              <a:t>Dzīvesprasmes </a:t>
            </a:r>
            <a:endParaRPr lang="ru-RU" b="1" dirty="0">
              <a:solidFill>
                <a:schemeClr val="tx2">
                  <a:lumMod val="75000"/>
                </a:schemeClr>
              </a:solidFill>
              <a:latin typeface="+mj-lt"/>
            </a:endParaRPr>
          </a:p>
        </p:txBody>
      </p:sp>
      <p:sp>
        <p:nvSpPr>
          <p:cNvPr id="24" name="Line 11"/>
          <p:cNvSpPr>
            <a:spLocks noChangeShapeType="1"/>
          </p:cNvSpPr>
          <p:nvPr/>
        </p:nvSpPr>
        <p:spPr bwMode="auto">
          <a:xfrm flipV="1">
            <a:off x="5357813" y="1428750"/>
            <a:ext cx="428625" cy="714375"/>
          </a:xfrm>
          <a:prstGeom prst="line">
            <a:avLst/>
          </a:prstGeom>
          <a:solidFill>
            <a:schemeClr val="accent6">
              <a:lumMod val="20000"/>
              <a:lumOff val="80000"/>
            </a:schemeClr>
          </a:solidFill>
          <a:ln w="28575" cap="sq">
            <a:solidFill>
              <a:srgbClr val="003300"/>
            </a:solidFill>
            <a:round/>
            <a:headEnd type="none" w="sm" len="sm"/>
            <a:tailEnd type="triangle" w="sm" len="sm"/>
          </a:ln>
        </p:spPr>
        <p:txBody>
          <a:bodyPr wrap="none"/>
          <a:lstStyle/>
          <a:p>
            <a:pPr fontAlgn="auto">
              <a:spcBef>
                <a:spcPts val="0"/>
              </a:spcBef>
              <a:spcAft>
                <a:spcPts val="0"/>
              </a:spcAft>
              <a:defRPr/>
            </a:pPr>
            <a:endParaRPr lang="lv-LV" dirty="0">
              <a:latin typeface="+mj-lt"/>
              <a:cs typeface="+mn-cs"/>
            </a:endParaRPr>
          </a:p>
        </p:txBody>
      </p:sp>
      <p:sp>
        <p:nvSpPr>
          <p:cNvPr id="25" name="Rectangle 14"/>
          <p:cNvSpPr>
            <a:spLocks noChangeArrowheads="1"/>
          </p:cNvSpPr>
          <p:nvPr/>
        </p:nvSpPr>
        <p:spPr bwMode="auto">
          <a:xfrm>
            <a:off x="5357813" y="142875"/>
            <a:ext cx="3571875" cy="642938"/>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lv-LV" dirty="0">
                <a:solidFill>
                  <a:schemeClr val="tx2">
                    <a:lumMod val="75000"/>
                  </a:schemeClr>
                </a:solidFill>
                <a:latin typeface="+mj-lt"/>
              </a:rPr>
              <a:t>Labvēlīgas vides veidošana </a:t>
            </a:r>
          </a:p>
          <a:p>
            <a:pPr algn="ctr" fontAlgn="auto">
              <a:spcBef>
                <a:spcPts val="0"/>
              </a:spcBef>
              <a:spcAft>
                <a:spcPts val="0"/>
              </a:spcAft>
              <a:defRPr/>
            </a:pPr>
            <a:r>
              <a:rPr lang="lv-LV" dirty="0">
                <a:solidFill>
                  <a:schemeClr val="tx2">
                    <a:lumMod val="75000"/>
                  </a:schemeClr>
                </a:solidFill>
                <a:latin typeface="+mj-lt"/>
              </a:rPr>
              <a:t>personības individ. att.</a:t>
            </a:r>
            <a:endParaRPr lang="ru-RU" dirty="0">
              <a:solidFill>
                <a:schemeClr val="tx2">
                  <a:lumMod val="75000"/>
                </a:schemeClr>
              </a:solidFill>
              <a:latin typeface="+mj-lt"/>
            </a:endParaRPr>
          </a:p>
        </p:txBody>
      </p:sp>
      <p:sp>
        <p:nvSpPr>
          <p:cNvPr id="26" name="Line 15"/>
          <p:cNvSpPr>
            <a:spLocks noChangeShapeType="1"/>
          </p:cNvSpPr>
          <p:nvPr/>
        </p:nvSpPr>
        <p:spPr bwMode="auto">
          <a:xfrm flipV="1">
            <a:off x="7475538" y="785813"/>
            <a:ext cx="46037" cy="214312"/>
          </a:xfrm>
          <a:prstGeom prst="line">
            <a:avLst/>
          </a:prstGeom>
          <a:solidFill>
            <a:schemeClr val="accent6">
              <a:lumMod val="20000"/>
              <a:lumOff val="80000"/>
            </a:schemeClr>
          </a:solidFill>
          <a:ln w="28575" cap="sq">
            <a:solidFill>
              <a:srgbClr val="92D050"/>
            </a:solidFill>
            <a:round/>
            <a:headEnd type="none" w="sm" len="sm"/>
            <a:tailEnd type="triangle" w="sm" len="sm"/>
          </a:ln>
        </p:spPr>
        <p:txBody>
          <a:bodyPr wrap="none"/>
          <a:lstStyle/>
          <a:p>
            <a:pPr fontAlgn="auto">
              <a:spcBef>
                <a:spcPts val="0"/>
              </a:spcBef>
              <a:spcAft>
                <a:spcPts val="0"/>
              </a:spcAft>
              <a:defRPr/>
            </a:pPr>
            <a:endParaRPr lang="lv-LV" dirty="0">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trips(down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 calcmode="lin" valueType="num">
                                      <p:cBhvr>
                                        <p:cTn id="4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strips(downLeft)">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1000" fill="hold"/>
                                        <p:tgtEl>
                                          <p:spTgt spid="7"/>
                                        </p:tgtEl>
                                        <p:attrNameLst>
                                          <p:attrName>ppt_w</p:attrName>
                                        </p:attrNameLst>
                                      </p:cBhvr>
                                      <p:tavLst>
                                        <p:tav tm="0">
                                          <p:val>
                                            <p:fltVal val="0"/>
                                          </p:val>
                                        </p:tav>
                                        <p:tav tm="100000">
                                          <p:val>
                                            <p:strVal val="#ppt_w"/>
                                          </p:val>
                                        </p:tav>
                                      </p:tavLst>
                                    </p:anim>
                                    <p:anim calcmode="lin" valueType="num">
                                      <p:cBhvr>
                                        <p:cTn id="70" dur="1000" fill="hold"/>
                                        <p:tgtEl>
                                          <p:spTgt spid="7"/>
                                        </p:tgtEl>
                                        <p:attrNameLst>
                                          <p:attrName>ppt_h</p:attrName>
                                        </p:attrNameLst>
                                      </p:cBhvr>
                                      <p:tavLst>
                                        <p:tav tm="0">
                                          <p:val>
                                            <p:fltVal val="0"/>
                                          </p:val>
                                        </p:tav>
                                        <p:tav tm="100000">
                                          <p:val>
                                            <p:strVal val="#ppt_h"/>
                                          </p:val>
                                        </p:tav>
                                      </p:tavLst>
                                    </p:anim>
                                    <p:anim calcmode="lin" valueType="num">
                                      <p:cBhvr>
                                        <p:cTn id="7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strips(downLeft)">
                                      <p:cBhvr>
                                        <p:cTn id="83" dur="500"/>
                                        <p:tgtEl>
                                          <p:spTgt spid="4"/>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500" fill="hold"/>
                                        <p:tgtEl>
                                          <p:spTgt spid="18"/>
                                        </p:tgtEl>
                                        <p:attrNameLst>
                                          <p:attrName>ppt_x</p:attrName>
                                        </p:attrNameLst>
                                      </p:cBhvr>
                                      <p:tavLst>
                                        <p:tav tm="0">
                                          <p:val>
                                            <p:strVal val="#ppt_x"/>
                                          </p:val>
                                        </p:tav>
                                        <p:tav tm="100000">
                                          <p:val>
                                            <p:strVal val="#ppt_x"/>
                                          </p:val>
                                        </p:tav>
                                      </p:tavLst>
                                    </p:anim>
                                    <p:anim calcmode="lin" valueType="num">
                                      <p:cBhvr additive="base">
                                        <p:cTn id="8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5" presetClass="entr" presetSubtype="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p:cTn id="94" dur="1000" fill="hold"/>
                                        <p:tgtEl>
                                          <p:spTgt spid="23"/>
                                        </p:tgtEl>
                                        <p:attrNameLst>
                                          <p:attrName>ppt_w</p:attrName>
                                        </p:attrNameLst>
                                      </p:cBhvr>
                                      <p:tavLst>
                                        <p:tav tm="0">
                                          <p:val>
                                            <p:fltVal val="0"/>
                                          </p:val>
                                        </p:tav>
                                        <p:tav tm="100000">
                                          <p:val>
                                            <p:strVal val="#ppt_w"/>
                                          </p:val>
                                        </p:tav>
                                      </p:tavLst>
                                    </p:anim>
                                    <p:anim calcmode="lin" valueType="num">
                                      <p:cBhvr>
                                        <p:cTn id="95" dur="1000" fill="hold"/>
                                        <p:tgtEl>
                                          <p:spTgt spid="23"/>
                                        </p:tgtEl>
                                        <p:attrNameLst>
                                          <p:attrName>ppt_h</p:attrName>
                                        </p:attrNameLst>
                                      </p:cBhvr>
                                      <p:tavLst>
                                        <p:tav tm="0">
                                          <p:val>
                                            <p:fltVal val="0"/>
                                          </p:val>
                                        </p:tav>
                                        <p:tav tm="100000">
                                          <p:val>
                                            <p:strVal val="#ppt_h"/>
                                          </p:val>
                                        </p:tav>
                                      </p:tavLst>
                                    </p:anim>
                                    <p:anim calcmode="lin" valueType="num">
                                      <p:cBhvr>
                                        <p:cTn id="96"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ppt_x"/>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5" presetClass="entr" presetSubtype="0" fill="hold" grpId="0" nodeType="click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p:cTn id="108" dur="1000" fill="hold"/>
                                        <p:tgtEl>
                                          <p:spTgt spid="19"/>
                                        </p:tgtEl>
                                        <p:attrNameLst>
                                          <p:attrName>ppt_w</p:attrName>
                                        </p:attrNameLst>
                                      </p:cBhvr>
                                      <p:tavLst>
                                        <p:tav tm="0">
                                          <p:val>
                                            <p:fltVal val="0"/>
                                          </p:val>
                                        </p:tav>
                                        <p:tav tm="100000">
                                          <p:val>
                                            <p:strVal val="#ppt_w"/>
                                          </p:val>
                                        </p:tav>
                                      </p:tavLst>
                                    </p:anim>
                                    <p:anim calcmode="lin" valueType="num">
                                      <p:cBhvr>
                                        <p:cTn id="109" dur="1000" fill="hold"/>
                                        <p:tgtEl>
                                          <p:spTgt spid="19"/>
                                        </p:tgtEl>
                                        <p:attrNameLst>
                                          <p:attrName>ppt_h</p:attrName>
                                        </p:attrNameLst>
                                      </p:cBhvr>
                                      <p:tavLst>
                                        <p:tav tm="0">
                                          <p:val>
                                            <p:fltVal val="0"/>
                                          </p:val>
                                        </p:tav>
                                        <p:tav tm="100000">
                                          <p:val>
                                            <p:strVal val="#ppt_h"/>
                                          </p:val>
                                        </p:tav>
                                      </p:tavLst>
                                    </p:anim>
                                    <p:anim calcmode="lin" valueType="num">
                                      <p:cBhvr>
                                        <p:cTn id="110"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11"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2" fill="hold">
                      <p:stCondLst>
                        <p:cond delay="indefinite"/>
                      </p:stCondLst>
                      <p:childTnLst>
                        <p:par>
                          <p:cTn id="113" fill="hold">
                            <p:stCondLst>
                              <p:cond delay="0"/>
                            </p:stCondLst>
                            <p:childTnLst>
                              <p:par>
                                <p:cTn id="114" presetID="15" presetClass="entr" presetSubtype="0" fill="hold" nodeType="click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1000" fill="hold"/>
                                        <p:tgtEl>
                                          <p:spTgt spid="22"/>
                                        </p:tgtEl>
                                        <p:attrNameLst>
                                          <p:attrName>ppt_w</p:attrName>
                                        </p:attrNameLst>
                                      </p:cBhvr>
                                      <p:tavLst>
                                        <p:tav tm="0">
                                          <p:val>
                                            <p:fltVal val="0"/>
                                          </p:val>
                                        </p:tav>
                                        <p:tav tm="100000">
                                          <p:val>
                                            <p:strVal val="#ppt_w"/>
                                          </p:val>
                                        </p:tav>
                                      </p:tavLst>
                                    </p:anim>
                                    <p:anim calcmode="lin" valueType="num">
                                      <p:cBhvr>
                                        <p:cTn id="117" dur="1000" fill="hold"/>
                                        <p:tgtEl>
                                          <p:spTgt spid="22"/>
                                        </p:tgtEl>
                                        <p:attrNameLst>
                                          <p:attrName>ppt_h</p:attrName>
                                        </p:attrNameLst>
                                      </p:cBhvr>
                                      <p:tavLst>
                                        <p:tav tm="0">
                                          <p:val>
                                            <p:fltVal val="0"/>
                                          </p:val>
                                        </p:tav>
                                        <p:tav tm="100000">
                                          <p:val>
                                            <p:strVal val="#ppt_h"/>
                                          </p:val>
                                        </p:tav>
                                      </p:tavLst>
                                    </p:anim>
                                    <p:anim calcmode="lin" valueType="num">
                                      <p:cBhvr>
                                        <p:cTn id="118"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19"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0" fill="hold">
                      <p:stCondLst>
                        <p:cond delay="indefinite"/>
                      </p:stCondLst>
                      <p:childTnLst>
                        <p:par>
                          <p:cTn id="121" fill="hold">
                            <p:stCondLst>
                              <p:cond delay="0"/>
                            </p:stCondLst>
                            <p:childTnLst>
                              <p:par>
                                <p:cTn id="122" presetID="15" presetClass="entr" presetSubtype="0" fill="hold" grpId="0" nodeType="clickEffect">
                                  <p:stCondLst>
                                    <p:cond delay="0"/>
                                  </p:stCondLst>
                                  <p:childTnLst>
                                    <p:set>
                                      <p:cBhvr>
                                        <p:cTn id="123" dur="1" fill="hold">
                                          <p:stCondLst>
                                            <p:cond delay="0"/>
                                          </p:stCondLst>
                                        </p:cTn>
                                        <p:tgtEl>
                                          <p:spTgt spid="21"/>
                                        </p:tgtEl>
                                        <p:attrNameLst>
                                          <p:attrName>style.visibility</p:attrName>
                                        </p:attrNameLst>
                                      </p:cBhvr>
                                      <p:to>
                                        <p:strVal val="visible"/>
                                      </p:to>
                                    </p:set>
                                    <p:anim calcmode="lin" valueType="num">
                                      <p:cBhvr>
                                        <p:cTn id="124" dur="1000" fill="hold"/>
                                        <p:tgtEl>
                                          <p:spTgt spid="21"/>
                                        </p:tgtEl>
                                        <p:attrNameLst>
                                          <p:attrName>ppt_w</p:attrName>
                                        </p:attrNameLst>
                                      </p:cBhvr>
                                      <p:tavLst>
                                        <p:tav tm="0">
                                          <p:val>
                                            <p:fltVal val="0"/>
                                          </p:val>
                                        </p:tav>
                                        <p:tav tm="100000">
                                          <p:val>
                                            <p:strVal val="#ppt_w"/>
                                          </p:val>
                                        </p:tav>
                                      </p:tavLst>
                                    </p:anim>
                                    <p:anim calcmode="lin" valueType="num">
                                      <p:cBhvr>
                                        <p:cTn id="125" dur="1000" fill="hold"/>
                                        <p:tgtEl>
                                          <p:spTgt spid="21"/>
                                        </p:tgtEl>
                                        <p:attrNameLst>
                                          <p:attrName>ppt_h</p:attrName>
                                        </p:attrNameLst>
                                      </p:cBhvr>
                                      <p:tavLst>
                                        <p:tav tm="0">
                                          <p:val>
                                            <p:fltVal val="0"/>
                                          </p:val>
                                        </p:tav>
                                        <p:tav tm="100000">
                                          <p:val>
                                            <p:strVal val="#ppt_h"/>
                                          </p:val>
                                        </p:tav>
                                      </p:tavLst>
                                    </p:anim>
                                    <p:anim calcmode="lin" valueType="num">
                                      <p:cBhvr>
                                        <p:cTn id="126"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27"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24"/>
                                        </p:tgtEl>
                                        <p:attrNameLst>
                                          <p:attrName>style.visibility</p:attrName>
                                        </p:attrNameLst>
                                      </p:cBhvr>
                                      <p:to>
                                        <p:strVal val="visible"/>
                                      </p:to>
                                    </p:set>
                                    <p:anim calcmode="lin" valueType="num">
                                      <p:cBhvr additive="base">
                                        <p:cTn id="132" dur="500" fill="hold"/>
                                        <p:tgtEl>
                                          <p:spTgt spid="24"/>
                                        </p:tgtEl>
                                        <p:attrNameLst>
                                          <p:attrName>ppt_x</p:attrName>
                                        </p:attrNameLst>
                                      </p:cBhvr>
                                      <p:tavLst>
                                        <p:tav tm="0">
                                          <p:val>
                                            <p:strVal val="#ppt_x"/>
                                          </p:val>
                                        </p:tav>
                                        <p:tav tm="100000">
                                          <p:val>
                                            <p:strVal val="#ppt_x"/>
                                          </p:val>
                                        </p:tav>
                                      </p:tavLst>
                                    </p:anim>
                                    <p:anim calcmode="lin" valueType="num">
                                      <p:cBhvr additive="base">
                                        <p:cTn id="1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15" presetClass="entr" presetSubtype="0" fill="hold" grpId="0" nodeType="clickEffect">
                                  <p:stCondLst>
                                    <p:cond delay="0"/>
                                  </p:stCondLst>
                                  <p:childTnLst>
                                    <p:set>
                                      <p:cBhvr>
                                        <p:cTn id="137" dur="1" fill="hold">
                                          <p:stCondLst>
                                            <p:cond delay="0"/>
                                          </p:stCondLst>
                                        </p:cTn>
                                        <p:tgtEl>
                                          <p:spTgt spid="17"/>
                                        </p:tgtEl>
                                        <p:attrNameLst>
                                          <p:attrName>style.visibility</p:attrName>
                                        </p:attrNameLst>
                                      </p:cBhvr>
                                      <p:to>
                                        <p:strVal val="visible"/>
                                      </p:to>
                                    </p:set>
                                    <p:anim calcmode="lin" valueType="num">
                                      <p:cBhvr>
                                        <p:cTn id="138" dur="1000" fill="hold"/>
                                        <p:tgtEl>
                                          <p:spTgt spid="17"/>
                                        </p:tgtEl>
                                        <p:attrNameLst>
                                          <p:attrName>ppt_w</p:attrName>
                                        </p:attrNameLst>
                                      </p:cBhvr>
                                      <p:tavLst>
                                        <p:tav tm="0">
                                          <p:val>
                                            <p:fltVal val="0"/>
                                          </p:val>
                                        </p:tav>
                                        <p:tav tm="100000">
                                          <p:val>
                                            <p:strVal val="#ppt_w"/>
                                          </p:val>
                                        </p:tav>
                                      </p:tavLst>
                                    </p:anim>
                                    <p:anim calcmode="lin" valueType="num">
                                      <p:cBhvr>
                                        <p:cTn id="139" dur="1000" fill="hold"/>
                                        <p:tgtEl>
                                          <p:spTgt spid="17"/>
                                        </p:tgtEl>
                                        <p:attrNameLst>
                                          <p:attrName>ppt_h</p:attrName>
                                        </p:attrNameLst>
                                      </p:cBhvr>
                                      <p:tavLst>
                                        <p:tav tm="0">
                                          <p:val>
                                            <p:fltVal val="0"/>
                                          </p:val>
                                        </p:tav>
                                        <p:tav tm="100000">
                                          <p:val>
                                            <p:strVal val="#ppt_h"/>
                                          </p:val>
                                        </p:tav>
                                      </p:tavLst>
                                    </p:anim>
                                    <p:anim calcmode="lin" valueType="num">
                                      <p:cBhvr>
                                        <p:cTn id="140"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41"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nodeType="click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additive="base">
                                        <p:cTn id="146" dur="500" fill="hold"/>
                                        <p:tgtEl>
                                          <p:spTgt spid="26"/>
                                        </p:tgtEl>
                                        <p:attrNameLst>
                                          <p:attrName>ppt_x</p:attrName>
                                        </p:attrNameLst>
                                      </p:cBhvr>
                                      <p:tavLst>
                                        <p:tav tm="0">
                                          <p:val>
                                            <p:strVal val="#ppt_x"/>
                                          </p:val>
                                        </p:tav>
                                        <p:tav tm="100000">
                                          <p:val>
                                            <p:strVal val="#ppt_x"/>
                                          </p:val>
                                        </p:tav>
                                      </p:tavLst>
                                    </p:anim>
                                    <p:anim calcmode="lin" valueType="num">
                                      <p:cBhvr additive="base">
                                        <p:cTn id="1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18" presetClass="entr" presetSubtype="12" fill="hold" grpId="0" nodeType="clickEffect">
                                  <p:stCondLst>
                                    <p:cond delay="0"/>
                                  </p:stCondLst>
                                  <p:childTnLst>
                                    <p:set>
                                      <p:cBhvr>
                                        <p:cTn id="151" dur="1" fill="hold">
                                          <p:stCondLst>
                                            <p:cond delay="0"/>
                                          </p:stCondLst>
                                        </p:cTn>
                                        <p:tgtEl>
                                          <p:spTgt spid="25"/>
                                        </p:tgtEl>
                                        <p:attrNameLst>
                                          <p:attrName>style.visibility</p:attrName>
                                        </p:attrNameLst>
                                      </p:cBhvr>
                                      <p:to>
                                        <p:strVal val="visible"/>
                                      </p:to>
                                    </p:set>
                                    <p:animEffect transition="in" filter="strips(downLeft)">
                                      <p:cBhvr>
                                        <p:cTn id="1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animBg="1"/>
      <p:bldP spid="12" grpId="0" animBg="1"/>
      <p:bldP spid="15" grpId="0" animBg="1"/>
      <p:bldP spid="17" grpId="0" animBg="1"/>
      <p:bldP spid="19" grpId="0" animBg="1"/>
      <p:bldP spid="21" grpId="0" animBg="1"/>
      <p:bldP spid="23"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568952" cy="1152128"/>
          </a:xfrm>
        </p:spPr>
        <p:txBody>
          <a:bodyPr>
            <a:noAutofit/>
          </a:bodyPr>
          <a:lstStyle/>
          <a:p>
            <a:pPr algn="ctr"/>
            <a:r>
              <a:rPr lang="lv-LV" sz="3200" i="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Katra stunda – akumulators</a:t>
            </a:r>
            <a:br>
              <a:rPr lang="lv-LV" sz="3200" i="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br>
            <a:r>
              <a:rPr lang="lv-LV" sz="3200" i="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 skolēnam.....</a:t>
            </a:r>
            <a:r>
              <a:rPr lang="ru-RU" sz="3200" cap="all" dirty="0" smtClean="0">
                <a:ln w="0"/>
                <a:solidFill>
                  <a:schemeClr val="bg1"/>
                </a:solidFill>
                <a:effectLst>
                  <a:reflection blurRad="12700" stA="50000" endPos="50000" dist="5000" dir="5400000" sy="-100000" rotWithShape="0"/>
                </a:effectLst>
              </a:rPr>
              <a:t/>
            </a:r>
            <a:br>
              <a:rPr lang="ru-RU" sz="3200" cap="all" dirty="0" smtClean="0">
                <a:ln w="0"/>
                <a:solidFill>
                  <a:schemeClr val="bg1"/>
                </a:solidFill>
                <a:effectLst>
                  <a:reflection blurRad="12700" stA="50000" endPos="50000" dist="5000" dir="5400000" sy="-100000" rotWithShape="0"/>
                </a:effectLst>
              </a:rPr>
            </a:br>
            <a:endParaRPr lang="ru-RU" sz="3200" dirty="0">
              <a:solidFill>
                <a:schemeClr val="bg1"/>
              </a:solidFill>
            </a:endParaRPr>
          </a:p>
        </p:txBody>
      </p:sp>
      <p:sp>
        <p:nvSpPr>
          <p:cNvPr id="3" name="Содержимое 2"/>
          <p:cNvSpPr>
            <a:spLocks noGrp="1"/>
          </p:cNvSpPr>
          <p:nvPr>
            <p:ph idx="1"/>
          </p:nvPr>
        </p:nvSpPr>
        <p:spPr>
          <a:xfrm>
            <a:off x="228600" y="1556792"/>
            <a:ext cx="8686800" cy="4691608"/>
          </a:xfrm>
        </p:spPr>
        <p:txBody>
          <a:bodyPr>
            <a:noAutofit/>
          </a:bodyPr>
          <a:lstStyle/>
          <a:p>
            <a:r>
              <a:rPr lang="lv-LV" sz="2000" b="1" dirty="0" smtClean="0">
                <a:solidFill>
                  <a:srgbClr val="002060"/>
                </a:solidFill>
              </a:rPr>
              <a:t>Viens no pedagoga, kurš veic klases audzināšanas darbu, uzdevumiem ir </a:t>
            </a:r>
          </a:p>
          <a:p>
            <a:pPr>
              <a:buNone/>
            </a:pPr>
            <a:r>
              <a:rPr lang="lv-LV" sz="2000" b="1" dirty="0" smtClean="0">
                <a:solidFill>
                  <a:srgbClr val="002060"/>
                </a:solidFill>
              </a:rPr>
              <a:t>organizēt klases audzināšanas stundas.</a:t>
            </a:r>
          </a:p>
          <a:p>
            <a:r>
              <a:rPr lang="lv-LV" sz="1800" dirty="0" smtClean="0">
                <a:solidFill>
                  <a:srgbClr val="002060"/>
                </a:solidFill>
              </a:rPr>
              <a:t>Saskaņā ar IZM 2009.gada 17.augusta rīkojuma Nr. 345 „Par pamatizglītības</a:t>
            </a:r>
          </a:p>
          <a:p>
            <a:pPr>
              <a:buNone/>
            </a:pPr>
            <a:r>
              <a:rPr lang="lv-LV" sz="1800" dirty="0" smtClean="0">
                <a:solidFill>
                  <a:srgbClr val="002060"/>
                </a:solidFill>
              </a:rPr>
              <a:t>programmas parauga apstiprināšanu‖1.pielikumu ir noteikts,  ka klases audzināšanas </a:t>
            </a:r>
          </a:p>
          <a:p>
            <a:pPr>
              <a:buNone/>
            </a:pPr>
            <a:r>
              <a:rPr lang="lv-LV" sz="1800" dirty="0" smtClean="0">
                <a:solidFill>
                  <a:srgbClr val="002060"/>
                </a:solidFill>
              </a:rPr>
              <a:t>stundās </a:t>
            </a:r>
            <a:r>
              <a:rPr lang="lv-LV" sz="1800" b="1" i="1" u="sng" dirty="0" smtClean="0">
                <a:solidFill>
                  <a:srgbClr val="002060"/>
                </a:solidFill>
              </a:rPr>
              <a:t>aplūkojamās tēmas ir</a:t>
            </a:r>
            <a:r>
              <a:rPr lang="lv-LV" sz="1800" dirty="0" smtClean="0">
                <a:solidFill>
                  <a:srgbClr val="002060"/>
                </a:solidFill>
              </a:rPr>
              <a:t>:</a:t>
            </a:r>
          </a:p>
          <a:p>
            <a:pPr>
              <a:buFont typeface="Wingdings" pitchFamily="2" charset="2"/>
              <a:buChar char="q"/>
            </a:pPr>
            <a:r>
              <a:rPr lang="lv-LV" sz="1800" b="1" i="1" dirty="0" smtClean="0">
                <a:solidFill>
                  <a:srgbClr val="0070C0"/>
                </a:solidFill>
              </a:rPr>
              <a:t>vērtībizglītība,</a:t>
            </a:r>
          </a:p>
          <a:p>
            <a:pPr>
              <a:buFont typeface="Wingdings" pitchFamily="2" charset="2"/>
              <a:buChar char="q"/>
            </a:pPr>
            <a:r>
              <a:rPr lang="lv-LV" sz="1800" b="1" i="1" dirty="0" smtClean="0">
                <a:solidFill>
                  <a:srgbClr val="0070C0"/>
                </a:solidFill>
              </a:rPr>
              <a:t>uzvedība un saskarsmes kultūra,</a:t>
            </a:r>
          </a:p>
          <a:p>
            <a:pPr>
              <a:buFont typeface="Wingdings" pitchFamily="2" charset="2"/>
              <a:buChar char="q"/>
            </a:pPr>
            <a:r>
              <a:rPr lang="lv-LV" sz="1800" b="1" i="1" dirty="0" smtClean="0">
                <a:solidFill>
                  <a:srgbClr val="0070C0"/>
                </a:solidFill>
              </a:rPr>
              <a:t>patriotisms un pilsoniskā līdzdalība,</a:t>
            </a:r>
          </a:p>
          <a:p>
            <a:pPr>
              <a:buFont typeface="Wingdings" pitchFamily="2" charset="2"/>
              <a:buChar char="q"/>
            </a:pPr>
            <a:r>
              <a:rPr lang="lv-LV" sz="1800" b="1" i="1" dirty="0" smtClean="0">
                <a:solidFill>
                  <a:srgbClr val="0070C0"/>
                </a:solidFill>
              </a:rPr>
              <a:t>veselīga dzīvesveida pamati un atkarību profilakse,</a:t>
            </a:r>
          </a:p>
          <a:p>
            <a:pPr>
              <a:buFont typeface="Wingdings" pitchFamily="2" charset="2"/>
              <a:buChar char="q"/>
            </a:pPr>
            <a:r>
              <a:rPr lang="lv-LV" sz="1800" b="1" i="1" dirty="0" smtClean="0">
                <a:solidFill>
                  <a:srgbClr val="0070C0"/>
                </a:solidFill>
              </a:rPr>
              <a:t>darbība ekstremālās situācijās un satiksmes drošība, </a:t>
            </a:r>
          </a:p>
          <a:p>
            <a:pPr>
              <a:buFont typeface="Wingdings" pitchFamily="2" charset="2"/>
              <a:buChar char="q"/>
            </a:pPr>
            <a:r>
              <a:rPr lang="lv-LV" sz="1800" b="1" i="1" dirty="0" smtClean="0">
                <a:solidFill>
                  <a:srgbClr val="0070C0"/>
                </a:solidFill>
              </a:rPr>
              <a:t>karjeras izvēle</a:t>
            </a:r>
          </a:p>
          <a:p>
            <a:endParaRPr lang="ru-RU" sz="1800" dirty="0"/>
          </a:p>
        </p:txBody>
      </p:sp>
      <p:sp>
        <p:nvSpPr>
          <p:cNvPr id="4" name="Прямоугольник 3"/>
          <p:cNvSpPr/>
          <p:nvPr/>
        </p:nvSpPr>
        <p:spPr>
          <a:xfrm>
            <a:off x="4103440" y="5661248"/>
            <a:ext cx="5040560" cy="830997"/>
          </a:xfrm>
          <a:prstGeom prst="rect">
            <a:avLst/>
          </a:prstGeom>
        </p:spPr>
        <p:txBody>
          <a:bodyPr wrap="square">
            <a:spAutoFit/>
          </a:bodyPr>
          <a:lstStyle/>
          <a:p>
            <a:endParaRPr lang="lv-LV" sz="1200" b="1" dirty="0" smtClean="0"/>
          </a:p>
          <a:p>
            <a:r>
              <a:rPr lang="lv-LV" sz="1200" b="1" dirty="0" smtClean="0"/>
              <a:t>Metodiskie ieteikumi</a:t>
            </a:r>
          </a:p>
          <a:p>
            <a:r>
              <a:rPr lang="lv-LV" sz="1200" b="1" dirty="0" smtClean="0"/>
              <a:t>AUDZINĀŠANAS DARBA PILNVEIDEI (plānošanai un īstenošanai)VISPĀRĒJĀS IZGLĪTĪBAS UN PROFESIONĀLĀS IZGLĪTĪBAS IESTĀDĒS. 2012.g</a:t>
            </a:r>
            <a:endParaRPr lang="lv-LV" sz="12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p:nvPr/>
        </p:nvSpPr>
        <p:spPr bwMode="auto">
          <a:xfrm>
            <a:off x="936977" y="620888"/>
            <a:ext cx="4233333" cy="1885245"/>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a:defRPr/>
            </a:pPr>
            <a:r>
              <a:rPr lang="lv-LV" sz="2400" i="1" dirty="0">
                <a:solidFill>
                  <a:srgbClr val="FFFFFF"/>
                </a:solidFill>
              </a:rPr>
              <a:t>Padomāsim, apspriedīsimies un uzrakstīsim...</a:t>
            </a:r>
          </a:p>
        </p:txBody>
      </p:sp>
      <p:sp>
        <p:nvSpPr>
          <p:cNvPr id="3" name="Down Arrow 3"/>
          <p:cNvSpPr/>
          <p:nvPr/>
        </p:nvSpPr>
        <p:spPr bwMode="auto">
          <a:xfrm rot="19891010">
            <a:off x="3798628" y="2450454"/>
            <a:ext cx="484632" cy="1711875"/>
          </a:xfrm>
          <a:prstGeom prst="down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defRPr/>
            </a:pPr>
            <a:endParaRPr lang="lv-LV" dirty="0">
              <a:solidFill>
                <a:schemeClr val="tx1"/>
              </a:solidFill>
            </a:endParaRPr>
          </a:p>
        </p:txBody>
      </p:sp>
      <p:sp>
        <p:nvSpPr>
          <p:cNvPr id="4" name="Bevel 4"/>
          <p:cNvSpPr/>
          <p:nvPr/>
        </p:nvSpPr>
        <p:spPr bwMode="auto">
          <a:xfrm>
            <a:off x="2709333" y="4097866"/>
            <a:ext cx="5350933" cy="1636889"/>
          </a:xfrm>
          <a:prstGeom prst="bevel">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a:defRPr/>
            </a:pPr>
            <a:r>
              <a:rPr lang="lv-LV" sz="2800" b="1" dirty="0">
                <a:solidFill>
                  <a:schemeClr val="tx2">
                    <a:lumMod val="75000"/>
                  </a:schemeClr>
                </a:solidFill>
              </a:rPr>
              <a:t>Septiņus soļus , lai sagatavotos kvalitatīvai klases stundai</a:t>
            </a:r>
          </a:p>
        </p:txBody>
      </p:sp>
      <p:pic>
        <p:nvPicPr>
          <p:cNvPr id="5" name="Picture 2" descr="C:\Users\Astrida\Desktop\MC900389200.WMF"/>
          <p:cNvPicPr>
            <a:picLocks noChangeAspect="1" noChangeArrowheads="1"/>
          </p:cNvPicPr>
          <p:nvPr/>
        </p:nvPicPr>
        <p:blipFill>
          <a:blip r:embed="rId3" cstate="print"/>
          <a:srcRect/>
          <a:stretch>
            <a:fillRect/>
          </a:stretch>
        </p:blipFill>
        <p:spPr bwMode="auto">
          <a:xfrm>
            <a:off x="5940152" y="1700808"/>
            <a:ext cx="1597025" cy="149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4)">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style.rotation</p:attrName>
                                        </p:attrNameLst>
                                      </p:cBhvr>
                                      <p:tavLst>
                                        <p:tav tm="0">
                                          <p:val>
                                            <p:fltVal val="360"/>
                                          </p:val>
                                        </p:tav>
                                        <p:tav tm="100000">
                                          <p:val>
                                            <p:fltVal val="0"/>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313" y="214314"/>
            <a:ext cx="8715375" cy="666220"/>
          </a:xfrm>
          <a:prstGeom prst="rect">
            <a:avLst/>
          </a:prstGeom>
        </p:spPr>
        <p:txBody>
          <a:bodyPr/>
          <a:lstStyle/>
          <a:p>
            <a:pPr algn="ctr" fontAlgn="auto">
              <a:spcBef>
                <a:spcPts val="0"/>
              </a:spcBef>
              <a:spcAft>
                <a:spcPts val="0"/>
              </a:spcAft>
              <a:defRPr/>
            </a:pPr>
            <a:r>
              <a:rPr lang="lv-LV" sz="3600" b="1" i="1" dirty="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latin typeface="+mj-lt"/>
                <a:ea typeface="+mj-ea"/>
                <a:cs typeface="+mj-cs"/>
              </a:rPr>
              <a:t>Kā sagatavoties kvalitatīvai klases stundai?</a:t>
            </a:r>
          </a:p>
        </p:txBody>
      </p:sp>
      <p:sp>
        <p:nvSpPr>
          <p:cNvPr id="3" name="Content Placeholder 2"/>
          <p:cNvSpPr txBox="1">
            <a:spLocks/>
          </p:cNvSpPr>
          <p:nvPr/>
        </p:nvSpPr>
        <p:spPr>
          <a:xfrm>
            <a:off x="374650" y="1196751"/>
            <a:ext cx="8229600" cy="5418361"/>
          </a:xfrm>
          <a:prstGeom prst="rect">
            <a:avLst/>
          </a:prstGeom>
        </p:spPr>
        <p:txBody>
          <a:bodyPr>
            <a:normAutofit/>
          </a:bodyPr>
          <a:lstStyle/>
          <a:p>
            <a:pPr marL="342900" indent="-342900" algn="ctr" fontAlgn="auto">
              <a:spcBef>
                <a:spcPct val="20000"/>
              </a:spcBef>
              <a:spcAft>
                <a:spcPts val="0"/>
              </a:spcAft>
              <a:buFont typeface="Arial" charset="0"/>
              <a:buNone/>
              <a:defRPr/>
            </a:pPr>
            <a:r>
              <a:rPr lang="lv-LV" sz="2400" b="1" i="1" u="sng" dirty="0">
                <a:solidFill>
                  <a:schemeClr val="bg1">
                    <a:lumMod val="25000"/>
                  </a:schemeClr>
                </a:solidFill>
                <a:latin typeface="+mj-lt"/>
                <a:cs typeface="+mn-cs"/>
              </a:rPr>
              <a:t>Šo procesu var attēlot pakāpienu veidā</a:t>
            </a:r>
            <a:r>
              <a:rPr lang="lv-LV" sz="2400" i="1" u="sng" dirty="0">
                <a:solidFill>
                  <a:schemeClr val="bg1">
                    <a:lumMod val="25000"/>
                  </a:schemeClr>
                </a:solidFill>
                <a:effectLst>
                  <a:outerShdw blurRad="38100" dist="38100" dir="2700000" algn="tl">
                    <a:srgbClr val="000000">
                      <a:alpha val="43137"/>
                    </a:srgbClr>
                  </a:outerShdw>
                </a:effectLst>
                <a:latin typeface="+mj-lt"/>
                <a:cs typeface="+mn-cs"/>
              </a:rPr>
              <a:t>.</a:t>
            </a:r>
          </a:p>
        </p:txBody>
      </p:sp>
      <p:sp>
        <p:nvSpPr>
          <p:cNvPr id="4" name="Date Placeholder 3"/>
          <p:cNvSpPr>
            <a:spLocks noGrp="1"/>
          </p:cNvSpPr>
          <p:nvPr>
            <p:ph type="dt" sz="quarter" idx="10"/>
          </p:nvPr>
        </p:nvSpPr>
        <p:spPr>
          <a:xfrm>
            <a:off x="1147763" y="6248400"/>
            <a:ext cx="1676400" cy="365125"/>
          </a:xfrm>
        </p:spPr>
        <p:txBody>
          <a:bodyPr/>
          <a:lstStyle/>
          <a:p>
            <a:pPr>
              <a:defRPr/>
            </a:pPr>
            <a:endParaRPr lang="lv-LV" dirty="0">
              <a:latin typeface="+mj-lt"/>
            </a:endParaRPr>
          </a:p>
        </p:txBody>
      </p:sp>
      <p:sp>
        <p:nvSpPr>
          <p:cNvPr id="5" name="Footer Placeholder 4"/>
          <p:cNvSpPr>
            <a:spLocks noGrp="1"/>
          </p:cNvSpPr>
          <p:nvPr>
            <p:ph type="ftr" sz="quarter" idx="11"/>
          </p:nvPr>
        </p:nvSpPr>
        <p:spPr>
          <a:xfrm>
            <a:off x="3052763" y="6248400"/>
            <a:ext cx="2895600" cy="365125"/>
          </a:xfrm>
        </p:spPr>
        <p:txBody>
          <a:bodyPr/>
          <a:lstStyle/>
          <a:p>
            <a:pPr>
              <a:defRPr/>
            </a:pPr>
            <a:endParaRPr lang="lv-LV" dirty="0">
              <a:latin typeface="+mj-lt"/>
            </a:endParaRPr>
          </a:p>
        </p:txBody>
      </p:sp>
      <p:sp>
        <p:nvSpPr>
          <p:cNvPr id="6" name="Slide Number Placeholder 5"/>
          <p:cNvSpPr>
            <a:spLocks noGrp="1"/>
          </p:cNvSpPr>
          <p:nvPr>
            <p:ph type="sldNum" sz="quarter" idx="12"/>
          </p:nvPr>
        </p:nvSpPr>
        <p:spPr>
          <a:xfrm>
            <a:off x="7700963" y="6248400"/>
            <a:ext cx="990600" cy="365125"/>
          </a:xfrm>
        </p:spPr>
        <p:txBody>
          <a:bodyPr/>
          <a:lstStyle/>
          <a:p>
            <a:pPr>
              <a:defRPr/>
            </a:pPr>
            <a:fld id="{30C70B2A-B5C5-41F9-8F9D-B11D3C41D694}" type="slidenum">
              <a:rPr lang="lv-LV">
                <a:latin typeface="+mj-lt"/>
              </a:rPr>
              <a:pPr>
                <a:defRPr/>
              </a:pPr>
              <a:t>39</a:t>
            </a:fld>
            <a:endParaRPr lang="lv-LV" dirty="0">
              <a:latin typeface="+mj-lt"/>
            </a:endParaRPr>
          </a:p>
        </p:txBody>
      </p:sp>
      <p:graphicFrame>
        <p:nvGraphicFramePr>
          <p:cNvPr id="7" name="Diagram 6"/>
          <p:cNvGraphicFramePr/>
          <p:nvPr/>
        </p:nvGraphicFramePr>
        <p:xfrm>
          <a:off x="285720" y="1857364"/>
          <a:ext cx="8286808"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a:spLocks noChangeArrowheads="1"/>
          </p:cNvSpPr>
          <p:nvPr/>
        </p:nvSpPr>
        <p:spPr bwMode="auto">
          <a:xfrm>
            <a:off x="1095375" y="1862138"/>
            <a:ext cx="7483475" cy="519112"/>
          </a:xfrm>
          <a:prstGeom prst="roundRect">
            <a:avLst>
              <a:gd name="adj" fmla="val 16667"/>
            </a:avLst>
          </a:prstGeom>
          <a:solidFill>
            <a:schemeClr val="accent1"/>
          </a:solidFill>
          <a:ln w="9525" algn="ctr">
            <a:solidFill>
              <a:schemeClr val="tx1"/>
            </a:solidFill>
            <a:round/>
            <a:headEnd/>
            <a:tailEnd/>
          </a:ln>
        </p:spPr>
        <p:txBody>
          <a:bodyPr/>
          <a:lstStyle/>
          <a:p>
            <a:endParaRPr lang="lv-LV" dirty="0"/>
          </a:p>
        </p:txBody>
      </p:sp>
      <p:sp>
        <p:nvSpPr>
          <p:cNvPr id="9" name="Rounded Rectangle 8"/>
          <p:cNvSpPr>
            <a:spLocks noChangeArrowheads="1"/>
          </p:cNvSpPr>
          <p:nvPr/>
        </p:nvSpPr>
        <p:spPr bwMode="auto">
          <a:xfrm>
            <a:off x="1089025" y="2522538"/>
            <a:ext cx="7485063" cy="519112"/>
          </a:xfrm>
          <a:prstGeom prst="roundRect">
            <a:avLst>
              <a:gd name="adj" fmla="val 16667"/>
            </a:avLst>
          </a:prstGeom>
          <a:solidFill>
            <a:schemeClr val="accent1"/>
          </a:solidFill>
          <a:ln w="9525" algn="ctr">
            <a:solidFill>
              <a:schemeClr val="tx1"/>
            </a:solidFill>
            <a:round/>
            <a:headEnd/>
            <a:tailEnd/>
          </a:ln>
        </p:spPr>
        <p:txBody>
          <a:bodyPr/>
          <a:lstStyle/>
          <a:p>
            <a:endParaRPr lang="lv-LV" dirty="0"/>
          </a:p>
        </p:txBody>
      </p:sp>
      <p:sp>
        <p:nvSpPr>
          <p:cNvPr id="10" name="Rounded Rectangle 9"/>
          <p:cNvSpPr>
            <a:spLocks noChangeArrowheads="1"/>
          </p:cNvSpPr>
          <p:nvPr/>
        </p:nvSpPr>
        <p:spPr bwMode="auto">
          <a:xfrm>
            <a:off x="1066800" y="3189288"/>
            <a:ext cx="7485063" cy="519112"/>
          </a:xfrm>
          <a:prstGeom prst="roundRect">
            <a:avLst>
              <a:gd name="adj" fmla="val 16667"/>
            </a:avLst>
          </a:prstGeom>
          <a:solidFill>
            <a:schemeClr val="accent1"/>
          </a:solidFill>
          <a:ln w="9525" algn="ctr">
            <a:solidFill>
              <a:schemeClr val="tx1"/>
            </a:solidFill>
            <a:round/>
            <a:headEnd/>
            <a:tailEnd/>
          </a:ln>
        </p:spPr>
        <p:txBody>
          <a:bodyPr/>
          <a:lstStyle/>
          <a:p>
            <a:endParaRPr lang="lv-LV" dirty="0"/>
          </a:p>
        </p:txBody>
      </p:sp>
      <p:sp>
        <p:nvSpPr>
          <p:cNvPr id="11" name="Rounded Rectangle 10"/>
          <p:cNvSpPr>
            <a:spLocks noChangeArrowheads="1"/>
          </p:cNvSpPr>
          <p:nvPr/>
        </p:nvSpPr>
        <p:spPr bwMode="auto">
          <a:xfrm>
            <a:off x="1089025" y="3832225"/>
            <a:ext cx="7485063" cy="519113"/>
          </a:xfrm>
          <a:prstGeom prst="roundRect">
            <a:avLst>
              <a:gd name="adj" fmla="val 16667"/>
            </a:avLst>
          </a:prstGeom>
          <a:solidFill>
            <a:schemeClr val="accent1"/>
          </a:solidFill>
          <a:ln w="9525" algn="ctr">
            <a:solidFill>
              <a:schemeClr val="tx1"/>
            </a:solidFill>
            <a:round/>
            <a:headEnd/>
            <a:tailEnd/>
          </a:ln>
        </p:spPr>
        <p:txBody>
          <a:bodyPr/>
          <a:lstStyle/>
          <a:p>
            <a:endParaRPr lang="lv-LV" dirty="0"/>
          </a:p>
        </p:txBody>
      </p:sp>
      <p:sp>
        <p:nvSpPr>
          <p:cNvPr id="12" name="Rounded Rectangle 11"/>
          <p:cNvSpPr>
            <a:spLocks noChangeArrowheads="1"/>
          </p:cNvSpPr>
          <p:nvPr/>
        </p:nvSpPr>
        <p:spPr bwMode="auto">
          <a:xfrm>
            <a:off x="1077913" y="4521200"/>
            <a:ext cx="7485062" cy="519113"/>
          </a:xfrm>
          <a:prstGeom prst="roundRect">
            <a:avLst>
              <a:gd name="adj" fmla="val 16667"/>
            </a:avLst>
          </a:prstGeom>
          <a:solidFill>
            <a:schemeClr val="accent1"/>
          </a:solidFill>
          <a:ln w="9525" algn="ctr">
            <a:solidFill>
              <a:schemeClr val="tx1"/>
            </a:solidFill>
            <a:round/>
            <a:headEnd/>
            <a:tailEnd/>
          </a:ln>
        </p:spPr>
        <p:txBody>
          <a:bodyPr/>
          <a:lstStyle/>
          <a:p>
            <a:endParaRPr lang="lv-LV" dirty="0"/>
          </a:p>
        </p:txBody>
      </p:sp>
      <p:sp>
        <p:nvSpPr>
          <p:cNvPr id="13" name="Rounded Rectangle 12"/>
          <p:cNvSpPr>
            <a:spLocks noChangeArrowheads="1"/>
          </p:cNvSpPr>
          <p:nvPr/>
        </p:nvSpPr>
        <p:spPr bwMode="auto">
          <a:xfrm>
            <a:off x="1089025" y="5175250"/>
            <a:ext cx="7485063" cy="520700"/>
          </a:xfrm>
          <a:prstGeom prst="roundRect">
            <a:avLst>
              <a:gd name="adj" fmla="val 16667"/>
            </a:avLst>
          </a:prstGeom>
          <a:solidFill>
            <a:schemeClr val="accent1"/>
          </a:solidFill>
          <a:ln w="9525" algn="ctr">
            <a:solidFill>
              <a:schemeClr val="tx1"/>
            </a:solidFill>
            <a:round/>
            <a:headEnd/>
            <a:tailEnd/>
          </a:ln>
        </p:spPr>
        <p:txBody>
          <a:bodyPr/>
          <a:lstStyle/>
          <a:p>
            <a:endParaRPr lang="lv-LV" dirty="0"/>
          </a:p>
        </p:txBody>
      </p:sp>
      <p:sp>
        <p:nvSpPr>
          <p:cNvPr id="14" name="Rounded Rectangle 13"/>
          <p:cNvSpPr>
            <a:spLocks noChangeArrowheads="1"/>
          </p:cNvSpPr>
          <p:nvPr/>
        </p:nvSpPr>
        <p:spPr bwMode="auto">
          <a:xfrm>
            <a:off x="1077913" y="5853113"/>
            <a:ext cx="7485062" cy="519112"/>
          </a:xfrm>
          <a:prstGeom prst="roundRect">
            <a:avLst>
              <a:gd name="adj" fmla="val 16667"/>
            </a:avLst>
          </a:prstGeom>
          <a:solidFill>
            <a:schemeClr val="accent1"/>
          </a:solidFill>
          <a:ln w="9525" algn="ctr">
            <a:solidFill>
              <a:schemeClr val="tx1"/>
            </a:solidFill>
            <a:round/>
            <a:headEnd/>
            <a:tailEnd/>
          </a:ln>
        </p:spPr>
        <p:txBody>
          <a:bodyPr/>
          <a:lstStyle/>
          <a:p>
            <a:endParaRPr lang="lv-L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style.rotation</p:attrName>
                                        </p:attrNameLst>
                                      </p:cBhvr>
                                      <p:tavLst>
                                        <p:tav tm="0">
                                          <p:val>
                                            <p:fltVal val="720"/>
                                          </p:val>
                                        </p:tav>
                                        <p:tav tm="100000">
                                          <p:val>
                                            <p:fltVal val="0"/>
                                          </p:val>
                                        </p:tav>
                                      </p:tavLst>
                                    </p:anim>
                                    <p:anim calcmode="lin" valueType="num">
                                      <p:cBhvr>
                                        <p:cTn id="24" dur="2000" fill="hold"/>
                                        <p:tgtEl>
                                          <p:spTgt spid="7"/>
                                        </p:tgtEl>
                                        <p:attrNameLst>
                                          <p:attrName>ppt_h</p:attrName>
                                        </p:attrNameLst>
                                      </p:cBhvr>
                                      <p:tavLst>
                                        <p:tav tm="0">
                                          <p:val>
                                            <p:fltVal val="0"/>
                                          </p:val>
                                        </p:tav>
                                        <p:tav tm="100000">
                                          <p:val>
                                            <p:strVal val="#ppt_h"/>
                                          </p:val>
                                        </p:tav>
                                      </p:tavLst>
                                    </p:anim>
                                    <p:anim calcmode="lin" valueType="num">
                                      <p:cBhvr>
                                        <p:cTn id="25"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8" presetClass="exit" presetSubtype="16" fill="hold" grpId="0" nodeType="clickEffect">
                                  <p:stCondLst>
                                    <p:cond delay="0"/>
                                  </p:stCondLst>
                                  <p:childTnLst>
                                    <p:animEffect transition="out" filter="diamond(in)">
                                      <p:cBhvr>
                                        <p:cTn id="29" dur="2000"/>
                                        <p:tgtEl>
                                          <p:spTgt spid="8"/>
                                        </p:tgtEl>
                                      </p:cBhvr>
                                    </p:animEffect>
                                    <p:set>
                                      <p:cBhvr>
                                        <p:cTn id="30" dur="1" fill="hold">
                                          <p:stCondLst>
                                            <p:cond delay="19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0" nodeType="clickEffect">
                                  <p:stCondLst>
                                    <p:cond delay="0"/>
                                  </p:stCondLst>
                                  <p:childTnLst>
                                    <p:animEffect transition="out" filter="blinds(horizontal)">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grpId="0" nodeType="clickEffect">
                                  <p:stCondLst>
                                    <p:cond delay="0"/>
                                  </p:stCondLst>
                                  <p:childTnLst>
                                    <p:animEffect transition="out" filter="checkerboard(across)">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 presetClass="exit" presetSubtype="10" fill="hold" grpId="0" nodeType="clickEffect">
                                  <p:stCondLst>
                                    <p:cond delay="0"/>
                                  </p:stCondLst>
                                  <p:childTnLst>
                                    <p:animEffect transition="out" filter="checkerboard(across)">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 presetClass="exit" presetSubtype="10" fill="hold" grpId="0" nodeType="clickEffect">
                                  <p:stCondLst>
                                    <p:cond delay="0"/>
                                  </p:stCondLst>
                                  <p:childTnLst>
                                    <p:animEffect transition="out" filter="checkerboard(across)">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 presetClass="exit" presetSubtype="10" fill="hold" grpId="0" nodeType="clickEffect">
                                  <p:stCondLst>
                                    <p:cond delay="0"/>
                                  </p:stCondLst>
                                  <p:childTnLst>
                                    <p:animEffect transition="out" filter="checkerboard(across)">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 presetClass="exit" presetSubtype="10" fill="hold" grpId="0" nodeType="clickEffect">
                                  <p:stCondLst>
                                    <p:cond delay="0"/>
                                  </p:stCondLst>
                                  <p:childTnLst>
                                    <p:animEffect transition="out" filter="checkerboard(across)">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899592" y="188640"/>
            <a:ext cx="7454220" cy="769441"/>
          </a:xfrm>
          <a:prstGeom prst="rect">
            <a:avLst/>
          </a:prstGeom>
        </p:spPr>
        <p:txBody>
          <a:bodyPr wrap="none">
            <a:spAutoFit/>
          </a:bodyPr>
          <a:lstStyle/>
          <a:p>
            <a:pPr>
              <a:defRPr/>
            </a:pPr>
            <a:r>
              <a:rPr lang="lv-LV" sz="4400" b="1" i="1" dirty="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rPr>
              <a:t>Kas jāzina klases audzinātājam</a:t>
            </a:r>
            <a:endParaRPr lang="en-US" sz="4400" b="1" dirty="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endParaRPr>
          </a:p>
        </p:txBody>
      </p:sp>
      <p:sp>
        <p:nvSpPr>
          <p:cNvPr id="3" name="Ovāls 2"/>
          <p:cNvSpPr/>
          <p:nvPr/>
        </p:nvSpPr>
        <p:spPr>
          <a:xfrm>
            <a:off x="1714500" y="1214438"/>
            <a:ext cx="3143250" cy="914400"/>
          </a:xfrm>
          <a:prstGeom prst="ellipse">
            <a:avLst/>
          </a:prstGeom>
          <a:gradFill flip="none" rotWithShape="1">
            <a:gsLst>
              <a:gs pos="0">
                <a:srgbClr val="CCCC00">
                  <a:shade val="30000"/>
                  <a:satMod val="115000"/>
                </a:srgbClr>
              </a:gs>
              <a:gs pos="50000">
                <a:srgbClr val="CCCC00">
                  <a:shade val="67500"/>
                  <a:satMod val="115000"/>
                </a:srgbClr>
              </a:gs>
              <a:gs pos="100000">
                <a:srgbClr val="CCCC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b="1" i="1" dirty="0">
                <a:solidFill>
                  <a:srgbClr val="FFFFFF"/>
                </a:solidFill>
              </a:rPr>
              <a:t>audzināšanas darbība </a:t>
            </a:r>
            <a:endParaRPr lang="en-US" b="1" dirty="0">
              <a:solidFill>
                <a:srgbClr val="FFFFFF"/>
              </a:solidFill>
            </a:endParaRPr>
          </a:p>
        </p:txBody>
      </p:sp>
      <p:sp>
        <p:nvSpPr>
          <p:cNvPr id="4" name="Ovāls 3"/>
          <p:cNvSpPr/>
          <p:nvPr/>
        </p:nvSpPr>
        <p:spPr>
          <a:xfrm>
            <a:off x="4643438" y="1500188"/>
            <a:ext cx="3143250" cy="914400"/>
          </a:xfrm>
          <a:prstGeom prst="ellipse">
            <a:avLst/>
          </a:prstGeom>
          <a:solidFill>
            <a:srgbClr val="F8FEB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b="1" i="1" dirty="0">
                <a:solidFill>
                  <a:srgbClr val="800000"/>
                </a:solidFill>
              </a:rPr>
              <a:t>klases stundas </a:t>
            </a:r>
            <a:endParaRPr lang="en-US" b="1" dirty="0">
              <a:solidFill>
                <a:srgbClr val="800000"/>
              </a:solidFill>
            </a:endParaRPr>
          </a:p>
        </p:txBody>
      </p:sp>
      <p:sp>
        <p:nvSpPr>
          <p:cNvPr id="5" name="Ovāls 5"/>
          <p:cNvSpPr/>
          <p:nvPr/>
        </p:nvSpPr>
        <p:spPr>
          <a:xfrm>
            <a:off x="714375" y="2786063"/>
            <a:ext cx="3143250" cy="914400"/>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sp>
        <p:nvSpPr>
          <p:cNvPr id="6" name="Taisnstūris 6"/>
          <p:cNvSpPr>
            <a:spLocks noChangeArrowheads="1"/>
          </p:cNvSpPr>
          <p:nvPr/>
        </p:nvSpPr>
        <p:spPr bwMode="auto">
          <a:xfrm>
            <a:off x="1000125" y="2857500"/>
            <a:ext cx="2571750" cy="646113"/>
          </a:xfrm>
          <a:prstGeom prst="rect">
            <a:avLst/>
          </a:prstGeom>
          <a:noFill/>
          <a:ln w="9525">
            <a:noFill/>
            <a:miter lim="800000"/>
            <a:headEnd/>
            <a:tailEnd/>
          </a:ln>
        </p:spPr>
        <p:txBody>
          <a:bodyPr>
            <a:spAutoFit/>
          </a:bodyPr>
          <a:lstStyle/>
          <a:p>
            <a:pPr algn="ctr"/>
            <a:r>
              <a:rPr lang="lv-LV" b="1" i="1" dirty="0">
                <a:solidFill>
                  <a:srgbClr val="FFFFFF"/>
                </a:solidFill>
              </a:rPr>
              <a:t>skolēnu pedagoģiskā izpēte </a:t>
            </a:r>
            <a:endParaRPr lang="en-US" b="1" dirty="0">
              <a:solidFill>
                <a:srgbClr val="FFFFFF"/>
              </a:solidFill>
            </a:endParaRPr>
          </a:p>
        </p:txBody>
      </p:sp>
      <p:sp>
        <p:nvSpPr>
          <p:cNvPr id="7" name="Ovāls 7"/>
          <p:cNvSpPr/>
          <p:nvPr/>
        </p:nvSpPr>
        <p:spPr>
          <a:xfrm>
            <a:off x="3643313" y="2500313"/>
            <a:ext cx="314325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b="1" i="1" dirty="0">
                <a:solidFill>
                  <a:srgbClr val="FFFFFF"/>
                </a:solidFill>
              </a:rPr>
              <a:t>klases kolektīva saliedēšana </a:t>
            </a:r>
            <a:endParaRPr lang="en-US" b="1" dirty="0">
              <a:solidFill>
                <a:srgbClr val="FFFFFF"/>
              </a:solidFill>
            </a:endParaRPr>
          </a:p>
        </p:txBody>
      </p:sp>
      <p:sp>
        <p:nvSpPr>
          <p:cNvPr id="8" name="Ovāls 8"/>
          <p:cNvSpPr/>
          <p:nvPr/>
        </p:nvSpPr>
        <p:spPr>
          <a:xfrm>
            <a:off x="2643188" y="3714750"/>
            <a:ext cx="3143250" cy="914400"/>
          </a:xfrm>
          <a:prstGeom prst="ellipse">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b="1" i="1" dirty="0">
                <a:solidFill>
                  <a:srgbClr val="FFFFFF"/>
                </a:solidFill>
              </a:rPr>
              <a:t>dialogs ar skolēnu vecākiem </a:t>
            </a:r>
            <a:endParaRPr lang="en-US" b="1" dirty="0">
              <a:solidFill>
                <a:srgbClr val="FFFFFF"/>
              </a:solidFill>
            </a:endParaRPr>
          </a:p>
        </p:txBody>
      </p:sp>
      <p:sp>
        <p:nvSpPr>
          <p:cNvPr id="9" name="Ovāls 9"/>
          <p:cNvSpPr/>
          <p:nvPr/>
        </p:nvSpPr>
        <p:spPr>
          <a:xfrm>
            <a:off x="5643563" y="4214813"/>
            <a:ext cx="3143250" cy="914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b="1" i="1" dirty="0">
                <a:solidFill>
                  <a:srgbClr val="FFFFFF"/>
                </a:solidFill>
              </a:rPr>
              <a:t>dokumentācija </a:t>
            </a:r>
            <a:endParaRPr lang="en-US" b="1" dirty="0">
              <a:solidFill>
                <a:srgbClr val="FFFFFF"/>
              </a:solidFill>
            </a:endParaRPr>
          </a:p>
        </p:txBody>
      </p:sp>
      <p:sp>
        <p:nvSpPr>
          <p:cNvPr id="10" name="Ovāls 10"/>
          <p:cNvSpPr/>
          <p:nvPr/>
        </p:nvSpPr>
        <p:spPr>
          <a:xfrm>
            <a:off x="2000250" y="5143500"/>
            <a:ext cx="3143250" cy="914400"/>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b="1" i="1" dirty="0">
                <a:solidFill>
                  <a:srgbClr val="FFFFFF"/>
                </a:solidFill>
              </a:rPr>
              <a:t>iekšējās kārtības noteikumi </a:t>
            </a:r>
            <a:endParaRPr lang="en-US" b="1" dirty="0">
              <a:solidFill>
                <a:srgbClr val="FFFFFF"/>
              </a:solidFill>
            </a:endParaRPr>
          </a:p>
        </p:txBody>
      </p:sp>
      <p:sp>
        <p:nvSpPr>
          <p:cNvPr id="11" name="Ovāls 11"/>
          <p:cNvSpPr/>
          <p:nvPr/>
        </p:nvSpPr>
        <p:spPr>
          <a:xfrm>
            <a:off x="5715000" y="3143250"/>
            <a:ext cx="3143250" cy="914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b="1" i="1" dirty="0">
                <a:solidFill>
                  <a:srgbClr val="FFFFFF"/>
                </a:solidFill>
              </a:rPr>
              <a:t>drošība </a:t>
            </a:r>
            <a:endParaRPr lang="en-US" b="1" dirty="0">
              <a:solidFill>
                <a:srgbClr val="FFFFFF"/>
              </a:solidFill>
            </a:endParaRPr>
          </a:p>
        </p:txBody>
      </p:sp>
      <p:sp>
        <p:nvSpPr>
          <p:cNvPr id="12" name="Ovāls 12"/>
          <p:cNvSpPr/>
          <p:nvPr/>
        </p:nvSpPr>
        <p:spPr>
          <a:xfrm>
            <a:off x="5143500" y="5214938"/>
            <a:ext cx="3714750" cy="1285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b="1" i="1" dirty="0">
                <a:solidFill>
                  <a:srgbClr val="FFFFFF"/>
                </a:solidFill>
              </a:rPr>
              <a:t>bērnu,  pedagogu, vecāku pienākumi,  tiesības, atbildība</a:t>
            </a:r>
            <a:endParaRPr lang="en-US"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fltVal val="0"/>
                                          </p:val>
                                        </p:tav>
                                        <p:tav tm="100000">
                                          <p:val>
                                            <p:strVal val="#ppt_w"/>
                                          </p:val>
                                        </p:tav>
                                      </p:tavLst>
                                    </p:anim>
                                    <p:anim calcmode="lin" valueType="num">
                                      <p:cBhvr>
                                        <p:cTn id="46" dur="1000" fill="hold"/>
                                        <p:tgtEl>
                                          <p:spTgt spid="8"/>
                                        </p:tgtEl>
                                        <p:attrNameLst>
                                          <p:attrName>ppt_h</p:attrName>
                                        </p:attrNameLst>
                                      </p:cBhvr>
                                      <p:tavLst>
                                        <p:tav tm="0">
                                          <p:val>
                                            <p:fltVal val="0"/>
                                          </p:val>
                                        </p:tav>
                                        <p:tav tm="100000">
                                          <p:val>
                                            <p:strVal val="#ppt_h"/>
                                          </p:val>
                                        </p:tav>
                                      </p:tavLst>
                                    </p:anim>
                                    <p:anim calcmode="lin" valueType="num">
                                      <p:cBhvr>
                                        <p:cTn id="4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1000" fill="hold"/>
                                        <p:tgtEl>
                                          <p:spTgt spid="9"/>
                                        </p:tgtEl>
                                        <p:attrNameLst>
                                          <p:attrName>ppt_w</p:attrName>
                                        </p:attrNameLst>
                                      </p:cBhvr>
                                      <p:tavLst>
                                        <p:tav tm="0">
                                          <p:val>
                                            <p:fltVal val="0"/>
                                          </p:val>
                                        </p:tav>
                                        <p:tav tm="100000">
                                          <p:val>
                                            <p:strVal val="#ppt_w"/>
                                          </p:val>
                                        </p:tav>
                                      </p:tavLst>
                                    </p:anim>
                                    <p:anim calcmode="lin" valueType="num">
                                      <p:cBhvr>
                                        <p:cTn id="70" dur="1000" fill="hold"/>
                                        <p:tgtEl>
                                          <p:spTgt spid="9"/>
                                        </p:tgtEl>
                                        <p:attrNameLst>
                                          <p:attrName>ppt_h</p:attrName>
                                        </p:attrNameLst>
                                      </p:cBhvr>
                                      <p:tavLst>
                                        <p:tav tm="0">
                                          <p:val>
                                            <p:fltVal val="0"/>
                                          </p:val>
                                        </p:tav>
                                        <p:tav tm="100000">
                                          <p:val>
                                            <p:strVal val="#ppt_h"/>
                                          </p:val>
                                        </p:tav>
                                      </p:tavLst>
                                    </p:anim>
                                    <p:anim calcmode="lin" valueType="num">
                                      <p:cBhvr>
                                        <p:cTn id="7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p:stCondLst>
                        <p:cond delay="indefinite"/>
                      </p:stCondLst>
                      <p:childTnLst>
                        <p:par>
                          <p:cTn id="74" fill="hold">
                            <p:stCondLst>
                              <p:cond delay="0"/>
                            </p:stCondLst>
                            <p:childTnLst>
                              <p:par>
                                <p:cTn id="75" presetID="15"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1000" fill="hold"/>
                                        <p:tgtEl>
                                          <p:spTgt spid="12"/>
                                        </p:tgtEl>
                                        <p:attrNameLst>
                                          <p:attrName>ppt_w</p:attrName>
                                        </p:attrNameLst>
                                      </p:cBhvr>
                                      <p:tavLst>
                                        <p:tav tm="0">
                                          <p:val>
                                            <p:fltVal val="0"/>
                                          </p:val>
                                        </p:tav>
                                        <p:tav tm="100000">
                                          <p:val>
                                            <p:strVal val="#ppt_w"/>
                                          </p:val>
                                        </p:tav>
                                      </p:tavLst>
                                    </p:anim>
                                    <p:anim calcmode="lin" valueType="num">
                                      <p:cBhvr>
                                        <p:cTn id="78" dur="1000" fill="hold"/>
                                        <p:tgtEl>
                                          <p:spTgt spid="12"/>
                                        </p:tgtEl>
                                        <p:attrNameLst>
                                          <p:attrName>ppt_h</p:attrName>
                                        </p:attrNameLst>
                                      </p:cBhvr>
                                      <p:tavLst>
                                        <p:tav tm="0">
                                          <p:val>
                                            <p:fltVal val="0"/>
                                          </p:val>
                                        </p:tav>
                                        <p:tav tm="100000">
                                          <p:val>
                                            <p:strVal val="#ppt_h"/>
                                          </p:val>
                                        </p:tav>
                                      </p:tavLst>
                                    </p:anim>
                                    <p:anim calcmode="lin" valueType="num">
                                      <p:cBhvr>
                                        <p:cTn id="7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animBg="1"/>
      <p:bldP spid="8" grpId="0" animBg="1"/>
      <p:bldP spid="9" grpId="0" animBg="1"/>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251520" y="1124744"/>
            <a:ext cx="8226425" cy="41878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v-LV" sz="28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t>Stundu novērošana ir </a:t>
            </a:r>
            <a:r>
              <a:rPr kumimoji="0" lang="lv-LV" sz="2800" b="1" i="1" u="sng"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t>procedūra</a:t>
            </a:r>
            <a:r>
              <a:rPr kumimoji="0" lang="lv-LV" sz="28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t>, lai fiksētu notikumus klasē tādā formā, lai tos vēlāk pētītu, galvenokārt, skolotāju tālākizglītības  vai pētnieciskiem nolūkiem</a:t>
            </a:r>
            <a:r>
              <a:rPr kumimoji="0" lang="lv-LV" sz="44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t>.</a:t>
            </a:r>
            <a:br>
              <a:rPr kumimoji="0" lang="lv-LV" sz="44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br>
            <a:r>
              <a:rPr kumimoji="0" lang="lv-LV" sz="44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t/>
            </a:r>
            <a:br>
              <a:rPr kumimoji="0" lang="lv-LV" sz="44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br>
            <a:r>
              <a:rPr kumimoji="0" lang="lv-LV" sz="20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t>Skolotāja novērošanai saskatāmi  </a:t>
            </a:r>
            <a:r>
              <a:rPr kumimoji="0" lang="lv-LV" sz="2000" b="1" i="1" u="sng"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t>četri iemesli</a:t>
            </a:r>
            <a:r>
              <a:rPr kumimoji="0" lang="lv-LV" sz="20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t>, kas ir tieši saistīti ar novērotāja lomu stundu novērošanas veikšanā:</a:t>
            </a:r>
            <a:br>
              <a:rPr kumimoji="0" lang="lv-LV" sz="20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br>
            <a:r>
              <a:rPr kumimoji="0" lang="lv-LV" sz="20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t/>
            </a:r>
            <a:br>
              <a:rPr kumimoji="0" lang="lv-LV" sz="20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br>
            <a:r>
              <a:rPr kumimoji="0" lang="lv-LV" sz="20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t>1. </a:t>
            </a:r>
            <a:r>
              <a:rPr kumimoji="0" lang="lv-LV" sz="18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t>skolotāji(topošie) tiek novēroti skolotāju sagatavošanas procesā</a:t>
            </a:r>
            <a:br>
              <a:rPr kumimoji="0" lang="lv-LV" sz="18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br>
            <a:r>
              <a:rPr kumimoji="0" lang="lv-LV" sz="18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t>2. novērošana tiek veikta ar mērķi novērtēt skolotāja darbu</a:t>
            </a:r>
            <a:br>
              <a:rPr kumimoji="0" lang="lv-LV" sz="18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br>
            <a:r>
              <a:rPr kumimoji="0" lang="lv-LV" sz="18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t>3. novērošanas mērķis ir skolotāja profesionāla attīstība</a:t>
            </a:r>
            <a:br>
              <a:rPr kumimoji="0" lang="lv-LV" sz="18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br>
            <a:r>
              <a:rPr kumimoji="0" lang="lv-LV" sz="1800" b="1" i="1" u="none" strike="noStrike" kern="1200" normalizeH="0" baseline="0" noProof="0" dirty="0" smtClean="0">
                <a:ln w="10541" cmpd="sng">
                  <a:solidFill>
                    <a:schemeClr val="accent1">
                      <a:shade val="88000"/>
                      <a:satMod val="110000"/>
                    </a:schemeClr>
                  </a:solidFill>
                  <a:prstDash val="solid"/>
                </a:ln>
                <a:solidFill>
                  <a:srgbClr val="002060"/>
                </a:solidFill>
                <a:uLnTx/>
                <a:uFillTx/>
                <a:latin typeface="+mj-lt"/>
                <a:ea typeface="+mj-ea"/>
                <a:cs typeface="+mj-cs"/>
              </a:rPr>
              <a:t>4. skolotāja novērošana attīsta novērotāju</a:t>
            </a:r>
          </a:p>
        </p:txBody>
      </p:sp>
      <p:sp>
        <p:nvSpPr>
          <p:cNvPr id="5" name="Rounded Rectangle 2"/>
          <p:cNvSpPr/>
          <p:nvPr/>
        </p:nvSpPr>
        <p:spPr bwMode="auto">
          <a:xfrm>
            <a:off x="451555" y="3172178"/>
            <a:ext cx="8297333" cy="309315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a:defRPr/>
            </a:pPr>
            <a:endParaRPr lang="lv-LV" dirty="0">
              <a:solidFill>
                <a:schemeClr val="tx1"/>
              </a:solidFill>
              <a:cs typeface="Arial" charset="0"/>
            </a:endParaRPr>
          </a:p>
          <a:p>
            <a:pPr algn="ctr">
              <a:defRPr/>
            </a:pPr>
            <a:endParaRPr lang="lv-LV" dirty="0">
              <a:solidFill>
                <a:schemeClr val="tx1"/>
              </a:solidFill>
              <a:cs typeface="Arial" charset="0"/>
            </a:endParaRPr>
          </a:p>
          <a:p>
            <a:pPr algn="ctr">
              <a:defRPr/>
            </a:pPr>
            <a:endParaRPr lang="lv-LV" dirty="0">
              <a:solidFill>
                <a:schemeClr val="tx1"/>
              </a:solidFill>
              <a:cs typeface="Arial" charset="0"/>
            </a:endParaRPr>
          </a:p>
          <a:p>
            <a:pPr algn="ctr">
              <a:defRPr/>
            </a:pPr>
            <a:endParaRPr lang="lv-LV" dirty="0">
              <a:solidFill>
                <a:schemeClr val="tx1"/>
              </a:solidFill>
              <a:cs typeface="Arial" charset="0"/>
            </a:endParaRPr>
          </a:p>
          <a:p>
            <a:pPr algn="ctr">
              <a:defRPr/>
            </a:pPr>
            <a:endParaRPr lang="lv-LV" dirty="0">
              <a:solidFill>
                <a:schemeClr val="tx1"/>
              </a:solidFill>
              <a:cs typeface="Arial" charset="0"/>
            </a:endParaRPr>
          </a:p>
          <a:p>
            <a:pPr algn="ctr">
              <a:defRPr/>
            </a:pPr>
            <a:r>
              <a:rPr lang="lv-LV" sz="9600" i="1" dirty="0">
                <a:solidFill>
                  <a:srgbClr val="FFFF00"/>
                </a:solidFill>
                <a:cs typeface="Arial" charset="0"/>
              </a:rPr>
              <a:t>?                            </a:t>
            </a:r>
          </a:p>
        </p:txBody>
      </p:sp>
      <p:sp>
        <p:nvSpPr>
          <p:cNvPr id="6" name="Oval 3"/>
          <p:cNvSpPr/>
          <p:nvPr/>
        </p:nvSpPr>
        <p:spPr bwMode="auto">
          <a:xfrm rot="20570593">
            <a:off x="3592513" y="3816350"/>
            <a:ext cx="1527175" cy="720725"/>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r>
              <a:rPr lang="lv-LV" i="1" dirty="0">
                <a:solidFill>
                  <a:srgbClr val="C00000"/>
                </a:solidFill>
                <a:cs typeface="Arial" charset="0"/>
              </a:rPr>
              <a:t>Mērķi?</a:t>
            </a:r>
          </a:p>
        </p:txBody>
      </p:sp>
      <p:sp>
        <p:nvSpPr>
          <p:cNvPr id="7" name="Oval 4"/>
          <p:cNvSpPr/>
          <p:nvPr/>
        </p:nvSpPr>
        <p:spPr bwMode="auto">
          <a:xfrm rot="20563672">
            <a:off x="5899150" y="3494088"/>
            <a:ext cx="2149475" cy="104933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lv-LV" dirty="0">
              <a:solidFill>
                <a:schemeClr val="tx1"/>
              </a:solidFill>
              <a:cs typeface="Arial" charset="0"/>
            </a:endParaRPr>
          </a:p>
          <a:p>
            <a:pPr>
              <a:defRPr/>
            </a:pPr>
            <a:r>
              <a:rPr lang="lv-LV" i="1" dirty="0">
                <a:solidFill>
                  <a:srgbClr val="C00000"/>
                </a:solidFill>
                <a:cs typeface="Arial" charset="0"/>
              </a:rPr>
              <a:t>Uzdevumi?</a:t>
            </a:r>
          </a:p>
        </p:txBody>
      </p:sp>
      <p:sp>
        <p:nvSpPr>
          <p:cNvPr id="8" name="Oval 5"/>
          <p:cNvSpPr/>
          <p:nvPr/>
        </p:nvSpPr>
        <p:spPr bwMode="auto">
          <a:xfrm>
            <a:off x="5649913" y="5108575"/>
            <a:ext cx="1760537" cy="104933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a:defRPr/>
            </a:pPr>
            <a:r>
              <a:rPr lang="lv-LV" dirty="0">
                <a:solidFill>
                  <a:srgbClr val="C00000"/>
                </a:solidFill>
                <a:cs typeface="Arial" charset="0"/>
              </a:rPr>
              <a:t>Vērotāja lomas?</a:t>
            </a:r>
          </a:p>
        </p:txBody>
      </p:sp>
      <p:sp>
        <p:nvSpPr>
          <p:cNvPr id="9" name="Oval 6"/>
          <p:cNvSpPr/>
          <p:nvPr/>
        </p:nvSpPr>
        <p:spPr bwMode="auto">
          <a:xfrm rot="20762160">
            <a:off x="856363" y="3409867"/>
            <a:ext cx="1760538" cy="1050925"/>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a:defRPr/>
            </a:pPr>
            <a:r>
              <a:rPr lang="lv-LV" dirty="0">
                <a:solidFill>
                  <a:srgbClr val="C00000"/>
                </a:solidFill>
                <a:cs typeface="Arial" charset="0"/>
              </a:rPr>
              <a:t>Vērojamā lomas?                                                                                         </a:t>
            </a:r>
          </a:p>
        </p:txBody>
      </p:sp>
      <p:sp>
        <p:nvSpPr>
          <p:cNvPr id="10" name="Oval 8"/>
          <p:cNvSpPr/>
          <p:nvPr/>
        </p:nvSpPr>
        <p:spPr bwMode="auto">
          <a:xfrm rot="908047">
            <a:off x="1320800" y="4876800"/>
            <a:ext cx="2043113" cy="104933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a:defRPr/>
            </a:pPr>
            <a:r>
              <a:rPr lang="lv-LV" dirty="0">
                <a:solidFill>
                  <a:srgbClr val="C00000"/>
                </a:solidFill>
                <a:cs typeface="Arial" charset="0"/>
              </a:rPr>
              <a:t>Vērošanas principi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5" presetClass="exit" presetSubtype="10" fill="hold" grpId="0" nodeType="withEffect">
                                  <p:stCondLst>
                                    <p:cond delay="0"/>
                                  </p:stCondLst>
                                  <p:childTnLst>
                                    <p:animEffect transition="out" filter="checkerboard(across)">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5" presetClass="exit" presetSubtype="10" fill="hold" grpId="0" nodeType="withEffect">
                                  <p:stCondLst>
                                    <p:cond delay="0"/>
                                  </p:stCondLst>
                                  <p:childTnLst>
                                    <p:animEffect transition="out" filter="checkerboard(across)">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5" presetClass="exit" presetSubtype="10" fill="hold" grpId="0" nodeType="withEffect">
                                  <p:stCondLst>
                                    <p:cond delay="0"/>
                                  </p:stCondLst>
                                  <p:childTnLst>
                                    <p:animEffect transition="out" filter="checkerboard(across)">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5" presetClass="exit" presetSubtype="10" fill="hold" grpId="0" nodeType="withEffect">
                                  <p:stCondLst>
                                    <p:cond delay="0"/>
                                  </p:stCondLst>
                                  <p:childTnLst>
                                    <p:animEffect transition="out" filter="checkerboard(across)">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5613" y="1038225"/>
            <a:ext cx="8226425" cy="5532438"/>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lv-LV" sz="2800" b="1" i="1" u="none" strike="noStrike" kern="1200" cap="none" spc="0" normalizeH="0" baseline="0" noProof="0" dirty="0" smtClean="0">
              <a:ln>
                <a:noFill/>
              </a:ln>
              <a:solidFill>
                <a:schemeClr val="accent3">
                  <a:lumMod val="25000"/>
                </a:schemeClr>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lv-LV" sz="2800" b="1" i="1" u="none" strike="noStrike" kern="1200" cap="none" spc="0" normalizeH="0" baseline="0" noProof="0" dirty="0" smtClean="0">
                <a:ln>
                  <a:noFill/>
                </a:ln>
                <a:solidFill>
                  <a:schemeClr val="accent1">
                    <a:lumMod val="50000"/>
                  </a:schemeClr>
                </a:solidFill>
                <a:effectLst/>
                <a:uLnTx/>
                <a:uFillTx/>
                <a:latin typeface="+mn-lt"/>
                <a:ea typeface="+mn-ea"/>
                <a:cs typeface="+mn-cs"/>
              </a:rPr>
              <a:t>Mūsdienu izglītības pamatnostādnēm atbilstošs ir trešais modelis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lv-LV" sz="2800" b="1" i="1" u="none" strike="noStrike" kern="1200" cap="none" spc="0" normalizeH="0" baseline="0" noProof="0" dirty="0" smtClean="0">
              <a:ln>
                <a:noFill/>
              </a:ln>
              <a:solidFill>
                <a:schemeClr val="accent3">
                  <a:lumMod val="2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lv-LV" sz="2800" b="1" i="1" u="none" strike="noStrike" kern="1200" cap="none" spc="0" normalizeH="0" baseline="0" noProof="0" dirty="0" smtClean="0">
              <a:ln>
                <a:noFill/>
              </a:ln>
              <a:solidFill>
                <a:schemeClr val="accent3">
                  <a:lumMod val="2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lv-LV" sz="2800" b="1" i="1" u="none" strike="noStrike" kern="1200" cap="none" spc="0" normalizeH="0" baseline="0" noProof="0" dirty="0" smtClean="0">
              <a:ln>
                <a:noFill/>
              </a:ln>
              <a:solidFill>
                <a:schemeClr val="accent3">
                  <a:lumMod val="2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lv-LV" sz="2800" b="1" i="1" u="none" strike="noStrike" kern="1200" cap="none" spc="0" normalizeH="0" baseline="0" noProof="0" dirty="0" smtClean="0">
              <a:ln>
                <a:noFill/>
              </a:ln>
              <a:solidFill>
                <a:schemeClr val="accent3">
                  <a:lumMod val="25000"/>
                </a:schemeClr>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lv-LV" sz="2800" b="1" i="1" u="none" strike="noStrike" kern="1200" cap="none" spc="0" normalizeH="0" baseline="0" noProof="0" dirty="0" smtClean="0">
                <a:ln>
                  <a:noFill/>
                </a:ln>
                <a:solidFill>
                  <a:srgbClr val="C00000"/>
                </a:solidFill>
                <a:effectLst/>
                <a:uLnTx/>
                <a:uFillTx/>
                <a:latin typeface="+mn-lt"/>
                <a:ea typeface="+mn-ea"/>
                <a:cs typeface="+mn-cs"/>
              </a:rPr>
              <a:t>			Ja mērķis patiesi ir skolotāja profesionālā pilnveide, tad skolotājam pašam jābūt </a:t>
            </a:r>
            <a:r>
              <a:rPr kumimoji="0" lang="lv-LV" sz="2800" b="1" i="1" u="sng"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mn-lt"/>
                <a:ea typeface="+mn-ea"/>
                <a:cs typeface="+mn-cs"/>
              </a:rPr>
              <a:t>motivētam veikt </a:t>
            </a:r>
            <a:r>
              <a:rPr kumimoji="0" lang="lv-LV" sz="2800" b="1" i="1" u="none" strike="noStrike" kern="1200" cap="none" spc="0" normalizeH="0" baseline="0" noProof="0" dirty="0" smtClean="0">
                <a:ln>
                  <a:noFill/>
                </a:ln>
                <a:solidFill>
                  <a:srgbClr val="C00000"/>
                </a:solidFill>
                <a:effectLst/>
                <a:uLnTx/>
                <a:uFillTx/>
                <a:latin typeface="+mn-lt"/>
                <a:ea typeface="+mn-ea"/>
                <a:cs typeface="+mn-cs"/>
              </a:rPr>
              <a:t>sava darba </a:t>
            </a:r>
            <a:r>
              <a:rPr kumimoji="0" lang="lv-LV" sz="2800" b="1" i="1" u="sng"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mn-lt"/>
                <a:ea typeface="+mn-ea"/>
                <a:cs typeface="+mn-cs"/>
              </a:rPr>
              <a:t>izvērtējumu</a:t>
            </a:r>
            <a:r>
              <a:rPr kumimoji="0" lang="lv-LV" sz="2800" b="0" i="0" u="none" strike="noStrike" kern="1200" cap="none" spc="0" normalizeH="0" baseline="0" noProof="0" dirty="0" smtClean="0">
                <a:ln>
                  <a:noFill/>
                </a:ln>
                <a:solidFill>
                  <a:schemeClr val="accent6">
                    <a:lumMod val="75000"/>
                  </a:schemeClr>
                </a:solidFill>
                <a:effectLst/>
                <a:uLnTx/>
                <a:uFillTx/>
                <a:latin typeface="+mn-lt"/>
                <a:ea typeface="+mn-ea"/>
                <a:cs typeface="+mn-cs"/>
              </a:rPr>
              <a:t>.</a:t>
            </a:r>
            <a:endParaRPr kumimoji="0" lang="lv-LV" sz="2800" b="1" i="1" u="none" strike="noStrike" kern="1200" cap="none" spc="0" normalizeH="0" baseline="0" noProof="0" dirty="0">
              <a:ln>
                <a:noFill/>
              </a:ln>
              <a:solidFill>
                <a:schemeClr val="accent6">
                  <a:lumMod val="75000"/>
                </a:schemeClr>
              </a:solidFill>
              <a:effectLst/>
              <a:uLnTx/>
              <a:uFillTx/>
              <a:latin typeface="+mn-lt"/>
              <a:ea typeface="+mn-ea"/>
              <a:cs typeface="+mn-cs"/>
            </a:endParaRPr>
          </a:p>
        </p:txBody>
      </p:sp>
      <p:sp>
        <p:nvSpPr>
          <p:cNvPr id="3" name="Title 1"/>
          <p:cNvSpPr txBox="1">
            <a:spLocks/>
          </p:cNvSpPr>
          <p:nvPr/>
        </p:nvSpPr>
        <p:spPr>
          <a:xfrm>
            <a:off x="455613" y="274638"/>
            <a:ext cx="8226425" cy="538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v-LV" sz="3600" b="1" i="1" u="none" strike="noStrike" kern="1200" normalizeH="0" baseline="0" noProof="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mj-lt"/>
                <a:ea typeface="+mj-ea"/>
                <a:cs typeface="+mj-cs"/>
              </a:rPr>
              <a:t>STUNDAS NOVĒROŠANA </a:t>
            </a:r>
            <a:endParaRPr kumimoji="0" lang="lv-LV" sz="3600" b="1" i="1" u="none" strike="noStrike" kern="1200" normalizeH="0" baseline="0" noProof="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mj-lt"/>
              <a:ea typeface="+mj-ea"/>
              <a:cs typeface="+mj-cs"/>
            </a:endParaRPr>
          </a:p>
        </p:txBody>
      </p:sp>
      <p:sp>
        <p:nvSpPr>
          <p:cNvPr id="4" name="Rectangle 4"/>
          <p:cNvSpPr/>
          <p:nvPr/>
        </p:nvSpPr>
        <p:spPr bwMode="auto">
          <a:xfrm>
            <a:off x="2555776" y="2924944"/>
            <a:ext cx="4041775" cy="9715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lv-LV" sz="2800" dirty="0">
                <a:solidFill>
                  <a:schemeClr val="bg1"/>
                </a:solidFill>
                <a:latin typeface="Arial" pitchFamily="34" charset="0"/>
                <a:cs typeface="Arial" pitchFamily="34" charset="0"/>
              </a:rPr>
              <a:t>skolotāja profesionāla attīstība</a:t>
            </a:r>
            <a:endParaRPr lang="lv-LV"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linds(horizont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p:cTn id="23"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6" end="6"/>
                                            </p:txEl>
                                          </p:spTgt>
                                        </p:tgtEl>
                                        <p:attrNameLst>
                                          <p:attrName>ppt_h</p:attrName>
                                        </p:attrNameLst>
                                      </p:cBhvr>
                                      <p:tavLst>
                                        <p:tav tm="0">
                                          <p:val>
                                            <p:fltVal val="0"/>
                                          </p:val>
                                        </p:tav>
                                        <p:tav tm="100000">
                                          <p:val>
                                            <p:strVal val="#ppt_h"/>
                                          </p:val>
                                        </p:tav>
                                      </p:tavLst>
                                    </p:anim>
                                    <p:anim calcmode="lin" valueType="num">
                                      <p:cBhvr>
                                        <p:cTn id="25" dur="500" fill="hold"/>
                                        <p:tgtEl>
                                          <p:spTgt spid="2">
                                            <p:txEl>
                                              <p:pRg st="6" end="6"/>
                                            </p:txEl>
                                          </p:spTgt>
                                        </p:tgtEl>
                                        <p:attrNameLst>
                                          <p:attrName>style.rotation</p:attrName>
                                        </p:attrNameLst>
                                      </p:cBhvr>
                                      <p:tavLst>
                                        <p:tav tm="0">
                                          <p:val>
                                            <p:fltVal val="360"/>
                                          </p:val>
                                        </p:tav>
                                        <p:tav tm="100000">
                                          <p:val>
                                            <p:fltVal val="0"/>
                                          </p:val>
                                        </p:tav>
                                      </p:tavLst>
                                    </p:anim>
                                    <p:animEffect transition="in" filter="fade">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395536" y="1595578"/>
          <a:ext cx="8229600" cy="4627954"/>
        </p:xfrm>
        <a:graphic>
          <a:graphicData uri="http://schemas.openxmlformats.org/drawingml/2006/table">
            <a:tbl>
              <a:tblPr firstRow="1" bandRow="1">
                <a:tableStyleId>{3C2FFA5D-87B4-456A-9821-1D502468CF0F}</a:tableStyleId>
              </a:tblPr>
              <a:tblGrid>
                <a:gridCol w="6043626"/>
                <a:gridCol w="928694"/>
                <a:gridCol w="1257280"/>
              </a:tblGrid>
              <a:tr h="423977">
                <a:tc>
                  <a:txBody>
                    <a:bodyPr/>
                    <a:lstStyle/>
                    <a:p>
                      <a:pPr algn="ctr"/>
                      <a:r>
                        <a:rPr lang="lv-LV" sz="2400" i="1" dirty="0" smtClean="0">
                          <a:solidFill>
                            <a:srgbClr val="FFFFFF"/>
                          </a:solidFill>
                        </a:rPr>
                        <a:t>KRITĒRIJI</a:t>
                      </a:r>
                      <a:endParaRPr lang="en-US" sz="2400" i="1" dirty="0">
                        <a:solidFill>
                          <a:srgbClr val="FFFFFF"/>
                        </a:solidFill>
                      </a:endParaRPr>
                    </a:p>
                  </a:txBody>
                  <a:tcPr/>
                </a:tc>
                <a:tc>
                  <a:txBody>
                    <a:bodyPr/>
                    <a:lstStyle/>
                    <a:p>
                      <a:pPr algn="ctr"/>
                      <a:r>
                        <a:rPr lang="lv-LV" sz="2400" i="1" dirty="0" smtClean="0">
                          <a:solidFill>
                            <a:srgbClr val="FFFFFF"/>
                          </a:solidFill>
                        </a:rPr>
                        <a:t>ES</a:t>
                      </a:r>
                      <a:endParaRPr lang="en-US" sz="2400" i="1" dirty="0">
                        <a:solidFill>
                          <a:srgbClr val="FFFFFF"/>
                        </a:solidFill>
                      </a:endParaRPr>
                    </a:p>
                  </a:txBody>
                  <a:tcPr/>
                </a:tc>
                <a:tc>
                  <a:txBody>
                    <a:bodyPr/>
                    <a:lstStyle/>
                    <a:p>
                      <a:r>
                        <a:rPr lang="lv-LV" sz="2400" i="1" dirty="0" smtClean="0">
                          <a:solidFill>
                            <a:srgbClr val="FFFFFF"/>
                          </a:solidFill>
                        </a:rPr>
                        <a:t>KLASE</a:t>
                      </a:r>
                      <a:endParaRPr lang="en-US" sz="2400" i="1" dirty="0">
                        <a:solidFill>
                          <a:srgbClr val="FFFFFF"/>
                        </a:solidFill>
                      </a:endParaRPr>
                    </a:p>
                  </a:txBody>
                  <a:tcPr/>
                </a:tc>
              </a:tr>
              <a:tr h="392352">
                <a:tc>
                  <a:txBody>
                    <a:bodyPr/>
                    <a:lstStyle/>
                    <a:p>
                      <a:r>
                        <a:rPr lang="lv-LV" sz="1800" b="1" dirty="0" smtClean="0">
                          <a:solidFill>
                            <a:srgbClr val="FFFFFF"/>
                          </a:solidFill>
                        </a:rPr>
                        <a:t>Vai stundas tēma aktuāla, ko tā deva skolēnam</a:t>
                      </a:r>
                      <a:endParaRPr lang="en-US" b="1" dirty="0">
                        <a:solidFill>
                          <a:srgbClr val="FFFFFF"/>
                        </a:solidFill>
                      </a:endParaRPr>
                    </a:p>
                  </a:txBody>
                  <a:tcPr/>
                </a:tc>
                <a:tc>
                  <a:txBody>
                    <a:bodyPr/>
                    <a:lstStyle/>
                    <a:p>
                      <a:pPr algn="ctr"/>
                      <a:r>
                        <a:rPr lang="lv-LV" b="1" dirty="0" smtClean="0">
                          <a:solidFill>
                            <a:srgbClr val="FFFFFF"/>
                          </a:solidFill>
                        </a:rPr>
                        <a:t>4</a:t>
                      </a:r>
                      <a:endParaRPr lang="en-US" b="1" dirty="0">
                        <a:solidFill>
                          <a:srgbClr val="FFFFFF"/>
                        </a:solidFill>
                      </a:endParaRPr>
                    </a:p>
                  </a:txBody>
                  <a:tcPr/>
                </a:tc>
                <a:tc>
                  <a:txBody>
                    <a:bodyPr/>
                    <a:lstStyle/>
                    <a:p>
                      <a:pPr algn="ctr"/>
                      <a:r>
                        <a:rPr lang="lv-LV" b="1" dirty="0" smtClean="0">
                          <a:solidFill>
                            <a:srgbClr val="FFFFFF"/>
                          </a:solidFill>
                        </a:rPr>
                        <a:t>3</a:t>
                      </a:r>
                      <a:endParaRPr lang="en-US" b="1" dirty="0">
                        <a:solidFill>
                          <a:srgbClr val="FFFFFF"/>
                        </a:solidFill>
                      </a:endParaRPr>
                    </a:p>
                  </a:txBody>
                  <a:tcPr/>
                </a:tc>
              </a:tr>
              <a:tr h="67721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lv-LV" sz="1800" b="1" dirty="0" smtClean="0">
                          <a:solidFill>
                            <a:srgbClr val="C00000"/>
                          </a:solidFill>
                        </a:rPr>
                        <a:t>Stundas atmosfēra, gaisotne</a:t>
                      </a:r>
                    </a:p>
                    <a:p>
                      <a:endParaRPr lang="en-US" b="1" dirty="0">
                        <a:solidFill>
                          <a:srgbClr val="C00000"/>
                        </a:solidFill>
                      </a:endParaRPr>
                    </a:p>
                  </a:txBody>
                  <a:tcPr/>
                </a:tc>
                <a:tc>
                  <a:txBody>
                    <a:bodyPr/>
                    <a:lstStyle/>
                    <a:p>
                      <a:pPr algn="ctr"/>
                      <a:r>
                        <a:rPr lang="lv-LV" b="1" dirty="0" smtClean="0">
                          <a:solidFill>
                            <a:srgbClr val="C00000"/>
                          </a:solidFill>
                        </a:rPr>
                        <a:t>2</a:t>
                      </a:r>
                      <a:endParaRPr lang="en-US" b="1" dirty="0">
                        <a:solidFill>
                          <a:srgbClr val="C00000"/>
                        </a:solidFill>
                      </a:endParaRPr>
                    </a:p>
                  </a:txBody>
                  <a:tcPr/>
                </a:tc>
                <a:tc>
                  <a:txBody>
                    <a:bodyPr/>
                    <a:lstStyle/>
                    <a:p>
                      <a:pPr algn="ctr"/>
                      <a:r>
                        <a:rPr lang="lv-LV" b="1" dirty="0" smtClean="0">
                          <a:solidFill>
                            <a:srgbClr val="C00000"/>
                          </a:solidFill>
                        </a:rPr>
                        <a:t>3</a:t>
                      </a:r>
                      <a:endParaRPr lang="en-US" b="1" dirty="0">
                        <a:solidFill>
                          <a:srgbClr val="C00000"/>
                        </a:solidFill>
                      </a:endParaRPr>
                    </a:p>
                  </a:txBody>
                  <a:tcPr/>
                </a:tc>
              </a:tr>
              <a:tr h="67721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lv-LV" sz="1800" b="1" dirty="0" smtClean="0">
                          <a:solidFill>
                            <a:srgbClr val="FFFFFF"/>
                          </a:solidFill>
                        </a:rPr>
                        <a:t>Individualitātes un radošo spēju izpausme</a:t>
                      </a:r>
                    </a:p>
                    <a:p>
                      <a:endParaRPr lang="en-US" b="1" dirty="0">
                        <a:solidFill>
                          <a:srgbClr val="FFFFFF"/>
                        </a:solidFill>
                      </a:endParaRPr>
                    </a:p>
                  </a:txBody>
                  <a:tcPr/>
                </a:tc>
                <a:tc>
                  <a:txBody>
                    <a:bodyPr/>
                    <a:lstStyle/>
                    <a:p>
                      <a:pPr algn="ctr"/>
                      <a:r>
                        <a:rPr lang="lv-LV" b="1" dirty="0" smtClean="0">
                          <a:solidFill>
                            <a:srgbClr val="FFFFFF"/>
                          </a:solidFill>
                        </a:rPr>
                        <a:t>3</a:t>
                      </a:r>
                      <a:endParaRPr lang="en-US" b="1" dirty="0">
                        <a:solidFill>
                          <a:srgbClr val="FFFFFF"/>
                        </a:solidFill>
                      </a:endParaRPr>
                    </a:p>
                  </a:txBody>
                  <a:tcPr/>
                </a:tc>
                <a:tc>
                  <a:txBody>
                    <a:bodyPr/>
                    <a:lstStyle/>
                    <a:p>
                      <a:pPr algn="ctr"/>
                      <a:r>
                        <a:rPr lang="lv-LV" b="1" dirty="0" smtClean="0">
                          <a:solidFill>
                            <a:srgbClr val="FFFFFF"/>
                          </a:solidFill>
                        </a:rPr>
                        <a:t>4</a:t>
                      </a:r>
                      <a:endParaRPr lang="en-US" b="1" dirty="0">
                        <a:solidFill>
                          <a:srgbClr val="FFFFFF"/>
                        </a:solidFill>
                      </a:endParaRPr>
                    </a:p>
                  </a:txBody>
                  <a:tcPr/>
                </a:tc>
              </a:tr>
              <a:tr h="67721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lv-LV" sz="1800" b="1" dirty="0" smtClean="0">
                          <a:solidFill>
                            <a:srgbClr val="C00000"/>
                          </a:solidFill>
                        </a:rPr>
                        <a:t>Skolēnu ieinteresētība</a:t>
                      </a:r>
                    </a:p>
                    <a:p>
                      <a:endParaRPr lang="en-US" b="1" dirty="0">
                        <a:solidFill>
                          <a:srgbClr val="C00000"/>
                        </a:solidFill>
                      </a:endParaRPr>
                    </a:p>
                  </a:txBody>
                  <a:tcPr/>
                </a:tc>
                <a:tc>
                  <a:txBody>
                    <a:bodyPr/>
                    <a:lstStyle/>
                    <a:p>
                      <a:pPr algn="ctr"/>
                      <a:r>
                        <a:rPr lang="lv-LV" b="1" dirty="0" smtClean="0">
                          <a:solidFill>
                            <a:srgbClr val="C00000"/>
                          </a:solidFill>
                        </a:rPr>
                        <a:t>4</a:t>
                      </a:r>
                      <a:endParaRPr lang="en-US" b="1" dirty="0">
                        <a:solidFill>
                          <a:srgbClr val="C00000"/>
                        </a:solidFill>
                      </a:endParaRPr>
                    </a:p>
                  </a:txBody>
                  <a:tcPr/>
                </a:tc>
                <a:tc>
                  <a:txBody>
                    <a:bodyPr/>
                    <a:lstStyle/>
                    <a:p>
                      <a:pPr algn="ctr"/>
                      <a:r>
                        <a:rPr lang="lv-LV" b="1" dirty="0" smtClean="0">
                          <a:solidFill>
                            <a:srgbClr val="C00000"/>
                          </a:solidFill>
                        </a:rPr>
                        <a:t>3</a:t>
                      </a:r>
                      <a:endParaRPr lang="en-US" b="1" dirty="0">
                        <a:solidFill>
                          <a:srgbClr val="C00000"/>
                        </a:solidFill>
                      </a:endParaRPr>
                    </a:p>
                  </a:txBody>
                  <a:tcPr/>
                </a:tc>
              </a:tr>
              <a:tr h="67721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lv-LV" sz="1800" b="1" dirty="0" smtClean="0">
                          <a:solidFill>
                            <a:srgbClr val="FFFFFF"/>
                          </a:solidFill>
                        </a:rPr>
                        <a:t>Skolēnu aktivitāte</a:t>
                      </a:r>
                    </a:p>
                    <a:p>
                      <a:endParaRPr lang="en-US" b="1" dirty="0">
                        <a:solidFill>
                          <a:srgbClr val="FFFFFF"/>
                        </a:solidFill>
                      </a:endParaRPr>
                    </a:p>
                  </a:txBody>
                  <a:tcPr/>
                </a:tc>
                <a:tc>
                  <a:txBody>
                    <a:bodyPr/>
                    <a:lstStyle/>
                    <a:p>
                      <a:pPr algn="ctr"/>
                      <a:r>
                        <a:rPr lang="lv-LV" b="1" dirty="0" smtClean="0">
                          <a:solidFill>
                            <a:srgbClr val="FFFFFF"/>
                          </a:solidFill>
                        </a:rPr>
                        <a:t>4</a:t>
                      </a:r>
                      <a:endParaRPr lang="en-US" b="1" dirty="0">
                        <a:solidFill>
                          <a:srgbClr val="FFFFFF"/>
                        </a:solidFill>
                      </a:endParaRPr>
                    </a:p>
                  </a:txBody>
                  <a:tcPr/>
                </a:tc>
                <a:tc>
                  <a:txBody>
                    <a:bodyPr/>
                    <a:lstStyle/>
                    <a:p>
                      <a:pPr algn="ctr"/>
                      <a:r>
                        <a:rPr lang="lv-LV" b="1" dirty="0" smtClean="0">
                          <a:solidFill>
                            <a:srgbClr val="FFFFFF"/>
                          </a:solidFill>
                        </a:rPr>
                        <a:t>2</a:t>
                      </a:r>
                      <a:endParaRPr lang="en-US" b="1" dirty="0">
                        <a:solidFill>
                          <a:srgbClr val="FFFFFF"/>
                        </a:solidFill>
                      </a:endParaRPr>
                    </a:p>
                  </a:txBody>
                  <a:tcPr/>
                </a:tc>
              </a:tr>
              <a:tr h="67721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lv-LV" sz="1800" b="1" dirty="0" smtClean="0">
                          <a:solidFill>
                            <a:srgbClr val="C00000"/>
                          </a:solidFill>
                        </a:rPr>
                        <a:t>Skolotāja un skolēnu sadarbība</a:t>
                      </a:r>
                    </a:p>
                    <a:p>
                      <a:endParaRPr lang="en-US" b="1" dirty="0">
                        <a:solidFill>
                          <a:srgbClr val="C00000"/>
                        </a:solidFill>
                      </a:endParaRPr>
                    </a:p>
                  </a:txBody>
                  <a:tcPr/>
                </a:tc>
                <a:tc>
                  <a:txBody>
                    <a:bodyPr/>
                    <a:lstStyle/>
                    <a:p>
                      <a:pPr algn="ctr"/>
                      <a:r>
                        <a:rPr lang="lv-LV" b="1" dirty="0" smtClean="0">
                          <a:solidFill>
                            <a:srgbClr val="C00000"/>
                          </a:solidFill>
                        </a:rPr>
                        <a:t>3</a:t>
                      </a:r>
                      <a:endParaRPr lang="en-US" b="1" dirty="0">
                        <a:solidFill>
                          <a:srgbClr val="C00000"/>
                        </a:solidFill>
                      </a:endParaRPr>
                    </a:p>
                  </a:txBody>
                  <a:tcPr/>
                </a:tc>
                <a:tc>
                  <a:txBody>
                    <a:bodyPr/>
                    <a:lstStyle/>
                    <a:p>
                      <a:pPr algn="ctr"/>
                      <a:r>
                        <a:rPr lang="lv-LV" b="1" dirty="0" smtClean="0">
                          <a:solidFill>
                            <a:srgbClr val="C00000"/>
                          </a:solidFill>
                        </a:rPr>
                        <a:t>3</a:t>
                      </a:r>
                      <a:endParaRPr lang="en-US" b="1" dirty="0">
                        <a:solidFill>
                          <a:srgbClr val="C00000"/>
                        </a:solidFill>
                      </a:endParaRPr>
                    </a:p>
                  </a:txBody>
                  <a:tcPr/>
                </a:tc>
              </a:tr>
              <a:tr h="392352">
                <a:tc>
                  <a:txBody>
                    <a:bodyPr/>
                    <a:lstStyle/>
                    <a:p>
                      <a:r>
                        <a:rPr lang="lv-LV" dirty="0" smtClean="0">
                          <a:solidFill>
                            <a:srgbClr val="FFFFFF"/>
                          </a:solidFill>
                        </a:rPr>
                        <a:t>Utt.</a:t>
                      </a:r>
                      <a:endParaRPr lang="en-US" dirty="0">
                        <a:solidFill>
                          <a:srgbClr val="FFFFFF"/>
                        </a:solidFill>
                      </a:endParaRPr>
                    </a:p>
                  </a:txBody>
                  <a:tcPr/>
                </a:tc>
                <a:tc>
                  <a:txBody>
                    <a:bodyPr/>
                    <a:lstStyle/>
                    <a:p>
                      <a:pPr algn="ctr"/>
                      <a:endParaRPr lang="en-US" dirty="0">
                        <a:solidFill>
                          <a:srgbClr val="FFFFFF"/>
                        </a:solidFill>
                      </a:endParaRPr>
                    </a:p>
                  </a:txBody>
                  <a:tcPr/>
                </a:tc>
                <a:tc>
                  <a:txBody>
                    <a:bodyPr/>
                    <a:lstStyle/>
                    <a:p>
                      <a:pPr algn="ctr"/>
                      <a:endParaRPr lang="en-US" dirty="0">
                        <a:solidFill>
                          <a:srgbClr val="FFFFFF"/>
                        </a:solidFill>
                      </a:endParaRPr>
                    </a:p>
                  </a:txBody>
                  <a:tcPr/>
                </a:tc>
              </a:tr>
            </a:tbl>
          </a:graphicData>
        </a:graphic>
      </p:graphicFrame>
      <p:sp>
        <p:nvSpPr>
          <p:cNvPr id="4" name="Заголовок 3"/>
          <p:cNvSpPr>
            <a:spLocks noGrp="1"/>
          </p:cNvSpPr>
          <p:nvPr>
            <p:ph type="title" idx="4294967295"/>
          </p:nvPr>
        </p:nvSpPr>
        <p:spPr>
          <a:xfrm>
            <a:off x="0" y="60325"/>
            <a:ext cx="7010400" cy="1143000"/>
          </a:xfrm>
        </p:spPr>
        <p:txBody>
          <a:bodyPr/>
          <a:lstStyle/>
          <a:p>
            <a:r>
              <a:rPr lang="lv-LV"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Klases stundas izvērtēšana</a:t>
            </a:r>
            <a:endParaRPr lang="ru-RU"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00375" y="2428875"/>
            <a:ext cx="2928938" cy="17859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lv-LV" sz="2800" dirty="0"/>
              <a:t>Skolotājs </a:t>
            </a:r>
          </a:p>
        </p:txBody>
      </p:sp>
      <p:sp>
        <p:nvSpPr>
          <p:cNvPr id="3" name="Oval 2"/>
          <p:cNvSpPr/>
          <p:nvPr/>
        </p:nvSpPr>
        <p:spPr>
          <a:xfrm>
            <a:off x="3643313" y="571500"/>
            <a:ext cx="1857375" cy="1557338"/>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lv-LV" sz="2800" dirty="0"/>
              <a:t>I</a:t>
            </a:r>
          </a:p>
        </p:txBody>
      </p:sp>
      <p:sp>
        <p:nvSpPr>
          <p:cNvPr id="4" name="Oval 3"/>
          <p:cNvSpPr/>
          <p:nvPr/>
        </p:nvSpPr>
        <p:spPr>
          <a:xfrm>
            <a:off x="4714875" y="4143375"/>
            <a:ext cx="1857375" cy="1557338"/>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lv-LV" sz="2800" dirty="0"/>
              <a:t>III</a:t>
            </a:r>
          </a:p>
        </p:txBody>
      </p:sp>
      <p:sp>
        <p:nvSpPr>
          <p:cNvPr id="5" name="Oval 4"/>
          <p:cNvSpPr/>
          <p:nvPr/>
        </p:nvSpPr>
        <p:spPr>
          <a:xfrm>
            <a:off x="1071563" y="1824038"/>
            <a:ext cx="1857375" cy="1557337"/>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lv-LV" sz="2800" dirty="0"/>
              <a:t>V</a:t>
            </a:r>
          </a:p>
        </p:txBody>
      </p:sp>
      <p:sp>
        <p:nvSpPr>
          <p:cNvPr id="6" name="Oval 5"/>
          <p:cNvSpPr/>
          <p:nvPr/>
        </p:nvSpPr>
        <p:spPr>
          <a:xfrm>
            <a:off x="1928813" y="3929063"/>
            <a:ext cx="1857375" cy="1557337"/>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lv-LV" sz="2800" dirty="0"/>
              <a:t>IV</a:t>
            </a:r>
          </a:p>
        </p:txBody>
      </p:sp>
      <p:sp>
        <p:nvSpPr>
          <p:cNvPr id="7" name="Oval 6"/>
          <p:cNvSpPr/>
          <p:nvPr/>
        </p:nvSpPr>
        <p:spPr>
          <a:xfrm>
            <a:off x="6072188" y="2071688"/>
            <a:ext cx="1857375" cy="1557337"/>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lv-LV" sz="2800" dirty="0"/>
              <a:t>II</a:t>
            </a:r>
          </a:p>
        </p:txBody>
      </p:sp>
      <p:sp>
        <p:nvSpPr>
          <p:cNvPr id="8" name="Diamond 7"/>
          <p:cNvSpPr/>
          <p:nvPr/>
        </p:nvSpPr>
        <p:spPr>
          <a:xfrm>
            <a:off x="7500938" y="2357438"/>
            <a:ext cx="914400" cy="9144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dirty="0"/>
          </a:p>
        </p:txBody>
      </p:sp>
      <p:sp>
        <p:nvSpPr>
          <p:cNvPr id="9" name="Diamond 8"/>
          <p:cNvSpPr/>
          <p:nvPr/>
        </p:nvSpPr>
        <p:spPr>
          <a:xfrm>
            <a:off x="4000500" y="0"/>
            <a:ext cx="914400" cy="9144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dirty="0"/>
          </a:p>
        </p:txBody>
      </p:sp>
      <p:sp>
        <p:nvSpPr>
          <p:cNvPr id="10" name="Diamond 9"/>
          <p:cNvSpPr/>
          <p:nvPr/>
        </p:nvSpPr>
        <p:spPr>
          <a:xfrm>
            <a:off x="357188" y="2214563"/>
            <a:ext cx="914400" cy="9144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dirty="0"/>
          </a:p>
        </p:txBody>
      </p:sp>
      <p:sp>
        <p:nvSpPr>
          <p:cNvPr id="11" name="Diamond 10"/>
          <p:cNvSpPr/>
          <p:nvPr/>
        </p:nvSpPr>
        <p:spPr>
          <a:xfrm>
            <a:off x="1285875" y="4286250"/>
            <a:ext cx="914400" cy="9144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dirty="0"/>
          </a:p>
        </p:txBody>
      </p:sp>
      <p:sp>
        <p:nvSpPr>
          <p:cNvPr id="12" name="Diamond 11"/>
          <p:cNvSpPr/>
          <p:nvPr/>
        </p:nvSpPr>
        <p:spPr>
          <a:xfrm>
            <a:off x="6286500" y="4714875"/>
            <a:ext cx="914400" cy="9144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dirty="0"/>
          </a:p>
        </p:txBody>
      </p:sp>
      <p:sp>
        <p:nvSpPr>
          <p:cNvPr id="13" name="Diamond 12"/>
          <p:cNvSpPr/>
          <p:nvPr/>
        </p:nvSpPr>
        <p:spPr>
          <a:xfrm>
            <a:off x="4786313" y="2071688"/>
            <a:ext cx="914400" cy="9144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dirty="0"/>
          </a:p>
        </p:txBody>
      </p:sp>
      <p:sp>
        <p:nvSpPr>
          <p:cNvPr id="14" name="Diamond 13"/>
          <p:cNvSpPr/>
          <p:nvPr/>
        </p:nvSpPr>
        <p:spPr>
          <a:xfrm>
            <a:off x="3286125" y="2000250"/>
            <a:ext cx="914400" cy="9144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dirty="0"/>
          </a:p>
        </p:txBody>
      </p:sp>
      <p:sp>
        <p:nvSpPr>
          <p:cNvPr id="15" name="Diamond 14"/>
          <p:cNvSpPr/>
          <p:nvPr/>
        </p:nvSpPr>
        <p:spPr>
          <a:xfrm>
            <a:off x="5286375" y="3214688"/>
            <a:ext cx="914400" cy="9144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dirty="0"/>
          </a:p>
        </p:txBody>
      </p:sp>
      <p:sp>
        <p:nvSpPr>
          <p:cNvPr id="16" name="Diamond 15"/>
          <p:cNvSpPr/>
          <p:nvPr/>
        </p:nvSpPr>
        <p:spPr>
          <a:xfrm>
            <a:off x="2571750" y="3000375"/>
            <a:ext cx="914400" cy="9144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dirty="0"/>
          </a:p>
        </p:txBody>
      </p:sp>
      <p:sp>
        <p:nvSpPr>
          <p:cNvPr id="17" name="Diamond 16"/>
          <p:cNvSpPr/>
          <p:nvPr/>
        </p:nvSpPr>
        <p:spPr>
          <a:xfrm>
            <a:off x="3929063" y="3857625"/>
            <a:ext cx="914400" cy="9144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dirty="0"/>
          </a:p>
        </p:txBody>
      </p:sp>
      <p:sp>
        <p:nvSpPr>
          <p:cNvPr id="18" name="Explosion 1 17"/>
          <p:cNvSpPr/>
          <p:nvPr/>
        </p:nvSpPr>
        <p:spPr>
          <a:xfrm>
            <a:off x="6429375" y="1571625"/>
            <a:ext cx="914400" cy="914400"/>
          </a:xfrm>
          <a:prstGeom prst="irregularSeal1">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dirty="0"/>
          </a:p>
        </p:txBody>
      </p:sp>
      <p:sp>
        <p:nvSpPr>
          <p:cNvPr id="19" name="Explosion 1 18"/>
          <p:cNvSpPr/>
          <p:nvPr/>
        </p:nvSpPr>
        <p:spPr>
          <a:xfrm>
            <a:off x="5072063" y="5286375"/>
            <a:ext cx="914400" cy="914400"/>
          </a:xfrm>
          <a:prstGeom prst="irregularSeal1">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dirty="0"/>
          </a:p>
        </p:txBody>
      </p:sp>
      <p:sp>
        <p:nvSpPr>
          <p:cNvPr id="20" name="Explosion 1 19"/>
          <p:cNvSpPr/>
          <p:nvPr/>
        </p:nvSpPr>
        <p:spPr>
          <a:xfrm>
            <a:off x="2571750" y="5072063"/>
            <a:ext cx="914400" cy="914400"/>
          </a:xfrm>
          <a:prstGeom prst="irregularSeal1">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dirty="0"/>
          </a:p>
        </p:txBody>
      </p:sp>
      <p:sp>
        <p:nvSpPr>
          <p:cNvPr id="21" name="Explosion 1 20"/>
          <p:cNvSpPr/>
          <p:nvPr/>
        </p:nvSpPr>
        <p:spPr>
          <a:xfrm>
            <a:off x="1143000" y="2928938"/>
            <a:ext cx="914400" cy="914400"/>
          </a:xfrm>
          <a:prstGeom prst="irregularSeal1">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dirty="0"/>
          </a:p>
        </p:txBody>
      </p:sp>
      <p:sp>
        <p:nvSpPr>
          <p:cNvPr id="22" name="Explosion 1 21"/>
          <p:cNvSpPr/>
          <p:nvPr/>
        </p:nvSpPr>
        <p:spPr>
          <a:xfrm>
            <a:off x="5000625" y="357188"/>
            <a:ext cx="914400" cy="914400"/>
          </a:xfrm>
          <a:prstGeom prst="irregularSeal1">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dirty="0"/>
          </a:p>
        </p:txBody>
      </p:sp>
      <p:sp>
        <p:nvSpPr>
          <p:cNvPr id="23" name="Explosion 1 22"/>
          <p:cNvSpPr/>
          <p:nvPr/>
        </p:nvSpPr>
        <p:spPr>
          <a:xfrm>
            <a:off x="4000500" y="2286000"/>
            <a:ext cx="914400" cy="914400"/>
          </a:xfrm>
          <a:prstGeom prst="irregularSeal1">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360"/>
                                          </p:val>
                                        </p:tav>
                                        <p:tav tm="100000">
                                          <p:val>
                                            <p:fltVal val="0"/>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 calcmode="lin" valueType="num">
                                      <p:cBhvr>
                                        <p:cTn id="29" dur="500" fill="hold"/>
                                        <p:tgtEl>
                                          <p:spTgt spid="4"/>
                                        </p:tgtEl>
                                        <p:attrNameLst>
                                          <p:attrName>style.rotation</p:attrName>
                                        </p:attrNameLst>
                                      </p:cBhvr>
                                      <p:tavLst>
                                        <p:tav tm="0">
                                          <p:val>
                                            <p:fltVal val="360"/>
                                          </p:val>
                                        </p:tav>
                                        <p:tav tm="100000">
                                          <p:val>
                                            <p:fltVal val="0"/>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360"/>
                                          </p:val>
                                        </p:tav>
                                        <p:tav tm="100000">
                                          <p:val>
                                            <p:fltVal val="0"/>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 calcmode="lin" valueType="num">
                                      <p:cBhvr>
                                        <p:cTn id="45" dur="500" fill="hold"/>
                                        <p:tgtEl>
                                          <p:spTgt spid="5"/>
                                        </p:tgtEl>
                                        <p:attrNameLst>
                                          <p:attrName>style.rotation</p:attrName>
                                        </p:attrNameLst>
                                      </p:cBhvr>
                                      <p:tavLst>
                                        <p:tav tm="0">
                                          <p:val>
                                            <p:fltVal val="360"/>
                                          </p:val>
                                        </p:tav>
                                        <p:tav tm="100000">
                                          <p:val>
                                            <p:fltVal val="0"/>
                                          </p:val>
                                        </p:tav>
                                      </p:tavLst>
                                    </p:anim>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strips(downLef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strips(downLeft)">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strips(downLeft)">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grpId="1"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strips(downLeft)">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grpId="1"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strips(downLeft)">
                                      <p:cBhvr>
                                        <p:cTn id="71" dur="500"/>
                                        <p:tgtEl>
                                          <p:spTgt spid="5"/>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ntr" presetSubtype="16"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diamond(in)">
                                      <p:cBhvr>
                                        <p:cTn id="76" dur="20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ntr" presetSubtype="16"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diamond(in)">
                                      <p:cBhvr>
                                        <p:cTn id="81" dur="20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8" presetClass="entr" presetSubtype="16"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diamond(in)">
                                      <p:cBhvr>
                                        <p:cTn id="86" dur="20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8" presetClass="entr" presetSubtype="16"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diamond(in)">
                                      <p:cBhvr>
                                        <p:cTn id="91" dur="2000"/>
                                        <p:tgtEl>
                                          <p:spTgt spid="20"/>
                                        </p:tgtEl>
                                      </p:cBhvr>
                                    </p:animEffect>
                                  </p:childTnLst>
                                </p:cTn>
                              </p:par>
                            </p:childTnLst>
                          </p:cTn>
                        </p:par>
                      </p:childTnLst>
                    </p:cTn>
                  </p:par>
                  <p:par>
                    <p:cTn id="92" fill="hold">
                      <p:stCondLst>
                        <p:cond delay="indefinite"/>
                      </p:stCondLst>
                      <p:childTnLst>
                        <p:par>
                          <p:cTn id="93" fill="hold">
                            <p:stCondLst>
                              <p:cond delay="0"/>
                            </p:stCondLst>
                            <p:childTnLst>
                              <p:par>
                                <p:cTn id="94" presetID="8" presetClass="entr" presetSubtype="16"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diamond(in)">
                                      <p:cBhvr>
                                        <p:cTn id="96" dur="2000"/>
                                        <p:tgtEl>
                                          <p:spTgt spid="21"/>
                                        </p:tgtEl>
                                      </p:cBhvr>
                                    </p:animEffect>
                                  </p:childTnLst>
                                </p:cTn>
                              </p:par>
                            </p:childTnLst>
                          </p:cTn>
                        </p:par>
                      </p:childTnLst>
                    </p:cTn>
                  </p:par>
                  <p:par>
                    <p:cTn id="97" fill="hold">
                      <p:stCondLst>
                        <p:cond delay="indefinite"/>
                      </p:stCondLst>
                      <p:childTnLst>
                        <p:par>
                          <p:cTn id="98" fill="hold">
                            <p:stCondLst>
                              <p:cond delay="0"/>
                            </p:stCondLst>
                            <p:childTnLst>
                              <p:par>
                                <p:cTn id="99" presetID="21" presetClass="entr" presetSubtype="4"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heel(4)">
                                      <p:cBhvr>
                                        <p:cTn id="101" dur="2000"/>
                                        <p:tgtEl>
                                          <p:spTgt spid="13"/>
                                        </p:tgtEl>
                                      </p:cBhvr>
                                    </p:animEffect>
                                  </p:childTnLst>
                                </p:cTn>
                              </p:par>
                            </p:childTnLst>
                          </p:cTn>
                        </p:par>
                      </p:childTnLst>
                    </p:cTn>
                  </p:par>
                  <p:par>
                    <p:cTn id="102" fill="hold">
                      <p:stCondLst>
                        <p:cond delay="indefinite"/>
                      </p:stCondLst>
                      <p:childTnLst>
                        <p:par>
                          <p:cTn id="103" fill="hold">
                            <p:stCondLst>
                              <p:cond delay="0"/>
                            </p:stCondLst>
                            <p:childTnLst>
                              <p:par>
                                <p:cTn id="104" presetID="21" presetClass="entr" presetSubtype="4" fill="hold" grpId="0" nodeType="click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wheel(4)">
                                      <p:cBhvr>
                                        <p:cTn id="106" dur="2000"/>
                                        <p:tgtEl>
                                          <p:spTgt spid="15"/>
                                        </p:tgtEl>
                                      </p:cBhvr>
                                    </p:animEffect>
                                  </p:childTnLst>
                                </p:cTn>
                              </p:par>
                            </p:childTnLst>
                          </p:cTn>
                        </p:par>
                      </p:childTnLst>
                    </p:cTn>
                  </p:par>
                  <p:par>
                    <p:cTn id="107" fill="hold">
                      <p:stCondLst>
                        <p:cond delay="indefinite"/>
                      </p:stCondLst>
                      <p:childTnLst>
                        <p:par>
                          <p:cTn id="108" fill="hold">
                            <p:stCondLst>
                              <p:cond delay="0"/>
                            </p:stCondLst>
                            <p:childTnLst>
                              <p:par>
                                <p:cTn id="109" presetID="21" presetClass="entr" presetSubtype="4"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heel(4)">
                                      <p:cBhvr>
                                        <p:cTn id="111" dur="20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21" presetClass="entr" presetSubtype="4" fill="hold" grpId="0" nodeType="click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wheel(4)">
                                      <p:cBhvr>
                                        <p:cTn id="116" dur="2000"/>
                                        <p:tgtEl>
                                          <p:spTgt spid="16"/>
                                        </p:tgtEl>
                                      </p:cBhvr>
                                    </p:animEffect>
                                  </p:childTnLst>
                                </p:cTn>
                              </p:par>
                            </p:childTnLst>
                          </p:cTn>
                        </p:par>
                      </p:childTnLst>
                    </p:cTn>
                  </p:par>
                  <p:par>
                    <p:cTn id="117" fill="hold">
                      <p:stCondLst>
                        <p:cond delay="indefinite"/>
                      </p:stCondLst>
                      <p:childTnLst>
                        <p:par>
                          <p:cTn id="118" fill="hold">
                            <p:stCondLst>
                              <p:cond delay="0"/>
                            </p:stCondLst>
                            <p:childTnLst>
                              <p:par>
                                <p:cTn id="119" presetID="21" presetClass="entr" presetSubtype="4" fill="hold" grpId="0" nodeType="click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wheel(4)">
                                      <p:cBhvr>
                                        <p:cTn id="121" dur="2000"/>
                                        <p:tgtEl>
                                          <p:spTgt spid="14"/>
                                        </p:tgtEl>
                                      </p:cBhvr>
                                    </p:animEffect>
                                  </p:childTnLst>
                                </p:cTn>
                              </p:par>
                            </p:childTnLst>
                          </p:cTn>
                        </p:par>
                      </p:childTnLst>
                    </p:cTn>
                  </p:par>
                  <p:par>
                    <p:cTn id="122" fill="hold">
                      <p:stCondLst>
                        <p:cond delay="indefinite"/>
                      </p:stCondLst>
                      <p:childTnLst>
                        <p:par>
                          <p:cTn id="123" fill="hold">
                            <p:stCondLst>
                              <p:cond delay="0"/>
                            </p:stCondLst>
                            <p:childTnLst>
                              <p:par>
                                <p:cTn id="124" presetID="50" presetClass="entr" presetSubtype="0" decel="100000" fill="hold" grpId="0" nodeType="clickEffect">
                                  <p:stCondLst>
                                    <p:cond delay="0"/>
                                  </p:stCondLst>
                                  <p:childTnLst>
                                    <p:set>
                                      <p:cBhvr>
                                        <p:cTn id="125" dur="1" fill="hold">
                                          <p:stCondLst>
                                            <p:cond delay="0"/>
                                          </p:stCondLst>
                                        </p:cTn>
                                        <p:tgtEl>
                                          <p:spTgt spid="23"/>
                                        </p:tgtEl>
                                        <p:attrNameLst>
                                          <p:attrName>style.visibility</p:attrName>
                                        </p:attrNameLst>
                                      </p:cBhvr>
                                      <p:to>
                                        <p:strVal val="visible"/>
                                      </p:to>
                                    </p:set>
                                    <p:anim calcmode="lin" valueType="num">
                                      <p:cBhvr>
                                        <p:cTn id="126" dur="1000" fill="hold"/>
                                        <p:tgtEl>
                                          <p:spTgt spid="23"/>
                                        </p:tgtEl>
                                        <p:attrNameLst>
                                          <p:attrName>ppt_w</p:attrName>
                                        </p:attrNameLst>
                                      </p:cBhvr>
                                      <p:tavLst>
                                        <p:tav tm="0">
                                          <p:val>
                                            <p:strVal val="#ppt_w+.3"/>
                                          </p:val>
                                        </p:tav>
                                        <p:tav tm="100000">
                                          <p:val>
                                            <p:strVal val="#ppt_w"/>
                                          </p:val>
                                        </p:tav>
                                      </p:tavLst>
                                    </p:anim>
                                    <p:anim calcmode="lin" valueType="num">
                                      <p:cBhvr>
                                        <p:cTn id="127" dur="1000" fill="hold"/>
                                        <p:tgtEl>
                                          <p:spTgt spid="23"/>
                                        </p:tgtEl>
                                        <p:attrNameLst>
                                          <p:attrName>ppt_h</p:attrName>
                                        </p:attrNameLst>
                                      </p:cBhvr>
                                      <p:tavLst>
                                        <p:tav tm="0">
                                          <p:val>
                                            <p:strVal val="#ppt_h"/>
                                          </p:val>
                                        </p:tav>
                                        <p:tav tm="100000">
                                          <p:val>
                                            <p:strVal val="#ppt_h"/>
                                          </p:val>
                                        </p:tav>
                                      </p:tavLst>
                                    </p:anim>
                                    <p:animEffect transition="in" filter="fade">
                                      <p:cBhvr>
                                        <p:cTn id="12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P spid="6" grpId="1" animBg="1"/>
      <p:bldP spid="7"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226425" cy="7778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v-LV" sz="4400" b="1" i="1" u="none" strike="noStrike" kern="1200" normalizeH="0" baseline="0" noProof="0"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mj-lt"/>
                <a:ea typeface="+mj-ea"/>
                <a:cs typeface="+mj-cs"/>
              </a:rPr>
              <a:t>Kāds atbalsts nepieciešams jaunajam skolotājam?</a:t>
            </a:r>
            <a:endParaRPr kumimoji="0" lang="lv-LV" sz="4400" b="1" i="1" u="none" strike="noStrike" kern="1200" normalizeH="0" baseline="0" noProof="0" dirty="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mj-lt"/>
              <a:ea typeface="+mj-ea"/>
              <a:cs typeface="+mj-cs"/>
            </a:endParaRPr>
          </a:p>
        </p:txBody>
      </p:sp>
      <p:sp>
        <p:nvSpPr>
          <p:cNvPr id="3" name="Oval 3"/>
          <p:cNvSpPr/>
          <p:nvPr/>
        </p:nvSpPr>
        <p:spPr>
          <a:xfrm>
            <a:off x="3347864" y="1556792"/>
            <a:ext cx="2735263" cy="1152525"/>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lv-LV" b="1" dirty="0"/>
              <a:t>Kas jāzina jaunajam skolotājam</a:t>
            </a:r>
          </a:p>
        </p:txBody>
      </p:sp>
      <p:sp>
        <p:nvSpPr>
          <p:cNvPr id="4" name="8-Point Star 4"/>
          <p:cNvSpPr/>
          <p:nvPr/>
        </p:nvSpPr>
        <p:spPr>
          <a:xfrm>
            <a:off x="251520" y="1556792"/>
            <a:ext cx="2232248" cy="1224136"/>
          </a:xfrm>
          <a:prstGeom prst="star8">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lv-LV"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Mācību process</a:t>
            </a:r>
          </a:p>
        </p:txBody>
      </p:sp>
      <p:sp>
        <p:nvSpPr>
          <p:cNvPr id="5" name="8-Point Star 5"/>
          <p:cNvSpPr/>
          <p:nvPr/>
        </p:nvSpPr>
        <p:spPr>
          <a:xfrm>
            <a:off x="6911752" y="1556792"/>
            <a:ext cx="2232248" cy="1224136"/>
          </a:xfrm>
          <a:prstGeom prst="star8">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lv-LV"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Audzināšanas process</a:t>
            </a:r>
          </a:p>
        </p:txBody>
      </p:sp>
      <p:sp>
        <p:nvSpPr>
          <p:cNvPr id="6" name="8-Point Star 6"/>
          <p:cNvSpPr/>
          <p:nvPr/>
        </p:nvSpPr>
        <p:spPr>
          <a:xfrm>
            <a:off x="3635896" y="3573016"/>
            <a:ext cx="2232248" cy="1440160"/>
          </a:xfrm>
          <a:prstGeom prst="star8">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lv-LV"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Skolotāja ārpusstundu darbība</a:t>
            </a:r>
          </a:p>
        </p:txBody>
      </p:sp>
      <p:sp>
        <p:nvSpPr>
          <p:cNvPr id="7" name="Left Arrow 7"/>
          <p:cNvSpPr/>
          <p:nvPr/>
        </p:nvSpPr>
        <p:spPr>
          <a:xfrm>
            <a:off x="2339752" y="2060848"/>
            <a:ext cx="978408" cy="288032"/>
          </a:xfrm>
          <a:prstGeom prst="leftArrow">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lv-LV" dirty="0"/>
          </a:p>
        </p:txBody>
      </p:sp>
      <p:sp>
        <p:nvSpPr>
          <p:cNvPr id="8" name="Left Arrow 8"/>
          <p:cNvSpPr/>
          <p:nvPr/>
        </p:nvSpPr>
        <p:spPr>
          <a:xfrm rot="10800000">
            <a:off x="6012160" y="2060848"/>
            <a:ext cx="978408" cy="288032"/>
          </a:xfrm>
          <a:prstGeom prst="leftArrow">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lv-LV" dirty="0"/>
          </a:p>
        </p:txBody>
      </p:sp>
      <p:sp>
        <p:nvSpPr>
          <p:cNvPr id="9" name="Left Arrow 9"/>
          <p:cNvSpPr/>
          <p:nvPr/>
        </p:nvSpPr>
        <p:spPr>
          <a:xfrm rot="16200000">
            <a:off x="4247964" y="2960948"/>
            <a:ext cx="1008112" cy="360040"/>
          </a:xfrm>
          <a:prstGeom prst="leftArrow">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lv-LV" dirty="0"/>
          </a:p>
        </p:txBody>
      </p:sp>
      <p:sp>
        <p:nvSpPr>
          <p:cNvPr id="10" name="Rounded Rectangle 10"/>
          <p:cNvSpPr/>
          <p:nvPr/>
        </p:nvSpPr>
        <p:spPr>
          <a:xfrm>
            <a:off x="899592" y="3429000"/>
            <a:ext cx="1656184" cy="360040"/>
          </a:xfrm>
          <a:prstGeom prst="roundRect">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lv-LV" sz="1600" b="1" dirty="0">
                <a:solidFill>
                  <a:srgbClr val="004200"/>
                </a:solidFill>
              </a:rPr>
              <a:t>Mācību saturs  </a:t>
            </a:r>
          </a:p>
        </p:txBody>
      </p:sp>
      <p:sp>
        <p:nvSpPr>
          <p:cNvPr id="11" name="Rounded Rectangle 11"/>
          <p:cNvSpPr/>
          <p:nvPr/>
        </p:nvSpPr>
        <p:spPr>
          <a:xfrm>
            <a:off x="467544" y="4077072"/>
            <a:ext cx="1656184" cy="360040"/>
          </a:xfrm>
          <a:prstGeom prst="roundRect">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lv-LV" sz="1600" b="1" dirty="0">
                <a:solidFill>
                  <a:srgbClr val="004200"/>
                </a:solidFill>
              </a:rPr>
              <a:t>Vērtēšana </a:t>
            </a:r>
          </a:p>
        </p:txBody>
      </p:sp>
      <p:sp>
        <p:nvSpPr>
          <p:cNvPr id="12" name="Rounded Rectangle 12"/>
          <p:cNvSpPr/>
          <p:nvPr/>
        </p:nvSpPr>
        <p:spPr>
          <a:xfrm>
            <a:off x="971600" y="4725144"/>
            <a:ext cx="1656184" cy="360040"/>
          </a:xfrm>
          <a:prstGeom prst="roundRect">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lv-LV" sz="1600" b="1" dirty="0">
                <a:solidFill>
                  <a:srgbClr val="004200"/>
                </a:solidFill>
              </a:rPr>
              <a:t>Metodika </a:t>
            </a:r>
          </a:p>
        </p:txBody>
      </p:sp>
      <p:sp>
        <p:nvSpPr>
          <p:cNvPr id="13" name="Rounded Rectangle 13"/>
          <p:cNvSpPr/>
          <p:nvPr/>
        </p:nvSpPr>
        <p:spPr>
          <a:xfrm>
            <a:off x="5831632" y="3068960"/>
            <a:ext cx="3312368" cy="50405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lv-LV" sz="1400" b="1" dirty="0" smtClean="0">
                <a:solidFill>
                  <a:schemeClr val="tx2">
                    <a:lumMod val="75000"/>
                  </a:schemeClr>
                </a:solidFill>
              </a:rPr>
              <a:t>Audzināšanas darbu reglamentējošā dokumentācija</a:t>
            </a:r>
            <a:endParaRPr lang="lv-LV" sz="1400" b="1" dirty="0">
              <a:solidFill>
                <a:schemeClr val="tx2">
                  <a:lumMod val="75000"/>
                </a:schemeClr>
              </a:solidFill>
            </a:endParaRPr>
          </a:p>
        </p:txBody>
      </p:sp>
      <p:sp>
        <p:nvSpPr>
          <p:cNvPr id="14" name="Rounded Rectangle 16"/>
          <p:cNvSpPr/>
          <p:nvPr/>
        </p:nvSpPr>
        <p:spPr>
          <a:xfrm>
            <a:off x="3635896" y="5229200"/>
            <a:ext cx="2448272" cy="360040"/>
          </a:xfrm>
          <a:prstGeom prst="roundRect">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lv-LV" sz="1400" b="1" dirty="0">
                <a:solidFill>
                  <a:srgbClr val="004200"/>
                </a:solidFill>
              </a:rPr>
              <a:t>Interešu izglītība</a:t>
            </a:r>
          </a:p>
        </p:txBody>
      </p:sp>
      <p:sp>
        <p:nvSpPr>
          <p:cNvPr id="15" name="Rounded Rectangle 17"/>
          <p:cNvSpPr/>
          <p:nvPr/>
        </p:nvSpPr>
        <p:spPr>
          <a:xfrm>
            <a:off x="3347864" y="5805264"/>
            <a:ext cx="3024336" cy="360040"/>
          </a:xfrm>
          <a:prstGeom prst="roundRect">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lv-LV" sz="1400" b="1" dirty="0">
                <a:solidFill>
                  <a:srgbClr val="004200"/>
                </a:solidFill>
              </a:rPr>
              <a:t>Iekļaušanās skolas kolektīvā </a:t>
            </a:r>
          </a:p>
        </p:txBody>
      </p:sp>
      <p:sp>
        <p:nvSpPr>
          <p:cNvPr id="16" name="Rounded Rectangle 18"/>
          <p:cNvSpPr/>
          <p:nvPr/>
        </p:nvSpPr>
        <p:spPr>
          <a:xfrm>
            <a:off x="3707904" y="6309320"/>
            <a:ext cx="2448272" cy="360040"/>
          </a:xfrm>
          <a:prstGeom prst="roundRect">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lv-LV" sz="1400" b="1" dirty="0">
                <a:solidFill>
                  <a:srgbClr val="004200"/>
                </a:solidFill>
              </a:rPr>
              <a:t>Sabiedriskā darbība</a:t>
            </a:r>
          </a:p>
        </p:txBody>
      </p:sp>
      <p:sp>
        <p:nvSpPr>
          <p:cNvPr id="17" name="Rounded Rectangle 13"/>
          <p:cNvSpPr/>
          <p:nvPr/>
        </p:nvSpPr>
        <p:spPr>
          <a:xfrm>
            <a:off x="6228184" y="3717032"/>
            <a:ext cx="2664296" cy="50405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lv-LV" sz="1400" b="1" dirty="0">
                <a:solidFill>
                  <a:schemeClr val="tx2">
                    <a:lumMod val="75000"/>
                  </a:schemeClr>
                </a:solidFill>
              </a:rPr>
              <a:t>Audz</a:t>
            </a:r>
            <a:r>
              <a:rPr lang="lv-LV" sz="1400" b="1" dirty="0" smtClean="0">
                <a:solidFill>
                  <a:schemeClr val="tx2">
                    <a:lumMod val="75000"/>
                  </a:schemeClr>
                </a:solidFill>
              </a:rPr>
              <a:t>. </a:t>
            </a:r>
            <a:r>
              <a:rPr lang="lv-LV" sz="1400" b="1" dirty="0">
                <a:solidFill>
                  <a:schemeClr val="tx2">
                    <a:lumMod val="75000"/>
                  </a:schemeClr>
                </a:solidFill>
              </a:rPr>
              <a:t>d</a:t>
            </a:r>
            <a:r>
              <a:rPr lang="lv-LV" sz="1400" b="1" dirty="0" smtClean="0">
                <a:solidFill>
                  <a:schemeClr val="tx2">
                    <a:lumMod val="75000"/>
                  </a:schemeClr>
                </a:solidFill>
              </a:rPr>
              <a:t>arba saturs un virzieni skolā</a:t>
            </a:r>
            <a:endParaRPr lang="lv-LV" sz="1400" b="1" dirty="0">
              <a:solidFill>
                <a:schemeClr val="tx2">
                  <a:lumMod val="75000"/>
                </a:schemeClr>
              </a:solidFill>
            </a:endParaRPr>
          </a:p>
        </p:txBody>
      </p:sp>
      <p:sp>
        <p:nvSpPr>
          <p:cNvPr id="18" name="Rounded Rectangle 13"/>
          <p:cNvSpPr/>
          <p:nvPr/>
        </p:nvSpPr>
        <p:spPr>
          <a:xfrm>
            <a:off x="6263680" y="5013176"/>
            <a:ext cx="2880320" cy="50405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lv-LV" sz="1400" b="1" dirty="0" smtClean="0">
                <a:solidFill>
                  <a:schemeClr val="tx2">
                    <a:lumMod val="75000"/>
                  </a:schemeClr>
                </a:solidFill>
              </a:rPr>
              <a:t>Audzināšanas darba plānošana un īstenošana</a:t>
            </a:r>
            <a:endParaRPr lang="lv-LV" sz="1400" b="1" dirty="0">
              <a:solidFill>
                <a:schemeClr val="tx2">
                  <a:lumMod val="75000"/>
                </a:schemeClr>
              </a:solidFill>
            </a:endParaRPr>
          </a:p>
        </p:txBody>
      </p:sp>
      <p:sp>
        <p:nvSpPr>
          <p:cNvPr id="19" name="Rounded Rectangle 13"/>
          <p:cNvSpPr/>
          <p:nvPr/>
        </p:nvSpPr>
        <p:spPr>
          <a:xfrm>
            <a:off x="6156176" y="4365104"/>
            <a:ext cx="2843808" cy="50405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lv-LV" sz="1400" b="1" dirty="0" smtClean="0">
                <a:solidFill>
                  <a:schemeClr val="tx2">
                    <a:lumMod val="75000"/>
                  </a:schemeClr>
                </a:solidFill>
              </a:rPr>
              <a:t>Klases audzinātāja pienākumi un tiesības </a:t>
            </a:r>
            <a:endParaRPr lang="lv-LV" sz="1400" b="1"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to="" calcmode="lin" valueType="num">
                                      <p:cBhvr>
                                        <p:cTn id="13" dur="1" fill="hold"/>
                                        <p:tgtEl>
                                          <p:spTgt spid="3"/>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0.70"/>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par>
                                <p:cTn id="21" presetID="55"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0.70"/>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par>
                                <p:cTn id="26" presetID="55"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ssolv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to="" calcmode="lin" valueType="num">
                                      <p:cBhvr>
                                        <p:cTn id="40" dur="1" fill="hold"/>
                                        <p:tgtEl>
                                          <p:spTgt spid="10"/>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to="" calcmode="lin" valueType="num">
                                      <p:cBhvr>
                                        <p:cTn id="45" dur="1" fill="hold"/>
                                        <p:tgtEl>
                                          <p:spTgt spid="11"/>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to="" calcmode="lin" valueType="num">
                                      <p:cBhvr>
                                        <p:cTn id="50" dur="1" fill="hold"/>
                                        <p:tgtEl>
                                          <p:spTgt spid="12"/>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 calcmode="lin" valueType="num">
                                      <p:cBhvr>
                                        <p:cTn id="57" dur="500" fill="hold"/>
                                        <p:tgtEl>
                                          <p:spTgt spid="5"/>
                                        </p:tgtEl>
                                        <p:attrNameLst>
                                          <p:attrName>style.rotation</p:attrName>
                                        </p:attrNameLst>
                                      </p:cBhvr>
                                      <p:tavLst>
                                        <p:tav tm="0">
                                          <p:val>
                                            <p:fltVal val="360"/>
                                          </p:val>
                                        </p:tav>
                                        <p:tav tm="100000">
                                          <p:val>
                                            <p:fltVal val="0"/>
                                          </p:val>
                                        </p:tav>
                                      </p:tavLst>
                                    </p:anim>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to="" calcmode="lin" valueType="num">
                                      <p:cBhvr>
                                        <p:cTn id="63" dur="1" fill="hold"/>
                                        <p:tgtEl>
                                          <p:spTgt spid="13"/>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p:cTn id="68" dur="500" fill="hold"/>
                                        <p:tgtEl>
                                          <p:spTgt spid="6"/>
                                        </p:tgtEl>
                                        <p:attrNameLst>
                                          <p:attrName>ppt_w</p:attrName>
                                        </p:attrNameLst>
                                      </p:cBhvr>
                                      <p:tavLst>
                                        <p:tav tm="0">
                                          <p:val>
                                            <p:fltVal val="0"/>
                                          </p:val>
                                        </p:tav>
                                        <p:tav tm="100000">
                                          <p:val>
                                            <p:strVal val="#ppt_w"/>
                                          </p:val>
                                        </p:tav>
                                      </p:tavLst>
                                    </p:anim>
                                    <p:anim calcmode="lin" valueType="num">
                                      <p:cBhvr>
                                        <p:cTn id="69" dur="500" fill="hold"/>
                                        <p:tgtEl>
                                          <p:spTgt spid="6"/>
                                        </p:tgtEl>
                                        <p:attrNameLst>
                                          <p:attrName>ppt_h</p:attrName>
                                        </p:attrNameLst>
                                      </p:cBhvr>
                                      <p:tavLst>
                                        <p:tav tm="0">
                                          <p:val>
                                            <p:fltVal val="0"/>
                                          </p:val>
                                        </p:tav>
                                        <p:tav tm="100000">
                                          <p:val>
                                            <p:strVal val="#ppt_h"/>
                                          </p:val>
                                        </p:tav>
                                      </p:tavLst>
                                    </p:anim>
                                    <p:anim calcmode="lin" valueType="num">
                                      <p:cBhvr>
                                        <p:cTn id="70" dur="500" fill="hold"/>
                                        <p:tgtEl>
                                          <p:spTgt spid="6"/>
                                        </p:tgtEl>
                                        <p:attrNameLst>
                                          <p:attrName>style.rotation</p:attrName>
                                        </p:attrNameLst>
                                      </p:cBhvr>
                                      <p:tavLst>
                                        <p:tav tm="0">
                                          <p:val>
                                            <p:fltVal val="360"/>
                                          </p:val>
                                        </p:tav>
                                        <p:tav tm="100000">
                                          <p:val>
                                            <p:fltVal val="0"/>
                                          </p:val>
                                        </p:tav>
                                      </p:tavLst>
                                    </p:anim>
                                    <p:animEffect transition="in" filter="fade">
                                      <p:cBhvr>
                                        <p:cTn id="71" dur="5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24" presetClass="entr" presetSubtype="0" fill="hold" nodeType="clickEffect">
                                  <p:stCondLst>
                                    <p:cond delay="0"/>
                                  </p:stCondLst>
                                  <p:childTnLst>
                                    <p:set>
                                      <p:cBhvr>
                                        <p:cTn id="75" dur="1" fill="hold">
                                          <p:stCondLst>
                                            <p:cond delay="0"/>
                                          </p:stCondLst>
                                        </p:cTn>
                                        <p:tgtEl>
                                          <p:spTgt spid="14"/>
                                        </p:tgtEl>
                                        <p:attrNameLst>
                                          <p:attrName>style.visibility</p:attrName>
                                        </p:attrNameLst>
                                      </p:cBhvr>
                                      <p:to>
                                        <p:strVal val="visible"/>
                                      </p:to>
                                    </p:set>
                                    <p:anim to="" calcmode="lin" valueType="num">
                                      <p:cBhvr>
                                        <p:cTn id="76" dur="1" fill="hold"/>
                                        <p:tgtEl>
                                          <p:spTgt spid="14"/>
                                        </p:tgtEl>
                                        <p:attrNameLst>
                                          <p:attrName/>
                                        </p:attrNameLst>
                                      </p:cBhvr>
                                    </p:anim>
                                  </p:childTnLst>
                                </p:cTn>
                              </p:par>
                            </p:childTnLst>
                          </p:cTn>
                        </p:par>
                      </p:childTnLst>
                    </p:cTn>
                  </p:par>
                  <p:par>
                    <p:cTn id="77" fill="hold">
                      <p:stCondLst>
                        <p:cond delay="indefinite"/>
                      </p:stCondLst>
                      <p:childTnLst>
                        <p:par>
                          <p:cTn id="78" fill="hold">
                            <p:stCondLst>
                              <p:cond delay="0"/>
                            </p:stCondLst>
                            <p:childTnLst>
                              <p:par>
                                <p:cTn id="79" presetID="24" presetClass="entr" presetSubtype="0" fill="hold" nodeType="clickEffect">
                                  <p:stCondLst>
                                    <p:cond delay="0"/>
                                  </p:stCondLst>
                                  <p:childTnLst>
                                    <p:set>
                                      <p:cBhvr>
                                        <p:cTn id="80" dur="1" fill="hold">
                                          <p:stCondLst>
                                            <p:cond delay="0"/>
                                          </p:stCondLst>
                                        </p:cTn>
                                        <p:tgtEl>
                                          <p:spTgt spid="15"/>
                                        </p:tgtEl>
                                        <p:attrNameLst>
                                          <p:attrName>style.visibility</p:attrName>
                                        </p:attrNameLst>
                                      </p:cBhvr>
                                      <p:to>
                                        <p:strVal val="visible"/>
                                      </p:to>
                                    </p:set>
                                    <p:anim to="" calcmode="lin" valueType="num">
                                      <p:cBhvr>
                                        <p:cTn id="81" dur="1" fill="hold"/>
                                        <p:tgtEl>
                                          <p:spTgt spid="15"/>
                                        </p:tgtEl>
                                        <p:attrNameLst>
                                          <p:attrName/>
                                        </p:attrNameLst>
                                      </p:cBhvr>
                                    </p:anim>
                                  </p:childTnLst>
                                </p:cTn>
                              </p:par>
                            </p:childTnLst>
                          </p:cTn>
                        </p:par>
                      </p:childTnLst>
                    </p:cTn>
                  </p:par>
                  <p:par>
                    <p:cTn id="82" fill="hold">
                      <p:stCondLst>
                        <p:cond delay="indefinite"/>
                      </p:stCondLst>
                      <p:childTnLst>
                        <p:par>
                          <p:cTn id="83" fill="hold">
                            <p:stCondLst>
                              <p:cond delay="0"/>
                            </p:stCondLst>
                            <p:childTnLst>
                              <p:par>
                                <p:cTn id="84" presetID="24"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to="" calcmode="lin" valueType="num">
                                      <p:cBhvr>
                                        <p:cTn id="86" dur="1" fill="hold"/>
                                        <p:tgtEl>
                                          <p:spTgt spid="16"/>
                                        </p:tgtEl>
                                        <p:attrNameLst>
                                          <p:attrName/>
                                        </p:attrNameLst>
                                      </p:cBhvr>
                                    </p:anim>
                                  </p:childTnLst>
                                </p:cTn>
                              </p:par>
                            </p:childTnLst>
                          </p:cTn>
                        </p:par>
                      </p:childTnLst>
                    </p:cTn>
                  </p:par>
                  <p:par>
                    <p:cTn id="87" fill="hold">
                      <p:stCondLst>
                        <p:cond delay="indefinite"/>
                      </p:stCondLst>
                      <p:childTnLst>
                        <p:par>
                          <p:cTn id="88" fill="hold">
                            <p:stCondLst>
                              <p:cond delay="0"/>
                            </p:stCondLst>
                            <p:childTnLst>
                              <p:par>
                                <p:cTn id="89" presetID="24"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to="" calcmode="lin" valueType="num">
                                      <p:cBhvr>
                                        <p:cTn id="91" dur="1" fill="hold"/>
                                        <p:tgtEl>
                                          <p:spTgt spid="17"/>
                                        </p:tgtEl>
                                        <p:attrNameLst>
                                          <p:attrName/>
                                        </p:attrNameLst>
                                      </p:cBhvr>
                                    </p:anim>
                                  </p:childTnLst>
                                </p:cTn>
                              </p:par>
                            </p:childTnLst>
                          </p:cTn>
                        </p:par>
                      </p:childTnLst>
                    </p:cTn>
                  </p:par>
                  <p:par>
                    <p:cTn id="92" fill="hold">
                      <p:stCondLst>
                        <p:cond delay="indefinite"/>
                      </p:stCondLst>
                      <p:childTnLst>
                        <p:par>
                          <p:cTn id="93" fill="hold">
                            <p:stCondLst>
                              <p:cond delay="0"/>
                            </p:stCondLst>
                            <p:childTnLst>
                              <p:par>
                                <p:cTn id="94" presetID="24" presetClass="entr" presetSubtype="0" fill="hold" nodeType="clickEffect">
                                  <p:stCondLst>
                                    <p:cond delay="0"/>
                                  </p:stCondLst>
                                  <p:childTnLst>
                                    <p:set>
                                      <p:cBhvr>
                                        <p:cTn id="95" dur="1" fill="hold">
                                          <p:stCondLst>
                                            <p:cond delay="0"/>
                                          </p:stCondLst>
                                        </p:cTn>
                                        <p:tgtEl>
                                          <p:spTgt spid="18"/>
                                        </p:tgtEl>
                                        <p:attrNameLst>
                                          <p:attrName>style.visibility</p:attrName>
                                        </p:attrNameLst>
                                      </p:cBhvr>
                                      <p:to>
                                        <p:strVal val="visible"/>
                                      </p:to>
                                    </p:set>
                                    <p:anim to="" calcmode="lin" valueType="num">
                                      <p:cBhvr>
                                        <p:cTn id="96" dur="1" fill="hold"/>
                                        <p:tgtEl>
                                          <p:spTgt spid="18"/>
                                        </p:tgtEl>
                                        <p:attrNameLst>
                                          <p:attrName/>
                                        </p:attrNameLst>
                                      </p:cBhvr>
                                    </p:anim>
                                  </p:childTnLst>
                                </p:cTn>
                              </p:par>
                            </p:childTnLst>
                          </p:cTn>
                        </p:par>
                      </p:childTnLst>
                    </p:cTn>
                  </p:par>
                  <p:par>
                    <p:cTn id="97" fill="hold">
                      <p:stCondLst>
                        <p:cond delay="indefinite"/>
                      </p:stCondLst>
                      <p:childTnLst>
                        <p:par>
                          <p:cTn id="98" fill="hold">
                            <p:stCondLst>
                              <p:cond delay="0"/>
                            </p:stCondLst>
                            <p:childTnLst>
                              <p:par>
                                <p:cTn id="99" presetID="24" presetClass="entr" presetSubtype="0" fill="hold" nodeType="clickEffect">
                                  <p:stCondLst>
                                    <p:cond delay="0"/>
                                  </p:stCondLst>
                                  <p:childTnLst>
                                    <p:set>
                                      <p:cBhvr>
                                        <p:cTn id="100" dur="1" fill="hold">
                                          <p:stCondLst>
                                            <p:cond delay="0"/>
                                          </p:stCondLst>
                                        </p:cTn>
                                        <p:tgtEl>
                                          <p:spTgt spid="19"/>
                                        </p:tgtEl>
                                        <p:attrNameLst>
                                          <p:attrName>style.visibility</p:attrName>
                                        </p:attrNameLst>
                                      </p:cBhvr>
                                      <p:to>
                                        <p:strVal val="visible"/>
                                      </p:to>
                                    </p:set>
                                    <p:anim to="" calcmode="lin" valueType="num">
                                      <p:cBhvr>
                                        <p:cTn id="101" dur="1" fill="hold"/>
                                        <p:tgtEl>
                                          <p:spTgt spid="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6425" cy="777875"/>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v-LV" sz="4400" b="1" i="0" u="none" strike="noStrike" kern="1200" normalizeH="0" baseline="0" noProof="0"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mj-lt"/>
                <a:ea typeface="+mj-ea"/>
                <a:cs typeface="+mj-cs"/>
              </a:rPr>
              <a:t>Ar kādiem dokumentiem ir jāiepazīstas.....</a:t>
            </a:r>
            <a:endParaRPr kumimoji="0" lang="lv-LV" sz="4400" b="1" i="0" u="none" strike="noStrike" kern="1200" normalizeH="0" baseline="0" noProof="0" dirty="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mj-lt"/>
              <a:ea typeface="+mj-ea"/>
              <a:cs typeface="+mj-cs"/>
            </a:endParaRPr>
          </a:p>
        </p:txBody>
      </p:sp>
      <p:sp>
        <p:nvSpPr>
          <p:cNvPr id="3" name="Sun 3"/>
          <p:cNvSpPr/>
          <p:nvPr/>
        </p:nvSpPr>
        <p:spPr>
          <a:xfrm>
            <a:off x="2411760" y="2060848"/>
            <a:ext cx="3960440" cy="2016224"/>
          </a:xfrm>
          <a:prstGeom prst="sun">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lv-LV" sz="2000" b="1" i="1" dirty="0">
                <a:solidFill>
                  <a:schemeClr val="tx2">
                    <a:lumMod val="75000"/>
                  </a:schemeClr>
                </a:solidFill>
                <a:effectLst>
                  <a:outerShdw blurRad="38100" dist="38100" dir="2700000" algn="tl">
                    <a:srgbClr val="000000">
                      <a:alpha val="43137"/>
                    </a:srgbClr>
                  </a:outerShdw>
                </a:effectLst>
              </a:rPr>
              <a:t>Dokumenti </a:t>
            </a:r>
          </a:p>
        </p:txBody>
      </p:sp>
      <p:sp>
        <p:nvSpPr>
          <p:cNvPr id="4" name="Cloud 4"/>
          <p:cNvSpPr/>
          <p:nvPr/>
        </p:nvSpPr>
        <p:spPr>
          <a:xfrm>
            <a:off x="323528" y="1556792"/>
            <a:ext cx="2304256" cy="720080"/>
          </a:xfrm>
          <a:prstGeom prst="cloud">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lv-LV" b="1" dirty="0">
                <a:solidFill>
                  <a:schemeClr val="bg1"/>
                </a:solidFill>
              </a:rPr>
              <a:t>Valsts dokumenti </a:t>
            </a:r>
          </a:p>
        </p:txBody>
      </p:sp>
      <p:sp>
        <p:nvSpPr>
          <p:cNvPr id="5" name="Down Arrow 5"/>
          <p:cNvSpPr/>
          <p:nvPr/>
        </p:nvSpPr>
        <p:spPr>
          <a:xfrm>
            <a:off x="1187450" y="2349500"/>
            <a:ext cx="288925" cy="431800"/>
          </a:xfrm>
          <a:prstGeom prst="downArrow">
            <a:avLst/>
          </a:prstGeom>
          <a:solidFill>
            <a:schemeClr val="bg2">
              <a:lumMod val="2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lv-LV" dirty="0"/>
          </a:p>
        </p:txBody>
      </p:sp>
      <p:sp>
        <p:nvSpPr>
          <p:cNvPr id="6" name="Folded Corner 6"/>
          <p:cNvSpPr/>
          <p:nvPr/>
        </p:nvSpPr>
        <p:spPr>
          <a:xfrm>
            <a:off x="250824" y="2780928"/>
            <a:ext cx="1944911" cy="1224335"/>
          </a:xfrm>
          <a:prstGeom prst="foldedCorner">
            <a:avLst>
              <a:gd name="adj" fmla="val 22938"/>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lv-LV" b="1" i="1" u="sng" dirty="0">
                <a:solidFill>
                  <a:srgbClr val="004200"/>
                </a:solidFill>
                <a:effectLst>
                  <a:outerShdw blurRad="38100" dist="38100" dir="2700000" algn="tl">
                    <a:srgbClr val="000000">
                      <a:alpha val="43137"/>
                    </a:srgbClr>
                  </a:outerShdw>
                </a:effectLst>
              </a:rPr>
              <a:t>Likumi</a:t>
            </a:r>
            <a:r>
              <a:rPr lang="lv-LV" b="1" dirty="0">
                <a:solidFill>
                  <a:srgbClr val="004200"/>
                </a:solidFill>
              </a:rPr>
              <a:t>:</a:t>
            </a:r>
          </a:p>
          <a:p>
            <a:pPr algn="ctr">
              <a:defRPr/>
            </a:pPr>
            <a:r>
              <a:rPr lang="lv-LV" sz="1400" b="1" dirty="0">
                <a:solidFill>
                  <a:srgbClr val="004200"/>
                </a:solidFill>
              </a:rPr>
              <a:t>Izglītības likums</a:t>
            </a:r>
          </a:p>
          <a:p>
            <a:pPr algn="ctr">
              <a:defRPr/>
            </a:pPr>
            <a:r>
              <a:rPr lang="lv-LV" sz="1400" b="1" dirty="0">
                <a:solidFill>
                  <a:srgbClr val="004200"/>
                </a:solidFill>
              </a:rPr>
              <a:t>Vispārējās izglītības likums </a:t>
            </a:r>
          </a:p>
        </p:txBody>
      </p:sp>
      <p:sp>
        <p:nvSpPr>
          <p:cNvPr id="7" name="Folded Corner 7"/>
          <p:cNvSpPr/>
          <p:nvPr/>
        </p:nvSpPr>
        <p:spPr>
          <a:xfrm>
            <a:off x="611188" y="4221162"/>
            <a:ext cx="1944687" cy="431973"/>
          </a:xfrm>
          <a:prstGeom prst="foldedCorner">
            <a:avLst>
              <a:gd name="adj" fmla="val 48022"/>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lv-LV" b="1" i="1" u="sng" dirty="0">
              <a:solidFill>
                <a:srgbClr val="004200"/>
              </a:solidFill>
              <a:effectLst>
                <a:outerShdw blurRad="38100" dist="38100" dir="2700000" algn="tl">
                  <a:srgbClr val="000000">
                    <a:alpha val="43137"/>
                  </a:srgbClr>
                </a:outerShdw>
              </a:effectLst>
            </a:endParaRPr>
          </a:p>
          <a:p>
            <a:pPr algn="ctr">
              <a:defRPr/>
            </a:pPr>
            <a:endParaRPr lang="lv-LV" b="1" i="1" dirty="0">
              <a:solidFill>
                <a:srgbClr val="004200"/>
              </a:solidFill>
              <a:effectLst>
                <a:outerShdw blurRad="38100" dist="38100" dir="2700000" algn="tl">
                  <a:srgbClr val="000000">
                    <a:alpha val="43137"/>
                  </a:srgbClr>
                </a:outerShdw>
              </a:effectLst>
            </a:endParaRPr>
          </a:p>
          <a:p>
            <a:pPr algn="ctr">
              <a:defRPr/>
            </a:pPr>
            <a:r>
              <a:rPr lang="lv-LV" b="1" i="1" dirty="0">
                <a:solidFill>
                  <a:srgbClr val="004200"/>
                </a:solidFill>
                <a:effectLst>
                  <a:outerShdw blurRad="38100" dist="38100" dir="2700000" algn="tl">
                    <a:srgbClr val="000000">
                      <a:alpha val="43137"/>
                    </a:srgbClr>
                  </a:outerShdw>
                </a:effectLst>
              </a:rPr>
              <a:t>Koncepcijas</a:t>
            </a:r>
          </a:p>
          <a:p>
            <a:pPr algn="ctr">
              <a:defRPr/>
            </a:pPr>
            <a:endParaRPr lang="lv-LV" b="1" i="1" u="sng" dirty="0">
              <a:solidFill>
                <a:srgbClr val="004200"/>
              </a:solidFill>
              <a:effectLst>
                <a:outerShdw blurRad="38100" dist="38100" dir="2700000" algn="tl">
                  <a:srgbClr val="000000">
                    <a:alpha val="43137"/>
                  </a:srgbClr>
                </a:outerShdw>
              </a:effectLst>
            </a:endParaRPr>
          </a:p>
        </p:txBody>
      </p:sp>
      <p:sp>
        <p:nvSpPr>
          <p:cNvPr id="8" name="Folded Corner 8"/>
          <p:cNvSpPr/>
          <p:nvPr/>
        </p:nvSpPr>
        <p:spPr>
          <a:xfrm>
            <a:off x="395288" y="4941888"/>
            <a:ext cx="1728787" cy="358775"/>
          </a:xfrm>
          <a:prstGeom prst="foldedCorner">
            <a:avLst>
              <a:gd name="adj" fmla="val 48022"/>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lv-LV" b="1" i="1" dirty="0">
              <a:solidFill>
                <a:srgbClr val="004200"/>
              </a:solidFill>
              <a:effectLst>
                <a:outerShdw blurRad="38100" dist="38100" dir="2700000" algn="tl">
                  <a:srgbClr val="000000">
                    <a:alpha val="43137"/>
                  </a:srgbClr>
                </a:outerShdw>
              </a:effectLst>
            </a:endParaRPr>
          </a:p>
          <a:p>
            <a:pPr algn="ctr">
              <a:defRPr/>
            </a:pPr>
            <a:r>
              <a:rPr lang="lv-LV" b="1" i="1" dirty="0">
                <a:solidFill>
                  <a:srgbClr val="004200"/>
                </a:solidFill>
                <a:effectLst>
                  <a:outerShdw blurRad="38100" dist="38100" dir="2700000" algn="tl">
                    <a:srgbClr val="000000">
                      <a:alpha val="43137"/>
                    </a:srgbClr>
                  </a:outerShdw>
                </a:effectLst>
              </a:rPr>
              <a:t>Standarti </a:t>
            </a:r>
          </a:p>
        </p:txBody>
      </p:sp>
      <p:sp>
        <p:nvSpPr>
          <p:cNvPr id="9" name="Folded Corner 9"/>
          <p:cNvSpPr/>
          <p:nvPr/>
        </p:nvSpPr>
        <p:spPr>
          <a:xfrm>
            <a:off x="900113" y="5589588"/>
            <a:ext cx="2735262" cy="647700"/>
          </a:xfrm>
          <a:prstGeom prst="foldedCorner">
            <a:avLst>
              <a:gd name="adj" fmla="val 3339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lv-LV" b="1" i="1" dirty="0">
              <a:solidFill>
                <a:srgbClr val="004200"/>
              </a:solidFill>
              <a:effectLst>
                <a:outerShdw blurRad="38100" dist="38100" dir="2700000" algn="tl">
                  <a:srgbClr val="000000">
                    <a:alpha val="43137"/>
                  </a:srgbClr>
                </a:outerShdw>
              </a:effectLst>
            </a:endParaRPr>
          </a:p>
          <a:p>
            <a:pPr algn="ctr">
              <a:defRPr/>
            </a:pPr>
            <a:r>
              <a:rPr lang="lv-LV" b="1" i="1" dirty="0">
                <a:solidFill>
                  <a:srgbClr val="004200"/>
                </a:solidFill>
                <a:effectLst>
                  <a:outerShdw blurRad="38100" dist="38100" dir="2700000" algn="tl">
                    <a:srgbClr val="000000">
                      <a:alpha val="43137"/>
                    </a:srgbClr>
                  </a:outerShdw>
                </a:effectLst>
              </a:rPr>
              <a:t>Ministru kabineta noteikumi</a:t>
            </a:r>
          </a:p>
        </p:txBody>
      </p:sp>
      <p:sp>
        <p:nvSpPr>
          <p:cNvPr id="10" name="Cloud 10"/>
          <p:cNvSpPr/>
          <p:nvPr/>
        </p:nvSpPr>
        <p:spPr>
          <a:xfrm>
            <a:off x="6444208" y="1412776"/>
            <a:ext cx="2304256" cy="720080"/>
          </a:xfrm>
          <a:prstGeom prst="cloud">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lv-LV" b="1" dirty="0">
                <a:solidFill>
                  <a:schemeClr val="bg1"/>
                </a:solidFill>
              </a:rPr>
              <a:t>Skolas dokumenti </a:t>
            </a:r>
          </a:p>
        </p:txBody>
      </p:sp>
      <p:sp>
        <p:nvSpPr>
          <p:cNvPr id="11" name="Folded Corner 11"/>
          <p:cNvSpPr/>
          <p:nvPr/>
        </p:nvSpPr>
        <p:spPr>
          <a:xfrm>
            <a:off x="6011863" y="3429000"/>
            <a:ext cx="2881312" cy="504825"/>
          </a:xfrm>
          <a:prstGeom prst="foldedCorner">
            <a:avLst>
              <a:gd name="adj" fmla="val 3339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lv-LV" sz="1600" b="1" i="1" dirty="0">
              <a:solidFill>
                <a:srgbClr val="004200"/>
              </a:solidFill>
              <a:effectLst>
                <a:outerShdw blurRad="38100" dist="38100" dir="2700000" algn="tl">
                  <a:srgbClr val="000000">
                    <a:alpha val="43137"/>
                  </a:srgbClr>
                </a:outerShdw>
              </a:effectLst>
            </a:endParaRPr>
          </a:p>
          <a:p>
            <a:pPr algn="ctr">
              <a:defRPr/>
            </a:pPr>
            <a:r>
              <a:rPr lang="lv-LV" sz="1600" b="1" i="1" dirty="0">
                <a:solidFill>
                  <a:srgbClr val="004200"/>
                </a:solidFill>
                <a:effectLst>
                  <a:outerShdw blurRad="38100" dist="38100" dir="2700000" algn="tl">
                    <a:srgbClr val="000000">
                      <a:alpha val="43137"/>
                    </a:srgbClr>
                  </a:outerShdw>
                </a:effectLst>
              </a:rPr>
              <a:t>Skolas izglītības programma</a:t>
            </a:r>
          </a:p>
        </p:txBody>
      </p:sp>
      <p:sp>
        <p:nvSpPr>
          <p:cNvPr id="12" name="Folded Corner 12"/>
          <p:cNvSpPr/>
          <p:nvPr/>
        </p:nvSpPr>
        <p:spPr>
          <a:xfrm>
            <a:off x="6156325" y="2636838"/>
            <a:ext cx="2736850" cy="360362"/>
          </a:xfrm>
          <a:prstGeom prst="foldedCorner">
            <a:avLst>
              <a:gd name="adj" fmla="val 3339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lv-LV" sz="1600" b="1" i="1" dirty="0">
                <a:solidFill>
                  <a:srgbClr val="004200"/>
                </a:solidFill>
                <a:effectLst>
                  <a:outerShdw blurRad="38100" dist="38100" dir="2700000" algn="tl">
                    <a:srgbClr val="000000">
                      <a:alpha val="43137"/>
                    </a:srgbClr>
                  </a:outerShdw>
                </a:effectLst>
              </a:rPr>
              <a:t>Skolas</a:t>
            </a:r>
            <a:r>
              <a:rPr lang="lv-LV" b="1" i="1" dirty="0">
                <a:solidFill>
                  <a:srgbClr val="004200"/>
                </a:solidFill>
                <a:effectLst>
                  <a:outerShdw blurRad="38100" dist="38100" dir="2700000" algn="tl">
                    <a:srgbClr val="000000">
                      <a:alpha val="43137"/>
                    </a:srgbClr>
                  </a:outerShdw>
                </a:effectLst>
              </a:rPr>
              <a:t> nolikums </a:t>
            </a:r>
          </a:p>
        </p:txBody>
      </p:sp>
      <p:sp>
        <p:nvSpPr>
          <p:cNvPr id="13" name="Folded Corner 13"/>
          <p:cNvSpPr/>
          <p:nvPr/>
        </p:nvSpPr>
        <p:spPr>
          <a:xfrm>
            <a:off x="5651500" y="4221163"/>
            <a:ext cx="3097213" cy="431800"/>
          </a:xfrm>
          <a:prstGeom prst="foldedCorner">
            <a:avLst>
              <a:gd name="adj" fmla="val 3339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lv-LV" sz="1600" b="1" i="1" dirty="0">
                <a:solidFill>
                  <a:srgbClr val="004200"/>
                </a:solidFill>
                <a:effectLst>
                  <a:outerShdw blurRad="38100" dist="38100" dir="2700000" algn="tl">
                    <a:srgbClr val="000000">
                      <a:alpha val="43137"/>
                    </a:srgbClr>
                  </a:outerShdw>
                </a:effectLst>
              </a:rPr>
              <a:t>Skolas attīstības plāns</a:t>
            </a:r>
          </a:p>
        </p:txBody>
      </p:sp>
      <p:sp>
        <p:nvSpPr>
          <p:cNvPr id="14" name="Down Arrow 14"/>
          <p:cNvSpPr/>
          <p:nvPr/>
        </p:nvSpPr>
        <p:spPr>
          <a:xfrm>
            <a:off x="7524750" y="2133600"/>
            <a:ext cx="287338" cy="431800"/>
          </a:xfrm>
          <a:prstGeom prst="downArrow">
            <a:avLst/>
          </a:prstGeom>
          <a:solidFill>
            <a:schemeClr val="bg2">
              <a:lumMod val="2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lv-LV" dirty="0"/>
          </a:p>
        </p:txBody>
      </p:sp>
      <p:sp>
        <p:nvSpPr>
          <p:cNvPr id="15" name="Folded Corner 15"/>
          <p:cNvSpPr/>
          <p:nvPr/>
        </p:nvSpPr>
        <p:spPr>
          <a:xfrm>
            <a:off x="5580063" y="4941888"/>
            <a:ext cx="2736850" cy="358775"/>
          </a:xfrm>
          <a:prstGeom prst="foldedCorner">
            <a:avLst>
              <a:gd name="adj" fmla="val 3339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lv-LV" sz="1600" b="1" i="1" dirty="0">
                <a:solidFill>
                  <a:srgbClr val="004200"/>
                </a:solidFill>
                <a:effectLst>
                  <a:outerShdw blurRad="38100" dist="38100" dir="2700000" algn="tl">
                    <a:srgbClr val="000000">
                      <a:alpha val="43137"/>
                    </a:srgbClr>
                  </a:outerShdw>
                </a:effectLst>
              </a:rPr>
              <a:t>Skolas audz. programma </a:t>
            </a:r>
            <a:endParaRPr lang="lv-LV" b="1" i="1" dirty="0">
              <a:solidFill>
                <a:srgbClr val="004200"/>
              </a:solidFill>
              <a:effectLst>
                <a:outerShdw blurRad="38100" dist="38100" dir="2700000" algn="tl">
                  <a:srgbClr val="000000">
                    <a:alpha val="43137"/>
                  </a:srgbClr>
                </a:outerShdw>
              </a:effectLst>
            </a:endParaRPr>
          </a:p>
        </p:txBody>
      </p:sp>
      <p:sp>
        <p:nvSpPr>
          <p:cNvPr id="16" name="Folded Corner 16"/>
          <p:cNvSpPr/>
          <p:nvPr/>
        </p:nvSpPr>
        <p:spPr>
          <a:xfrm>
            <a:off x="5867400" y="5661025"/>
            <a:ext cx="2736850" cy="647700"/>
          </a:xfrm>
          <a:prstGeom prst="foldedCorner">
            <a:avLst>
              <a:gd name="adj" fmla="val 3339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lv-LV" sz="1600" b="1" i="1" dirty="0">
                <a:solidFill>
                  <a:srgbClr val="004200"/>
                </a:solidFill>
                <a:effectLst>
                  <a:outerShdw blurRad="38100" dist="38100" dir="2700000" algn="tl">
                    <a:srgbClr val="000000">
                      <a:alpha val="43137"/>
                    </a:srgbClr>
                  </a:outerShdw>
                </a:effectLst>
              </a:rPr>
              <a:t>Skolas interešu izglītības programma</a:t>
            </a:r>
            <a:endParaRPr lang="lv-LV" b="1" i="1" dirty="0">
              <a:solidFill>
                <a:srgbClr val="0042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Horizont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Horizont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6"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barn(inHorizontal)">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6"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barn(inHorizontal)">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6"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barn(inHorizontal)">
                                      <p:cBhvr>
                                        <p:cTn id="79" dur="5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6"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barn(inHorizontal)">
                                      <p:cBhvr>
                                        <p:cTn id="84" dur="500"/>
                                        <p:tgtEl>
                                          <p:spTgt spid="15"/>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6"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barn(inHorizontal)">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p:cNvSpPr>
            <a:spLocks noGrp="1"/>
          </p:cNvSpPr>
          <p:nvPr>
            <p:ph type="title"/>
          </p:nvPr>
        </p:nvSpPr>
        <p:spPr>
          <a:xfrm>
            <a:off x="179388" y="0"/>
            <a:ext cx="7010400" cy="1125538"/>
          </a:xfrm>
        </p:spPr>
        <p:txBody>
          <a:bodyPr>
            <a:noAutofit/>
          </a:bodyPr>
          <a:lstStyle/>
          <a:p>
            <a:pPr algn="ctr"/>
            <a:r>
              <a:rPr lang="lv-LV" sz="4000" i="1"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rPr>
              <a:t>Audzinātājdarbības saturs un virzieni</a:t>
            </a:r>
            <a:endParaRPr lang="en-US" sz="4000"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endParaRPr>
          </a:p>
        </p:txBody>
      </p:sp>
      <p:sp>
        <p:nvSpPr>
          <p:cNvPr id="5" name="Satura vietturis 2"/>
          <p:cNvSpPr>
            <a:spLocks noGrp="1"/>
          </p:cNvSpPr>
          <p:nvPr>
            <p:ph idx="1"/>
          </p:nvPr>
        </p:nvSpPr>
        <p:spPr/>
        <p:txBody>
          <a:bodyPr/>
          <a:lstStyle/>
          <a:p>
            <a:pPr>
              <a:buFontTx/>
              <a:buNone/>
              <a:defRPr/>
            </a:pPr>
            <a:endParaRPr lang="lv-LV" b="1" i="1" dirty="0" smtClean="0">
              <a:solidFill>
                <a:srgbClr val="663300"/>
              </a:solidFill>
              <a:effectLst>
                <a:outerShdw blurRad="38100" dist="38100" dir="2700000" algn="tl">
                  <a:srgbClr val="000000">
                    <a:alpha val="43137"/>
                  </a:srgbClr>
                </a:outerShdw>
              </a:effectLst>
            </a:endParaRPr>
          </a:p>
          <a:p>
            <a:pPr>
              <a:buFontTx/>
              <a:buNone/>
              <a:defRPr/>
            </a:pPr>
            <a:r>
              <a:rPr lang="lv-LV" b="1" i="1" dirty="0" smtClean="0">
                <a:solidFill>
                  <a:schemeClr val="tx2">
                    <a:lumMod val="75000"/>
                  </a:schemeClr>
                </a:solidFill>
                <a:effectLst>
                  <a:outerShdw blurRad="38100" dist="38100" dir="2700000" algn="tl">
                    <a:srgbClr val="000000">
                      <a:alpha val="43137"/>
                    </a:srgbClr>
                  </a:outerShdw>
                </a:effectLst>
              </a:rPr>
              <a:t>Nosaka dokumentācija:</a:t>
            </a:r>
          </a:p>
          <a:p>
            <a:pPr>
              <a:buFontTx/>
              <a:buNone/>
              <a:defRPr/>
            </a:pPr>
            <a:r>
              <a:rPr lang="lv-LV" sz="2400" i="1" dirty="0" smtClean="0">
                <a:solidFill>
                  <a:schemeClr val="accent1">
                    <a:lumMod val="50000"/>
                  </a:schemeClr>
                </a:solidFill>
              </a:rPr>
              <a:t>1</a:t>
            </a:r>
            <a:r>
              <a:rPr lang="lv-LV" sz="2400" b="1" i="1" dirty="0" smtClean="0">
                <a:solidFill>
                  <a:schemeClr val="accent1">
                    <a:lumMod val="50000"/>
                  </a:schemeClr>
                </a:solidFill>
              </a:rPr>
              <a:t>. Valsts </a:t>
            </a:r>
            <a:r>
              <a:rPr lang="lv-LV" sz="2400" i="1" dirty="0" smtClean="0">
                <a:solidFill>
                  <a:schemeClr val="accent1">
                    <a:lumMod val="50000"/>
                  </a:schemeClr>
                </a:solidFill>
              </a:rPr>
              <a:t>noteiktie reglamentējošie dokumenti</a:t>
            </a:r>
          </a:p>
          <a:p>
            <a:pPr>
              <a:buFontTx/>
              <a:buNone/>
              <a:defRPr/>
            </a:pPr>
            <a:r>
              <a:rPr lang="lv-LV" sz="2400" i="1" dirty="0" smtClean="0">
                <a:solidFill>
                  <a:schemeClr val="accent1">
                    <a:lumMod val="50000"/>
                  </a:schemeClr>
                </a:solidFill>
              </a:rPr>
              <a:t>2. </a:t>
            </a:r>
            <a:r>
              <a:rPr lang="lv-LV" sz="2400" b="1" i="1" dirty="0" smtClean="0">
                <a:solidFill>
                  <a:schemeClr val="accent1">
                    <a:lumMod val="50000"/>
                  </a:schemeClr>
                </a:solidFill>
              </a:rPr>
              <a:t>Skolas</a:t>
            </a:r>
            <a:r>
              <a:rPr lang="lv-LV" sz="2400" i="1" dirty="0" smtClean="0">
                <a:solidFill>
                  <a:schemeClr val="accent1">
                    <a:lumMod val="50000"/>
                  </a:schemeClr>
                </a:solidFill>
              </a:rPr>
              <a:t> iekšējā reglamentējošā dokumentācija :</a:t>
            </a:r>
          </a:p>
          <a:p>
            <a:pPr>
              <a:buFontTx/>
              <a:buNone/>
              <a:defRPr/>
            </a:pPr>
            <a:r>
              <a:rPr lang="lv-LV" sz="2400" i="1" dirty="0" smtClean="0">
                <a:solidFill>
                  <a:schemeClr val="accent1">
                    <a:lumMod val="50000"/>
                  </a:schemeClr>
                </a:solidFill>
              </a:rPr>
              <a:t>		2.1. obligātā ( </a:t>
            </a:r>
            <a:r>
              <a:rPr lang="lv-LV" sz="1800" i="1" dirty="0" smtClean="0">
                <a:solidFill>
                  <a:schemeClr val="accent1">
                    <a:lumMod val="50000"/>
                  </a:schemeClr>
                </a:solidFill>
              </a:rPr>
              <a:t>ko nosaka MK noteikumi</a:t>
            </a:r>
            <a:r>
              <a:rPr lang="lv-LV" sz="2400" i="1" dirty="0" smtClean="0">
                <a:solidFill>
                  <a:schemeClr val="accent1">
                    <a:lumMod val="50000"/>
                  </a:schemeClr>
                </a:solidFill>
              </a:rPr>
              <a:t>)</a:t>
            </a:r>
          </a:p>
          <a:p>
            <a:pPr>
              <a:buFontTx/>
              <a:buNone/>
              <a:defRPr/>
            </a:pPr>
            <a:r>
              <a:rPr lang="lv-LV" sz="2400" i="1" dirty="0" smtClean="0">
                <a:solidFill>
                  <a:schemeClr val="accent1">
                    <a:lumMod val="50000"/>
                  </a:schemeClr>
                </a:solidFill>
              </a:rPr>
              <a:t>		2.2. ieteicamā ( </a:t>
            </a:r>
            <a:r>
              <a:rPr lang="lv-LV" sz="1800" i="1" dirty="0" smtClean="0">
                <a:solidFill>
                  <a:schemeClr val="accent1">
                    <a:lumMod val="50000"/>
                  </a:schemeClr>
                </a:solidFill>
              </a:rPr>
              <a:t>kas tiek veidota , balstoties uz kl.audz. MK, skolas padomes lēmumiem</a:t>
            </a:r>
            <a:r>
              <a:rPr lang="lv-LV" sz="2400" i="1" dirty="0" smtClean="0">
                <a:solidFill>
                  <a:schemeClr val="accent1">
                    <a:lumMod val="50000"/>
                  </a:schemeClr>
                </a:solidFill>
              </a:rPr>
              <a:t>)</a:t>
            </a:r>
            <a:endParaRPr lang="en-US" sz="2400" i="1" dirty="0" smtClean="0">
              <a:solidFill>
                <a:schemeClr val="accent1">
                  <a:lumMod val="50000"/>
                </a:schemeClr>
              </a:solidFill>
            </a:endParaRPr>
          </a:p>
        </p:txBody>
      </p:sp>
      <p:pic>
        <p:nvPicPr>
          <p:cNvPr id="46081" name="Picture 1" descr="http://www.likumi.lv/bildes/ico_lapina.gif"/>
          <p:cNvPicPr>
            <a:picLocks noChangeAspect="1" noChangeArrowheads="1"/>
          </p:cNvPicPr>
          <p:nvPr/>
        </p:nvPicPr>
        <p:blipFill>
          <a:blip r:embed="rId3" cstate="print"/>
          <a:srcRect/>
          <a:stretch>
            <a:fillRect/>
          </a:stretch>
        </p:blipFill>
        <p:spPr bwMode="auto">
          <a:xfrm>
            <a:off x="0" y="0"/>
            <a:ext cx="85725" cy="104775"/>
          </a:xfrm>
          <a:prstGeom prst="rect">
            <a:avLst/>
          </a:prstGeom>
          <a:noFill/>
        </p:spPr>
      </p:pic>
      <p:sp>
        <p:nvSpPr>
          <p:cNvPr id="8" name="Прямоугольник 7"/>
          <p:cNvSpPr/>
          <p:nvPr/>
        </p:nvSpPr>
        <p:spPr>
          <a:xfrm>
            <a:off x="467544" y="4581128"/>
            <a:ext cx="8352928" cy="2062103"/>
          </a:xfrm>
          <a:prstGeom prst="rect">
            <a:avLst/>
          </a:prstGeom>
        </p:spPr>
        <p:txBody>
          <a:bodyPr wrap="square">
            <a:spAutoFit/>
          </a:bodyPr>
          <a:lstStyle/>
          <a:p>
            <a:pPr>
              <a:buFont typeface="Wingdings" pitchFamily="2" charset="2"/>
              <a:buChar char="v"/>
            </a:pPr>
            <a:r>
              <a:rPr lang="lv-LV" sz="1600" dirty="0" smtClean="0">
                <a:solidFill>
                  <a:srgbClr val="C00000"/>
                </a:solidFill>
              </a:rPr>
              <a:t>     Ministru kabineta noteikumi Nr.779 Rīgā 2005.gada 18.oktobrī (prot. Nr.60 10.§)</a:t>
            </a:r>
          </a:p>
          <a:p>
            <a:r>
              <a:rPr lang="lv-LV" sz="1600" b="1" i="1" dirty="0" smtClean="0">
                <a:solidFill>
                  <a:srgbClr val="C00000"/>
                </a:solidFill>
              </a:rPr>
              <a:t>Noteikumi par vispārējās izglītības iestāžu pedagoģiskā procesa organizēšanai nepieciešamo obligāto dokumentāciju.</a:t>
            </a:r>
          </a:p>
          <a:p>
            <a:r>
              <a:rPr lang="lv-LV" sz="1600" b="1" dirty="0" smtClean="0">
                <a:solidFill>
                  <a:srgbClr val="C00000"/>
                </a:solidFill>
              </a:rPr>
              <a:t>Ministru kabineta noteikumi Nr.561</a:t>
            </a:r>
            <a:endParaRPr lang="lv-LV" sz="1600" dirty="0" smtClean="0">
              <a:solidFill>
                <a:srgbClr val="C00000"/>
              </a:solidFill>
            </a:endParaRPr>
          </a:p>
          <a:p>
            <a:pPr>
              <a:buFont typeface="Wingdings" pitchFamily="2" charset="2"/>
              <a:buChar char="v"/>
            </a:pPr>
            <a:r>
              <a:rPr lang="lv-LV" sz="1600" dirty="0" smtClean="0">
                <a:solidFill>
                  <a:srgbClr val="C00000"/>
                </a:solidFill>
              </a:rPr>
              <a:t>      Grozījumi Ministru kabineta 2005.gada 18.oktobra noteikumos Nr.779 </a:t>
            </a:r>
            <a:r>
              <a:rPr lang="lv-LV" sz="1600" b="1" dirty="0" smtClean="0">
                <a:solidFill>
                  <a:srgbClr val="C00000"/>
                </a:solidFill>
              </a:rPr>
              <a:t>,</a:t>
            </a:r>
            <a:r>
              <a:rPr lang="lv-LV" sz="1600" dirty="0" smtClean="0">
                <a:solidFill>
                  <a:srgbClr val="C00000"/>
                </a:solidFill>
              </a:rPr>
              <a:t>Rīgā 2012.gada 14.augustā (prot. Nr.45 40.§)</a:t>
            </a:r>
            <a:r>
              <a:rPr lang="lv-LV" sz="1600" b="1" u="sng" dirty="0" smtClean="0">
                <a:solidFill>
                  <a:srgbClr val="C00000"/>
                </a:solidFill>
                <a:hlinkClick r:id="rId4"/>
              </a:rPr>
              <a:t>Noteikumi par vispārējās izglītības iestāžu pedagoģiskā procesa organizēšanai nepieciešamo obligāto dokumentāciju</a:t>
            </a:r>
            <a:endParaRPr lang="lv-LV" sz="1600" b="1" dirty="0" smtClean="0">
              <a:solidFill>
                <a:srgbClr val="C00000"/>
              </a:solidFill>
            </a:endParaRPr>
          </a:p>
          <a:p>
            <a:endParaRPr lang="lv-LV" sz="1600" b="1" i="1" dirty="0">
              <a:solidFill>
                <a:srgbClr val="C00000"/>
              </a:solidFill>
            </a:endParaRPr>
          </a:p>
        </p:txBody>
      </p:sp>
    </p:spTree>
    <p:extLst>
      <p:ext uri="{BB962C8B-B14F-4D97-AF65-F5344CB8AC3E}">
        <p14:creationId xmlns:p14="http://schemas.microsoft.com/office/powerpoint/2010/main" val="43550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5"/>
          <p:cNvSpPr txBox="1">
            <a:spLocks/>
          </p:cNvSpPr>
          <p:nvPr/>
        </p:nvSpPr>
        <p:spPr>
          <a:xfrm>
            <a:off x="468313"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v-LV" sz="3600" b="1" i="1" u="none" strike="noStrike" kern="1200" normalizeH="0" baseline="0" noProof="0"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Calibri" pitchFamily="34" charset="0"/>
                <a:ea typeface="+mj-ea"/>
                <a:cs typeface="+mj-cs"/>
              </a:rPr>
              <a:t>Audzināšanas darbību reglamentējošie dokumenti valstī </a:t>
            </a:r>
            <a:endParaRPr kumimoji="0" lang="ru-RU" sz="4400" b="1" i="1" u="none" strike="noStrike" kern="1200" normalizeH="0" baseline="0" noProof="0" dirty="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Calibri" pitchFamily="34" charset="0"/>
              <a:ea typeface="+mj-ea"/>
              <a:cs typeface="+mj-cs"/>
            </a:endParaRPr>
          </a:p>
        </p:txBody>
      </p:sp>
      <p:sp>
        <p:nvSpPr>
          <p:cNvPr id="7" name="Text Placeholder 7"/>
          <p:cNvSpPr txBox="1">
            <a:spLocks/>
          </p:cNvSpPr>
          <p:nvPr/>
        </p:nvSpPr>
        <p:spPr>
          <a:xfrm>
            <a:off x="467544" y="1340768"/>
            <a:ext cx="8435975" cy="316865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Izglītības likums (29. 10. 1998.)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Bērnu tiesību aizsardzības likums (19.06.1998.)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Konvencija par bērnu tiesībām (20. 11. 1989.)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Bērnu tiesību deklarācija (20. 11. 1959.)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26.04.2011. MK noteikumi Nr.325. Noteikumi par </a:t>
            </a:r>
            <a:r>
              <a:rPr kumimoji="0" lang="lv-LV" sz="2000" b="1" i="0" u="sng"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valsts standartu pamatizglītībā</a:t>
            </a: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 un pamatizglītības mācību priekšmetiem standartiem.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24.11.2009. MK noteikumi Nr.1352. Noteikumi par </a:t>
            </a:r>
            <a:r>
              <a:rPr kumimoji="0" lang="lv-LV" sz="2000" b="1" i="0" u="sng"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valsts vispārējās vidējās izglītības standartu </a:t>
            </a: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un vispārējās vidējās izglītības mācību priekšmetu standartiem.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Kārtība, kādā nodrošināma izglītojamo drošība izglītības iestādēs un to organizētajos pasākumos ( MK 2009.gada 24.novembra noteikumi Nr.1338)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Izglītības attīstības pamatnostādnes 2007.-2013.gadam (MK 2006.gada 27.septembra rīkojums Nr.742)</a:t>
            </a:r>
            <a:r>
              <a:rPr kumimoji="0" lang="lv-LV" sz="2000" b="0"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a:t>
            </a:r>
            <a:endParaRPr kumimoji="0" lang="ru-RU" sz="2000" b="0"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lv-LV" sz="2800" b="1" i="1"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lv-LV" sz="2800" b="1" i="1"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cstate="print"/>
          <a:srcRect/>
          <a:stretch>
            <a:fillRect/>
          </a:stretch>
        </p:blipFill>
        <p:spPr bwMode="auto">
          <a:xfrm>
            <a:off x="6516688" y="6021388"/>
            <a:ext cx="914400" cy="398462"/>
          </a:xfrm>
          <a:prstGeom prst="rect">
            <a:avLst/>
          </a:prstGeom>
          <a:noFill/>
          <a:ln w="9525">
            <a:noFill/>
            <a:miter lim="800000"/>
            <a:headEnd/>
            <a:tailEnd/>
          </a:ln>
        </p:spPr>
      </p:pic>
      <p:pic>
        <p:nvPicPr>
          <p:cNvPr id="4" name="Picture 2" descr="logo"/>
          <p:cNvPicPr>
            <a:picLocks noChangeAspect="1" noChangeArrowheads="1"/>
          </p:cNvPicPr>
          <p:nvPr/>
        </p:nvPicPr>
        <p:blipFill>
          <a:blip r:embed="rId3" cstate="print"/>
          <a:srcRect/>
          <a:stretch>
            <a:fillRect/>
          </a:stretch>
        </p:blipFill>
        <p:spPr bwMode="auto">
          <a:xfrm>
            <a:off x="7740650" y="6021388"/>
            <a:ext cx="696913" cy="409575"/>
          </a:xfrm>
          <a:prstGeom prst="rect">
            <a:avLst/>
          </a:prstGeom>
          <a:noFill/>
          <a:ln w="9525">
            <a:noFill/>
            <a:miter lim="800000"/>
            <a:headEnd/>
            <a:tailEnd/>
          </a:ln>
        </p:spPr>
      </p:pic>
      <p:sp>
        <p:nvSpPr>
          <p:cNvPr id="6" name="Virsraksts 5"/>
          <p:cNvSpPr txBox="1">
            <a:spLocks/>
          </p:cNvSpPr>
          <p:nvPr/>
        </p:nvSpPr>
        <p:spPr>
          <a:xfrm>
            <a:off x="467544" y="116632"/>
            <a:ext cx="8229600" cy="922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v-LV" sz="3600" b="1" i="1" u="none" strike="noStrike" kern="1200" normalizeH="0" baseline="0" noProof="0"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Calibri" pitchFamily="34" charset="0"/>
                <a:ea typeface="+mj-ea"/>
                <a:cs typeface="+mj-cs"/>
              </a:rPr>
              <a:t>Audzināšanas darbību reglamentējošie dokumenti valstī </a:t>
            </a:r>
            <a:endParaRPr kumimoji="0" lang="ru-RU" sz="3600" b="1" i="0" u="none" strike="noStrike" kern="1200" normalizeH="0" baseline="0" noProof="0" dirty="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uLnTx/>
              <a:uFillTx/>
              <a:latin typeface="+mj-lt"/>
              <a:ea typeface="+mj-ea"/>
              <a:cs typeface="+mj-cs"/>
            </a:endParaRPr>
          </a:p>
        </p:txBody>
      </p:sp>
      <p:sp>
        <p:nvSpPr>
          <p:cNvPr id="7" name="Satura vietturis 6"/>
          <p:cNvSpPr txBox="1">
            <a:spLocks/>
          </p:cNvSpPr>
          <p:nvPr/>
        </p:nvSpPr>
        <p:spPr>
          <a:xfrm>
            <a:off x="539750" y="1412875"/>
            <a:ext cx="8229600" cy="431958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IZM 16.10.2009. rīkojums Nr.425 „Par pedagoga darba pienākumu aprakstu paraugu apstiprināšanu” ar 24 pielikumiem </a:t>
            </a:r>
            <a:r>
              <a:rPr kumimoji="0" lang="lv-LV" sz="2000" b="0" i="0" u="none" strike="noStrike" kern="1200" cap="none" spc="0" normalizeH="0" baseline="0" noProof="0" dirty="0" smtClean="0">
                <a:ln>
                  <a:noFill/>
                </a:ln>
                <a:solidFill>
                  <a:schemeClr val="accent1">
                    <a:lumMod val="75000"/>
                  </a:schemeClr>
                </a:solidFill>
                <a:effectLst/>
                <a:uLnTx/>
                <a:uFillTx/>
                <a:latin typeface="+mn-lt"/>
                <a:ea typeface="+mn-ea"/>
                <a:cs typeface="+mn-cs"/>
              </a:rPr>
              <a:t>(</a:t>
            </a:r>
            <a:r>
              <a:rPr kumimoji="0" lang="lv-LV" sz="2000" b="0" i="0" u="sng"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hlinkClick r:id="rId4"/>
              </a:rPr>
              <a:t>www.izm.gov.lv</a:t>
            </a:r>
            <a:r>
              <a:rPr kumimoji="0" lang="lv-LV" sz="2000" b="0"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Ministru kabineta 01.09.2009. noteikumi Nr.981 „Bērnu nometņu organizēšanas un darbības kārtība”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Jaunatnes politikas valsts pamatnostādnes 2009.-2018.gadam </a:t>
            </a:r>
            <a:r>
              <a:rPr kumimoji="0" lang="lv-LV" sz="20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(MK 2009.gada 20.aprīļa rīkojums </a:t>
            </a: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Nr.246)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Jaunatnes politikas valsts programma 2009.-2013.gadam </a:t>
            </a:r>
            <a:r>
              <a:rPr kumimoji="0" lang="lv-LV" sz="20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(MK 2009.gada 27.augusta rīkojums Nr.589)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err="1" smtClean="0">
                <a:ln>
                  <a:noFill/>
                </a:ln>
                <a:solidFill>
                  <a:schemeClr val="accent1">
                    <a:lumMod val="75000"/>
                  </a:schemeClr>
                </a:solidFill>
                <a:effectLst/>
                <a:uLnTx/>
                <a:uFillTx/>
                <a:latin typeface="Calibri" pitchFamily="34" charset="0"/>
                <a:ea typeface="+mn-ea"/>
                <a:cs typeface="+mn-cs"/>
              </a:rPr>
              <a:t>Mūžizglītības</a:t>
            </a:r>
            <a:r>
              <a:rPr kumimoji="0" lang="ru-RU"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 </a:t>
            </a:r>
            <a:r>
              <a:rPr kumimoji="0" lang="ru-RU" sz="2000" b="1" i="0" u="none" strike="noStrike" kern="1200" cap="none" spc="0" normalizeH="0" baseline="0" noProof="0" dirty="0" err="1" smtClean="0">
                <a:ln>
                  <a:noFill/>
                </a:ln>
                <a:solidFill>
                  <a:schemeClr val="accent1">
                    <a:lumMod val="75000"/>
                  </a:schemeClr>
                </a:solidFill>
                <a:effectLst/>
                <a:uLnTx/>
                <a:uFillTx/>
                <a:latin typeface="Calibri" pitchFamily="34" charset="0"/>
                <a:ea typeface="+mn-ea"/>
                <a:cs typeface="+mn-cs"/>
              </a:rPr>
              <a:t>politikas</a:t>
            </a:r>
            <a:r>
              <a:rPr kumimoji="0" lang="ru-RU"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 </a:t>
            </a:r>
            <a:r>
              <a:rPr kumimoji="0" lang="ru-RU" sz="2000" b="1" i="0" u="none" strike="noStrike" kern="1200" cap="none" spc="0" normalizeH="0" baseline="0" noProof="0" dirty="0" err="1" smtClean="0">
                <a:ln>
                  <a:noFill/>
                </a:ln>
                <a:solidFill>
                  <a:schemeClr val="accent1">
                    <a:lumMod val="75000"/>
                  </a:schemeClr>
                </a:solidFill>
                <a:effectLst/>
                <a:uLnTx/>
                <a:uFillTx/>
                <a:latin typeface="Calibri" pitchFamily="34" charset="0"/>
                <a:ea typeface="+mn-ea"/>
                <a:cs typeface="+mn-cs"/>
              </a:rPr>
              <a:t>pamatnostādnes</a:t>
            </a:r>
            <a:r>
              <a:rPr kumimoji="0" lang="ru-RU"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 2007.-2013.gadam </a:t>
            </a:r>
            <a:r>
              <a:rPr kumimoji="0" lang="ru-RU" sz="20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(MK 2007.gada 23.februāra </a:t>
            </a:r>
            <a:r>
              <a:rPr kumimoji="0" lang="ru-RU" sz="2000" b="1" i="1" u="none" strike="noStrike" kern="1200" cap="none" spc="0" normalizeH="0" baseline="0" noProof="0" dirty="0" err="1" smtClean="0">
                <a:ln>
                  <a:noFill/>
                </a:ln>
                <a:solidFill>
                  <a:schemeClr val="accent1">
                    <a:lumMod val="75000"/>
                  </a:schemeClr>
                </a:solidFill>
                <a:effectLst/>
                <a:uLnTx/>
                <a:uFillTx/>
                <a:latin typeface="Calibri" pitchFamily="34" charset="0"/>
                <a:ea typeface="+mn-ea"/>
                <a:cs typeface="+mn-cs"/>
              </a:rPr>
              <a:t>rīkojums</a:t>
            </a:r>
            <a:r>
              <a:rPr kumimoji="0" lang="ru-RU" sz="20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 Nr.111)</a:t>
            </a:r>
            <a:r>
              <a:rPr kumimoji="0" lang="ru-RU"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a:t>
            </a:r>
            <a:r>
              <a:rPr kumimoji="0" lang="lv-LV" sz="20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lv-LV"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Dziesmu un deju svētku tradīcijas saglabāšanas un attīstības programma 2008.-2013.gadam (</a:t>
            </a:r>
            <a:r>
              <a:rPr kumimoji="0" lang="lv-LV" sz="2000" b="1" i="1"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rPr>
              <a:t>MK 2008.gada 6.augusta rīkojums Nr.472).</a:t>
            </a:r>
            <a:endParaRPr kumimoji="0" lang="ru-RU"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1"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0" i="0" u="none" strike="noStrike" kern="1200" cap="none" spc="0" normalizeH="0" baseline="0" noProof="0" dirty="0" smtClean="0">
              <a:ln>
                <a:noFill/>
              </a:ln>
              <a:solidFill>
                <a:schemeClr val="accent1">
                  <a:lumMod val="75000"/>
                </a:schemeClr>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lv-LV" sz="2000" b="1" i="0" u="none" strike="noStrike" kern="1200" cap="none" spc="0" normalizeH="0" baseline="0" noProof="0" dirty="0" smtClean="0">
                <a:ln>
                  <a:noFill/>
                </a:ln>
                <a:solidFill>
                  <a:schemeClr val="accent1">
                    <a:lumMod val="75000"/>
                  </a:schemeClr>
                </a:solidFill>
                <a:effectLst/>
                <a:uLnTx/>
                <a:uFillTx/>
                <a:latin typeface="+mn-lt"/>
                <a:ea typeface="+mn-ea"/>
                <a:cs typeface="+mn-cs"/>
              </a:rPr>
              <a:t/>
            </a:r>
            <a:br>
              <a:rPr kumimoji="0" lang="lv-LV" sz="2000" b="1" i="0" u="none" strike="noStrike" kern="1200" cap="none" spc="0" normalizeH="0" baseline="0" noProof="0" dirty="0" smtClean="0">
                <a:ln>
                  <a:noFill/>
                </a:ln>
                <a:solidFill>
                  <a:schemeClr val="accent1">
                    <a:lumMod val="75000"/>
                  </a:schemeClr>
                </a:solidFill>
                <a:effectLst/>
                <a:uLnTx/>
                <a:uFillTx/>
                <a:latin typeface="+mn-lt"/>
                <a:ea typeface="+mn-ea"/>
                <a:cs typeface="+mn-cs"/>
              </a:rPr>
            </a:br>
            <a:endParaRPr kumimoji="0" lang="lv-LV" sz="2000" b="1" i="1"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ru-RU" sz="2000" b="1" i="1"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8" name="Oval 7"/>
          <p:cNvSpPr/>
          <p:nvPr/>
        </p:nvSpPr>
        <p:spPr>
          <a:xfrm>
            <a:off x="6300192" y="5877272"/>
            <a:ext cx="239695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101881359">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7847DE1-7447-4BB3-92C7-CFBC2A0F3E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TS101881359</Template>
  <TotalTime>474</TotalTime>
  <Words>3372</Words>
  <Application>Microsoft Office PowerPoint</Application>
  <PresentationFormat>On-screen Show (4:3)</PresentationFormat>
  <Paragraphs>538</Paragraphs>
  <Slides>43</Slides>
  <Notes>25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TS101881359</vt:lpstr>
      <vt:lpstr>Atbalsts skolotājam - klases audzinātājam</vt:lpstr>
      <vt:lpstr>Ar ko sākt...?</vt:lpstr>
      <vt:lpstr>Galvenās problēmas ....</vt:lpstr>
      <vt:lpstr>PowerPoint Presentation</vt:lpstr>
      <vt:lpstr>PowerPoint Presentation</vt:lpstr>
      <vt:lpstr>PowerPoint Presentation</vt:lpstr>
      <vt:lpstr>Audzinātājdarbības saturs un virzieni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Pamatojoties uz skolas audzināšanas darba  programmu, klases audzinātājs izstrādā savu tematisko plānu.</vt:lpstr>
      <vt:lpstr>PowerPoint Presentation</vt:lpstr>
      <vt:lpstr>PowerPoint Presentation</vt:lpstr>
      <vt:lpstr>Audzināšanas darba saturs un virzieni</vt:lpstr>
      <vt:lpstr>PowerPoint Presentation</vt:lpstr>
      <vt:lpstr>PowerPoint Presentation</vt:lpstr>
      <vt:lpstr>PowerPoint Presentation</vt:lpstr>
      <vt:lpstr>PowerPoint Presentation</vt:lpstr>
      <vt:lpstr>PowerPoint Presentation</vt:lpstr>
      <vt:lpstr>Audzināšanas darbs balstās uz šādiem principiem</vt:lpstr>
      <vt:lpstr>PowerPoint Presentation</vt:lpstr>
      <vt:lpstr>Klases audzinātāja ikdienas uzdevumi ( piemērs)</vt:lpstr>
      <vt:lpstr>Kā pareizi veidot tematisko plānu?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Katra stunda – akumulators  skolēnam..... </vt:lpstr>
      <vt:lpstr>PowerPoint Presentation</vt:lpstr>
      <vt:lpstr>PowerPoint Presentation</vt:lpstr>
      <vt:lpstr>PowerPoint Presentation</vt:lpstr>
      <vt:lpstr>PowerPoint Presentation</vt:lpstr>
      <vt:lpstr>Klases stundas izvērtēšana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Atbalsts skolotājam, uzsākot pildīt klases audzinātāja pienākumus</dc:title>
  <dc:creator>Astrida</dc:creator>
  <dc:description>2010 animated education powerpoint template from presentationpro.com</dc:description>
  <cp:lastModifiedBy>Janis M</cp:lastModifiedBy>
  <cp:revision>54</cp:revision>
  <dcterms:created xsi:type="dcterms:W3CDTF">2013-05-18T14:54:32Z</dcterms:created>
  <dcterms:modified xsi:type="dcterms:W3CDTF">2013-06-29T12:06:25Z</dcterms:modified>
  <cp:category>2010 education</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TC018813599991</vt:lpwstr>
  </property>
</Properties>
</file>