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60" r:id="rId4"/>
    <p:sldId id="258" r:id="rId5"/>
    <p:sldId id="265" r:id="rId6"/>
    <p:sldId id="264" r:id="rId7"/>
    <p:sldId id="259" r:id="rId8"/>
    <p:sldId id="266" r:id="rId9"/>
    <p:sldId id="271" r:id="rId10"/>
    <p:sldId id="267" r:id="rId11"/>
    <p:sldId id="268" r:id="rId12"/>
    <p:sldId id="269" r:id="rId13"/>
    <p:sldId id="270" r:id="rId14"/>
    <p:sldId id="272" r:id="rId15"/>
    <p:sldId id="261" r:id="rId16"/>
    <p:sldId id="262" r:id="rId17"/>
    <p:sldId id="263" r:id="rId18"/>
    <p:sldId id="273" r:id="rId19"/>
    <p:sldId id="274" r:id="rId20"/>
    <p:sldId id="276" r:id="rId21"/>
    <p:sldId id="275" r:id="rId22"/>
    <p:sldId id="277" r:id="rId23"/>
    <p:sldId id="278" r:id="rId24"/>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336"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184DBF6-2A42-4E86-94A2-6E5451EBAFB2}" type="datetimeFigureOut">
              <a:rPr lang="lv-LV"/>
              <a:pPr>
                <a:defRPr/>
              </a:pPr>
              <a:t>2012.01.28.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E59B13-1DDB-44B7-AA97-B3335C9D8018}"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Skolēnus sadalīsim grupās, ienākot darba telpā, skolēniem tiks izdalītas 4 veidu konfektes, kuras arī noteiks sadalījumu grupās.</a:t>
            </a:r>
          </a:p>
          <a:p>
            <a:pPr>
              <a:spcBef>
                <a:spcPct val="0"/>
              </a:spcBef>
            </a:pPr>
            <a:r>
              <a:rPr lang="lv-LV" smtClean="0"/>
              <a:t>Katrai skolēnu grupai tiks izsniegta viena mazā aploksne, kurā būs viens vārds no teikuma : ”mācību ekskursijas organizēšana pavasarī”.</a:t>
            </a:r>
          </a:p>
          <a:p>
            <a:pPr>
              <a:spcBef>
                <a:spcPct val="0"/>
              </a:spcBef>
            </a:pPr>
            <a:r>
              <a:rPr lang="lv-LV" smtClean="0"/>
              <a:t>Lai  noteiktu uzdevuma veidu, skolēniem ir jāsaliek dotais teikums.</a:t>
            </a:r>
          </a:p>
          <a:p>
            <a:pPr algn="ctr">
              <a:spcBef>
                <a:spcPct val="0"/>
              </a:spcBef>
              <a:buFont typeface="Wingdings 2" pitchFamily="18" charset="2"/>
              <a:buNone/>
            </a:pPr>
            <a:endParaRPr lang="lv-LV" b="1" smtClean="0">
              <a:solidFill>
                <a:srgbClr val="6C4C2C"/>
              </a:solidFill>
              <a:latin typeface="Arial" charset="0"/>
              <a:cs typeface="Arial" charset="0"/>
            </a:endParaRPr>
          </a:p>
          <a:p>
            <a:pPr>
              <a:spcBef>
                <a:spcPct val="0"/>
              </a:spcBef>
            </a:pPr>
            <a:endParaRPr lang="lv-LV" b="1" smtClean="0">
              <a:solidFill>
                <a:srgbClr val="6C4C2C"/>
              </a:solidFill>
              <a:latin typeface="Arial" charset="0"/>
              <a:cs typeface="Arial" charset="0"/>
            </a:endParaRPr>
          </a:p>
          <a:p>
            <a:pPr>
              <a:spcBef>
                <a:spcPct val="0"/>
              </a:spcBef>
            </a:pPr>
            <a:endParaRPr lang="lv-LV"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E7FA9-ACAB-49D2-A19D-1BDAD2A52730}" type="slidenum">
              <a:rPr lang="lv-LV"/>
              <a:pPr fontAlgn="base">
                <a:spcBef>
                  <a:spcPct val="0"/>
                </a:spcBef>
                <a:spcAft>
                  <a:spcPct val="0"/>
                </a:spcAft>
              </a:pPr>
              <a:t>3</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Skolēnus sadalīsim grupās, ienākot darba telpā, skolēniem tiks izdalītas 4 veidu konfektes, kuras arī noteiks sadalījumu grupās.</a:t>
            </a:r>
          </a:p>
          <a:p>
            <a:pPr>
              <a:spcBef>
                <a:spcPct val="0"/>
              </a:spcBef>
            </a:pPr>
            <a:r>
              <a:rPr lang="lv-LV" smtClean="0"/>
              <a:t>Katrai skolēnu grupai tiks izsniegta viena mazā aploksne, kurā būs viens vārds no teikuma : ”mācību ekskursijas organizēšana pavasarī”.</a:t>
            </a:r>
          </a:p>
          <a:p>
            <a:pPr>
              <a:spcBef>
                <a:spcPct val="0"/>
              </a:spcBef>
            </a:pPr>
            <a:endParaRPr lang="lv-LV"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8CB13E-2A0F-4C54-A95A-470ABA8F73A6}" type="slidenum">
              <a:rPr lang="lv-LV"/>
              <a:pPr fontAlgn="base">
                <a:spcBef>
                  <a:spcPct val="0"/>
                </a:spcBef>
                <a:spcAft>
                  <a:spcPct val="0"/>
                </a:spcAft>
              </a:pPr>
              <a:t>4</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Katra stara galā skolēni pielīmē konfekšu papīriņu un ieraksta savu vārdu. Saulītes vidū ieraksta tā skolēna vārdu, kurš ir atbildīgais par grupu.</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45E08-1298-4E4E-B3D5-DE05AD0768D2}" type="slidenum">
              <a:rPr lang="lv-LV"/>
              <a:pPr fontAlgn="base">
                <a:spcBef>
                  <a:spcPct val="0"/>
                </a:spcBef>
                <a:spcAft>
                  <a:spcPct val="0"/>
                </a:spcAft>
              </a:pPr>
              <a:t>5</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EAB80D55-71A9-4D28-AD3D-C0DFBAC8607A}" type="datetimeFigureOut">
              <a:rPr lang="lv-LV"/>
              <a:pPr>
                <a:defRPr/>
              </a:pPr>
              <a:t>2012.01.28.</a:t>
            </a:fld>
            <a:endParaRPr lang="lv-LV"/>
          </a:p>
        </p:txBody>
      </p:sp>
      <p:sp>
        <p:nvSpPr>
          <p:cNvPr id="7" name="Footer Placeholder 19"/>
          <p:cNvSpPr>
            <a:spLocks noGrp="1"/>
          </p:cNvSpPr>
          <p:nvPr>
            <p:ph type="ftr" sz="quarter" idx="11"/>
          </p:nvPr>
        </p:nvSpPr>
        <p:spPr/>
        <p:txBody>
          <a:bodyPr/>
          <a:lstStyle>
            <a:lvl1pPr>
              <a:defRPr/>
            </a:lvl1pPr>
            <a:extLst/>
          </a:lstStyle>
          <a:p>
            <a:pPr>
              <a:defRPr/>
            </a:pPr>
            <a:endParaRPr lang="lv-LV"/>
          </a:p>
        </p:txBody>
      </p:sp>
      <p:sp>
        <p:nvSpPr>
          <p:cNvPr id="8" name="Slide Number Placeholder 9"/>
          <p:cNvSpPr>
            <a:spLocks noGrp="1"/>
          </p:cNvSpPr>
          <p:nvPr>
            <p:ph type="sldNum" sz="quarter" idx="12"/>
          </p:nvPr>
        </p:nvSpPr>
        <p:spPr/>
        <p:txBody>
          <a:bodyPr/>
          <a:lstStyle>
            <a:lvl1pPr>
              <a:defRPr/>
            </a:lvl1pPr>
            <a:extLst/>
          </a:lstStyle>
          <a:p>
            <a:pPr>
              <a:defRPr/>
            </a:pPr>
            <a:fld id="{D4453171-15AE-4D83-94D4-A709E4A2D3B9}"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770FDCC-1CFD-47D7-835E-DA6F2B69B510}" type="datetimeFigureOut">
              <a:rPr lang="lv-LV"/>
              <a:pPr>
                <a:defRPr/>
              </a:pPr>
              <a:t>2012.01.28.</a:t>
            </a:fld>
            <a:endParaRPr lang="lv-LV"/>
          </a:p>
        </p:txBody>
      </p:sp>
      <p:sp>
        <p:nvSpPr>
          <p:cNvPr id="5" name="Footer Placeholder 9"/>
          <p:cNvSpPr>
            <a:spLocks noGrp="1"/>
          </p:cNvSpPr>
          <p:nvPr>
            <p:ph type="ftr" sz="quarter" idx="11"/>
          </p:nvPr>
        </p:nvSpPr>
        <p:spPr/>
        <p:txBody>
          <a:bodyPr/>
          <a:lstStyle>
            <a:lvl1pPr>
              <a:defRPr/>
            </a:lvl1pPr>
          </a:lstStyle>
          <a:p>
            <a:pPr>
              <a:defRPr/>
            </a:pPr>
            <a:endParaRPr lang="lv-LV"/>
          </a:p>
        </p:txBody>
      </p:sp>
      <p:sp>
        <p:nvSpPr>
          <p:cNvPr id="6" name="Slide Number Placeholder 21"/>
          <p:cNvSpPr>
            <a:spLocks noGrp="1"/>
          </p:cNvSpPr>
          <p:nvPr>
            <p:ph type="sldNum" sz="quarter" idx="12"/>
          </p:nvPr>
        </p:nvSpPr>
        <p:spPr/>
        <p:txBody>
          <a:bodyPr/>
          <a:lstStyle>
            <a:lvl1pPr>
              <a:defRPr/>
            </a:lvl1pPr>
          </a:lstStyle>
          <a:p>
            <a:pPr>
              <a:defRPr/>
            </a:pPr>
            <a:fld id="{30708078-1208-48AA-B7DB-D37782EB815B}"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6CFA0B6-8C3C-48FE-8235-DD6F3DBC0D81}" type="datetimeFigureOut">
              <a:rPr lang="lv-LV"/>
              <a:pPr>
                <a:defRPr/>
              </a:pPr>
              <a:t>2012.01.28.</a:t>
            </a:fld>
            <a:endParaRPr lang="lv-LV"/>
          </a:p>
        </p:txBody>
      </p:sp>
      <p:sp>
        <p:nvSpPr>
          <p:cNvPr id="5" name="Footer Placeholder 9"/>
          <p:cNvSpPr>
            <a:spLocks noGrp="1"/>
          </p:cNvSpPr>
          <p:nvPr>
            <p:ph type="ftr" sz="quarter" idx="11"/>
          </p:nvPr>
        </p:nvSpPr>
        <p:spPr/>
        <p:txBody>
          <a:bodyPr/>
          <a:lstStyle>
            <a:lvl1pPr>
              <a:defRPr/>
            </a:lvl1pPr>
          </a:lstStyle>
          <a:p>
            <a:pPr>
              <a:defRPr/>
            </a:pPr>
            <a:endParaRPr lang="lv-LV"/>
          </a:p>
        </p:txBody>
      </p:sp>
      <p:sp>
        <p:nvSpPr>
          <p:cNvPr id="6" name="Slide Number Placeholder 21"/>
          <p:cNvSpPr>
            <a:spLocks noGrp="1"/>
          </p:cNvSpPr>
          <p:nvPr>
            <p:ph type="sldNum" sz="quarter" idx="12"/>
          </p:nvPr>
        </p:nvSpPr>
        <p:spPr/>
        <p:txBody>
          <a:bodyPr/>
          <a:lstStyle>
            <a:lvl1pPr>
              <a:defRPr/>
            </a:lvl1pPr>
          </a:lstStyle>
          <a:p>
            <a:pPr>
              <a:defRPr/>
            </a:pPr>
            <a:fld id="{8C9BB2D6-D3AE-454A-8151-F7D5793ED669}"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13D3C3F-6687-4B7B-B077-D1A59B5114D8}" type="datetimeFigureOut">
              <a:rPr lang="lv-LV"/>
              <a:pPr>
                <a:defRPr/>
              </a:pPr>
              <a:t>2012.01.28.</a:t>
            </a:fld>
            <a:endParaRPr lang="lv-LV"/>
          </a:p>
        </p:txBody>
      </p:sp>
      <p:sp>
        <p:nvSpPr>
          <p:cNvPr id="5" name="Footer Placeholder 9"/>
          <p:cNvSpPr>
            <a:spLocks noGrp="1"/>
          </p:cNvSpPr>
          <p:nvPr>
            <p:ph type="ftr" sz="quarter" idx="11"/>
          </p:nvPr>
        </p:nvSpPr>
        <p:spPr/>
        <p:txBody>
          <a:bodyPr/>
          <a:lstStyle>
            <a:lvl1pPr>
              <a:defRPr/>
            </a:lvl1pPr>
          </a:lstStyle>
          <a:p>
            <a:pPr>
              <a:defRPr/>
            </a:pPr>
            <a:endParaRPr lang="lv-LV"/>
          </a:p>
        </p:txBody>
      </p:sp>
      <p:sp>
        <p:nvSpPr>
          <p:cNvPr id="6" name="Slide Number Placeholder 21"/>
          <p:cNvSpPr>
            <a:spLocks noGrp="1"/>
          </p:cNvSpPr>
          <p:nvPr>
            <p:ph type="sldNum" sz="quarter" idx="12"/>
          </p:nvPr>
        </p:nvSpPr>
        <p:spPr/>
        <p:txBody>
          <a:bodyPr/>
          <a:lstStyle>
            <a:lvl1pPr>
              <a:defRPr/>
            </a:lvl1pPr>
          </a:lstStyle>
          <a:p>
            <a:pPr>
              <a:defRPr/>
            </a:pPr>
            <a:fld id="{A9DF88B6-0280-4A43-8DB0-A19E989CBD33}"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E2C5F551-1FE8-48DE-9ADA-E88D93ABB899}" type="datetimeFigureOut">
              <a:rPr lang="lv-LV"/>
              <a:pPr>
                <a:defRPr/>
              </a:pPr>
              <a:t>2012.01.28.</a:t>
            </a:fld>
            <a:endParaRPr lang="lv-LV"/>
          </a:p>
        </p:txBody>
      </p:sp>
      <p:sp>
        <p:nvSpPr>
          <p:cNvPr id="9" name="Footer Placeholder 4"/>
          <p:cNvSpPr>
            <a:spLocks noGrp="1"/>
          </p:cNvSpPr>
          <p:nvPr>
            <p:ph type="ftr" sz="quarter" idx="11"/>
          </p:nvPr>
        </p:nvSpPr>
        <p:spPr/>
        <p:txBody>
          <a:bodyPr/>
          <a:lstStyle>
            <a:lvl1pPr>
              <a:defRPr/>
            </a:lvl1pPr>
            <a:extLst/>
          </a:lstStyle>
          <a:p>
            <a:pPr>
              <a:defRPr/>
            </a:pPr>
            <a:endParaRPr lang="lv-LV"/>
          </a:p>
        </p:txBody>
      </p:sp>
      <p:sp>
        <p:nvSpPr>
          <p:cNvPr id="10" name="Slide Number Placeholder 5"/>
          <p:cNvSpPr>
            <a:spLocks noGrp="1"/>
          </p:cNvSpPr>
          <p:nvPr>
            <p:ph type="sldNum" sz="quarter" idx="12"/>
          </p:nvPr>
        </p:nvSpPr>
        <p:spPr/>
        <p:txBody>
          <a:bodyPr/>
          <a:lstStyle>
            <a:lvl1pPr>
              <a:defRPr/>
            </a:lvl1pPr>
            <a:extLst/>
          </a:lstStyle>
          <a:p>
            <a:pPr>
              <a:defRPr/>
            </a:pPr>
            <a:fld id="{6047ABC3-5250-40CB-B0DD-FEBFE23B5FFB}"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8EE91A3A-45C7-4780-95E3-2860142209E8}" type="datetimeFigureOut">
              <a:rPr lang="lv-LV"/>
              <a:pPr>
                <a:defRPr/>
              </a:pPr>
              <a:t>2012.01.28.</a:t>
            </a:fld>
            <a:endParaRPr lang="lv-LV"/>
          </a:p>
        </p:txBody>
      </p:sp>
      <p:sp>
        <p:nvSpPr>
          <p:cNvPr id="6" name="Footer Placeholder 9"/>
          <p:cNvSpPr>
            <a:spLocks noGrp="1"/>
          </p:cNvSpPr>
          <p:nvPr>
            <p:ph type="ftr" sz="quarter" idx="11"/>
          </p:nvPr>
        </p:nvSpPr>
        <p:spPr/>
        <p:txBody>
          <a:bodyPr/>
          <a:lstStyle>
            <a:lvl1pPr>
              <a:defRPr/>
            </a:lvl1pPr>
          </a:lstStyle>
          <a:p>
            <a:pPr>
              <a:defRPr/>
            </a:pPr>
            <a:endParaRPr lang="lv-LV"/>
          </a:p>
        </p:txBody>
      </p:sp>
      <p:sp>
        <p:nvSpPr>
          <p:cNvPr id="7" name="Slide Number Placeholder 21"/>
          <p:cNvSpPr>
            <a:spLocks noGrp="1"/>
          </p:cNvSpPr>
          <p:nvPr>
            <p:ph type="sldNum" sz="quarter" idx="12"/>
          </p:nvPr>
        </p:nvSpPr>
        <p:spPr/>
        <p:txBody>
          <a:bodyPr/>
          <a:lstStyle>
            <a:lvl1pPr>
              <a:defRPr/>
            </a:lvl1pPr>
          </a:lstStyle>
          <a:p>
            <a:pPr>
              <a:defRPr/>
            </a:pPr>
            <a:fld id="{07238CE6-9146-486B-84B8-E4ED0F2AEEC6}"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FBF9B45-47D2-4DFE-80DF-2BD697F45621}" type="datetimeFigureOut">
              <a:rPr lang="lv-LV"/>
              <a:pPr>
                <a:defRPr/>
              </a:pPr>
              <a:t>2012.01.28.</a:t>
            </a:fld>
            <a:endParaRPr lang="lv-LV"/>
          </a:p>
        </p:txBody>
      </p:sp>
      <p:sp>
        <p:nvSpPr>
          <p:cNvPr id="8" name="Footer Placeholder 7"/>
          <p:cNvSpPr>
            <a:spLocks noGrp="1"/>
          </p:cNvSpPr>
          <p:nvPr>
            <p:ph type="ftr" sz="quarter" idx="11"/>
          </p:nvPr>
        </p:nvSpPr>
        <p:spPr/>
        <p:txBody>
          <a:bodyPr/>
          <a:lstStyle>
            <a:lvl1pPr>
              <a:defRPr/>
            </a:lvl1pPr>
            <a:extLst/>
          </a:lstStyle>
          <a:p>
            <a:pPr>
              <a:defRPr/>
            </a:pPr>
            <a:endParaRPr lang="lv-LV"/>
          </a:p>
        </p:txBody>
      </p:sp>
      <p:sp>
        <p:nvSpPr>
          <p:cNvPr id="9" name="Slide Number Placeholder 8"/>
          <p:cNvSpPr>
            <a:spLocks noGrp="1"/>
          </p:cNvSpPr>
          <p:nvPr>
            <p:ph type="sldNum" sz="quarter" idx="12"/>
          </p:nvPr>
        </p:nvSpPr>
        <p:spPr/>
        <p:txBody>
          <a:bodyPr/>
          <a:lstStyle>
            <a:lvl1pPr>
              <a:defRPr/>
            </a:lvl1pPr>
            <a:extLst/>
          </a:lstStyle>
          <a:p>
            <a:pPr>
              <a:defRPr/>
            </a:pPr>
            <a:fld id="{E05CC030-B4CC-4386-A738-A96A106299BE}"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8C0575AB-17D1-4038-B250-22891087FDA9}" type="datetimeFigureOut">
              <a:rPr lang="lv-LV"/>
              <a:pPr>
                <a:defRPr/>
              </a:pPr>
              <a:t>2012.01.28.</a:t>
            </a:fld>
            <a:endParaRPr lang="lv-LV"/>
          </a:p>
        </p:txBody>
      </p:sp>
      <p:sp>
        <p:nvSpPr>
          <p:cNvPr id="4" name="Footer Placeholder 9"/>
          <p:cNvSpPr>
            <a:spLocks noGrp="1"/>
          </p:cNvSpPr>
          <p:nvPr>
            <p:ph type="ftr" sz="quarter" idx="11"/>
          </p:nvPr>
        </p:nvSpPr>
        <p:spPr/>
        <p:txBody>
          <a:bodyPr/>
          <a:lstStyle>
            <a:lvl1pPr>
              <a:defRPr/>
            </a:lvl1pPr>
          </a:lstStyle>
          <a:p>
            <a:pPr>
              <a:defRPr/>
            </a:pPr>
            <a:endParaRPr lang="lv-LV"/>
          </a:p>
        </p:txBody>
      </p:sp>
      <p:sp>
        <p:nvSpPr>
          <p:cNvPr id="5" name="Slide Number Placeholder 21"/>
          <p:cNvSpPr>
            <a:spLocks noGrp="1"/>
          </p:cNvSpPr>
          <p:nvPr>
            <p:ph type="sldNum" sz="quarter" idx="12"/>
          </p:nvPr>
        </p:nvSpPr>
        <p:spPr/>
        <p:txBody>
          <a:bodyPr/>
          <a:lstStyle>
            <a:lvl1pPr>
              <a:defRPr/>
            </a:lvl1pPr>
          </a:lstStyle>
          <a:p>
            <a:pPr>
              <a:defRPr/>
            </a:pPr>
            <a:fld id="{8B378BD2-EE1C-4D4B-8940-EAF3C3FB0213}"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9B4C206D-D698-4AD3-83C3-BB23ABA2E425}" type="datetimeFigureOut">
              <a:rPr lang="lv-LV"/>
              <a:pPr>
                <a:defRPr/>
              </a:pPr>
              <a:t>2012.01.28.</a:t>
            </a:fld>
            <a:endParaRPr lang="lv-LV"/>
          </a:p>
        </p:txBody>
      </p:sp>
      <p:sp>
        <p:nvSpPr>
          <p:cNvPr id="5" name="Footer Placeholder 2"/>
          <p:cNvSpPr>
            <a:spLocks noGrp="1"/>
          </p:cNvSpPr>
          <p:nvPr>
            <p:ph type="ftr" sz="quarter" idx="11"/>
          </p:nvPr>
        </p:nvSpPr>
        <p:spPr/>
        <p:txBody>
          <a:bodyPr/>
          <a:lstStyle>
            <a:lvl1pPr>
              <a:defRPr/>
            </a:lvl1pPr>
            <a:extLst/>
          </a:lstStyle>
          <a:p>
            <a:pPr>
              <a:defRPr/>
            </a:pPr>
            <a:endParaRPr lang="lv-LV"/>
          </a:p>
        </p:txBody>
      </p:sp>
      <p:sp>
        <p:nvSpPr>
          <p:cNvPr id="6" name="Slide Number Placeholder 3"/>
          <p:cNvSpPr>
            <a:spLocks noGrp="1"/>
          </p:cNvSpPr>
          <p:nvPr>
            <p:ph type="sldNum" sz="quarter" idx="12"/>
          </p:nvPr>
        </p:nvSpPr>
        <p:spPr/>
        <p:txBody>
          <a:bodyPr/>
          <a:lstStyle>
            <a:lvl1pPr>
              <a:defRPr/>
            </a:lvl1pPr>
            <a:extLst/>
          </a:lstStyle>
          <a:p>
            <a:pPr>
              <a:defRPr/>
            </a:pPr>
            <a:fld id="{7F1792F5-9EAD-47FA-BA70-1B4D38B98B8B}"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C74C3EB-3EAE-4D5D-BE11-07BC2067653D}" type="datetimeFigureOut">
              <a:rPr lang="lv-LV"/>
              <a:pPr>
                <a:defRPr/>
              </a:pPr>
              <a:t>2012.01.28.</a:t>
            </a:fld>
            <a:endParaRPr lang="lv-LV"/>
          </a:p>
        </p:txBody>
      </p:sp>
      <p:sp>
        <p:nvSpPr>
          <p:cNvPr id="6" name="Footer Placeholder 5"/>
          <p:cNvSpPr>
            <a:spLocks noGrp="1"/>
          </p:cNvSpPr>
          <p:nvPr>
            <p:ph type="ftr" sz="quarter" idx="11"/>
          </p:nvPr>
        </p:nvSpPr>
        <p:spPr/>
        <p:txBody>
          <a:bodyPr/>
          <a:lstStyle>
            <a:lvl1pPr>
              <a:defRPr/>
            </a:lvl1pPr>
            <a:extLst/>
          </a:lstStyle>
          <a:p>
            <a:pPr>
              <a:defRPr/>
            </a:pPr>
            <a:endParaRPr lang="lv-LV"/>
          </a:p>
        </p:txBody>
      </p:sp>
      <p:sp>
        <p:nvSpPr>
          <p:cNvPr id="7" name="Slide Number Placeholder 6"/>
          <p:cNvSpPr>
            <a:spLocks noGrp="1"/>
          </p:cNvSpPr>
          <p:nvPr>
            <p:ph type="sldNum" sz="quarter" idx="12"/>
          </p:nvPr>
        </p:nvSpPr>
        <p:spPr/>
        <p:txBody>
          <a:bodyPr/>
          <a:lstStyle>
            <a:lvl1pPr>
              <a:defRPr/>
            </a:lvl1pPr>
            <a:extLst/>
          </a:lstStyle>
          <a:p>
            <a:pPr>
              <a:defRPr/>
            </a:pPr>
            <a:fld id="{4A77E4E7-36BC-446C-9167-5F6D7D650C48}"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39EA6EA5-8411-43D6-8E6D-458A5205F7BF}" type="datetimeFigureOut">
              <a:rPr lang="lv-LV"/>
              <a:pPr>
                <a:defRPr/>
              </a:pPr>
              <a:t>2012.01.28.</a:t>
            </a:fld>
            <a:endParaRPr lang="lv-LV"/>
          </a:p>
        </p:txBody>
      </p:sp>
      <p:sp>
        <p:nvSpPr>
          <p:cNvPr id="9" name="Footer Placeholder 5"/>
          <p:cNvSpPr>
            <a:spLocks noGrp="1"/>
          </p:cNvSpPr>
          <p:nvPr>
            <p:ph type="ftr" sz="quarter" idx="11"/>
          </p:nvPr>
        </p:nvSpPr>
        <p:spPr/>
        <p:txBody>
          <a:bodyPr/>
          <a:lstStyle>
            <a:lvl1pPr>
              <a:defRPr/>
            </a:lvl1pPr>
            <a:extLst/>
          </a:lstStyle>
          <a:p>
            <a:pPr>
              <a:defRPr/>
            </a:pPr>
            <a:endParaRPr lang="lv-LV"/>
          </a:p>
        </p:txBody>
      </p:sp>
      <p:sp>
        <p:nvSpPr>
          <p:cNvPr id="10" name="Slide Number Placeholder 6"/>
          <p:cNvSpPr>
            <a:spLocks noGrp="1"/>
          </p:cNvSpPr>
          <p:nvPr>
            <p:ph type="sldNum" sz="quarter" idx="12"/>
          </p:nvPr>
        </p:nvSpPr>
        <p:spPr/>
        <p:txBody>
          <a:bodyPr/>
          <a:lstStyle>
            <a:lvl1pPr>
              <a:defRPr/>
            </a:lvl1pPr>
            <a:extLst/>
          </a:lstStyle>
          <a:p>
            <a:pPr>
              <a:defRPr/>
            </a:pPr>
            <a:fld id="{30624422-ADA8-451C-9944-CAEA558250F5}"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95B157DA-1088-4AA2-9909-06E2393BABD2}" type="datetimeFigureOut">
              <a:rPr lang="lv-LV"/>
              <a:pPr>
                <a:defRPr/>
              </a:pPr>
              <a:t>2012.01.28.</a:t>
            </a:fld>
            <a:endParaRPr lang="lv-LV"/>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lv-LV"/>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4521716F-9A4A-4451-A33C-97F536A66AF6}" type="slidenum">
              <a:rPr lang="lv-LV"/>
              <a:pPr>
                <a:defRPr/>
              </a:pPr>
              <a:t>‹#›</a:t>
            </a:fld>
            <a:endParaRPr lang="lv-LV"/>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79" r:id="rId11"/>
  </p:sldLayoutIdLst>
  <p:txStyles>
    <p:titleStyle>
      <a:lvl1pPr algn="l" rtl="0" fontAlgn="base">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33A2C"/>
          </a:solidFill>
          <a:latin typeface="Gill Sans MT" pitchFamily="34" charset="0"/>
        </a:defRPr>
      </a:lvl2pPr>
      <a:lvl3pPr algn="l" rtl="0" fontAlgn="base">
        <a:spcBef>
          <a:spcPct val="0"/>
        </a:spcBef>
        <a:spcAft>
          <a:spcPct val="0"/>
        </a:spcAft>
        <a:defRPr sz="4300">
          <a:solidFill>
            <a:srgbClr val="533A2C"/>
          </a:solidFill>
          <a:latin typeface="Gill Sans MT" pitchFamily="34" charset="0"/>
        </a:defRPr>
      </a:lvl3pPr>
      <a:lvl4pPr algn="l" rtl="0" fontAlgn="base">
        <a:spcBef>
          <a:spcPct val="0"/>
        </a:spcBef>
        <a:spcAft>
          <a:spcPct val="0"/>
        </a:spcAft>
        <a:defRPr sz="4300">
          <a:solidFill>
            <a:srgbClr val="533A2C"/>
          </a:solidFill>
          <a:latin typeface="Gill Sans MT" pitchFamily="34" charset="0"/>
        </a:defRPr>
      </a:lvl4pPr>
      <a:lvl5pPr algn="l" rtl="0" fontAlgn="base">
        <a:spcBef>
          <a:spcPct val="0"/>
        </a:spcBef>
        <a:spcAft>
          <a:spcPct val="0"/>
        </a:spcAft>
        <a:defRPr sz="4300">
          <a:solidFill>
            <a:srgbClr val="533A2C"/>
          </a:solidFill>
          <a:latin typeface="Gill Sans MT" pitchFamily="34" charset="0"/>
        </a:defRPr>
      </a:lvl5pPr>
      <a:lvl6pPr marL="457200" algn="l" rtl="0" fontAlgn="base">
        <a:spcBef>
          <a:spcPct val="0"/>
        </a:spcBef>
        <a:spcAft>
          <a:spcPct val="0"/>
        </a:spcAft>
        <a:defRPr sz="4300">
          <a:solidFill>
            <a:srgbClr val="533A2C"/>
          </a:solidFill>
          <a:latin typeface="Gill Sans MT" pitchFamily="34" charset="0"/>
        </a:defRPr>
      </a:lvl6pPr>
      <a:lvl7pPr marL="914400" algn="l" rtl="0" fontAlgn="base">
        <a:spcBef>
          <a:spcPct val="0"/>
        </a:spcBef>
        <a:spcAft>
          <a:spcPct val="0"/>
        </a:spcAft>
        <a:defRPr sz="4300">
          <a:solidFill>
            <a:srgbClr val="533A2C"/>
          </a:solidFill>
          <a:latin typeface="Gill Sans MT" pitchFamily="34" charset="0"/>
        </a:defRPr>
      </a:lvl7pPr>
      <a:lvl8pPr marL="1371600" algn="l" rtl="0" fontAlgn="base">
        <a:spcBef>
          <a:spcPct val="0"/>
        </a:spcBef>
        <a:spcAft>
          <a:spcPct val="0"/>
        </a:spcAft>
        <a:defRPr sz="4300">
          <a:solidFill>
            <a:srgbClr val="533A2C"/>
          </a:solidFill>
          <a:latin typeface="Gill Sans MT" pitchFamily="34" charset="0"/>
        </a:defRPr>
      </a:lvl8pPr>
      <a:lvl9pPr marL="1828800" algn="l" rtl="0" fontAlgn="base">
        <a:spcBef>
          <a:spcPct val="0"/>
        </a:spcBef>
        <a:spcAft>
          <a:spcPct val="0"/>
        </a:spcAft>
        <a:defRPr sz="4300">
          <a:solidFill>
            <a:srgbClr val="533A2C"/>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normAutofit fontScale="90000"/>
          </a:bodyPr>
          <a:lstStyle/>
          <a:p>
            <a:pPr fontAlgn="auto">
              <a:spcAft>
                <a:spcPts val="0"/>
              </a:spcAft>
              <a:defRPr/>
            </a:pPr>
            <a:r>
              <a:rPr lang="lv-LV" b="1" dirty="0" smtClean="0">
                <a:solidFill>
                  <a:schemeClr val="accent2">
                    <a:lumMod val="75000"/>
                  </a:schemeClr>
                </a:solidFill>
                <a:latin typeface="Arial" pitchFamily="34" charset="0"/>
                <a:cs typeface="Arial" pitchFamily="34" charset="0"/>
              </a:rPr>
              <a:t>Mācību ekskursijas maršruta patstāvīga izveidošana.</a:t>
            </a:r>
            <a:endParaRPr lang="lv-LV" b="1" dirty="0">
              <a:solidFill>
                <a:schemeClr val="accent2">
                  <a:lumMod val="75000"/>
                </a:schemeClr>
              </a:solidFill>
              <a:latin typeface="Arial" pitchFamily="34" charset="0"/>
              <a:cs typeface="Arial" pitchFamily="34" charset="0"/>
            </a:endParaRPr>
          </a:p>
        </p:txBody>
      </p:sp>
      <p:sp>
        <p:nvSpPr>
          <p:cNvPr id="3" name="Subtitle 2"/>
          <p:cNvSpPr>
            <a:spLocks noGrp="1"/>
          </p:cNvSpPr>
          <p:nvPr>
            <p:ph type="subTitle" idx="1"/>
          </p:nvPr>
        </p:nvSpPr>
        <p:spPr>
          <a:xfrm>
            <a:off x="1431925" y="3500438"/>
            <a:ext cx="7407275" cy="2376487"/>
          </a:xfrm>
        </p:spPr>
        <p:txBody>
          <a:bodyPr>
            <a:normAutofit/>
          </a:bodyPr>
          <a:lstStyle/>
          <a:p>
            <a:pPr fontAlgn="auto">
              <a:spcAft>
                <a:spcPts val="0"/>
              </a:spcAft>
              <a:buFont typeface="Wingdings 2"/>
              <a:buNone/>
              <a:defRPr/>
            </a:pPr>
            <a:r>
              <a:rPr lang="lv-LV" b="1" dirty="0" smtClean="0">
                <a:solidFill>
                  <a:schemeClr val="accent3">
                    <a:lumMod val="75000"/>
                  </a:schemeClr>
                </a:solidFill>
                <a:latin typeface="Arial" pitchFamily="34" charset="0"/>
                <a:ea typeface="Arial Unicode MS" pitchFamily="34" charset="-128"/>
                <a:cs typeface="Arial" pitchFamily="34" charset="0"/>
              </a:rPr>
              <a:t>Uzdevumu sagatavoja: </a:t>
            </a:r>
          </a:p>
          <a:p>
            <a:pPr fontAlgn="auto">
              <a:spcAft>
                <a:spcPts val="0"/>
              </a:spcAft>
              <a:buFont typeface="Wingdings 2"/>
              <a:buNone/>
              <a:defRPr/>
            </a:pPr>
            <a:r>
              <a:rPr lang="lv-LV" b="1" dirty="0" smtClean="0">
                <a:solidFill>
                  <a:schemeClr val="accent3">
                    <a:lumMod val="75000"/>
                  </a:schemeClr>
                </a:solidFill>
                <a:latin typeface="Arial" pitchFamily="34" charset="0"/>
                <a:ea typeface="Arial Unicode MS" pitchFamily="34" charset="-128"/>
                <a:cs typeface="Arial" pitchFamily="34" charset="0"/>
              </a:rPr>
              <a:t>Dzintra Ozola, Ilze Skudra – </a:t>
            </a:r>
            <a:r>
              <a:rPr lang="lv-LV" b="1" dirty="0" err="1" smtClean="0">
                <a:solidFill>
                  <a:schemeClr val="accent3">
                    <a:lumMod val="75000"/>
                  </a:schemeClr>
                </a:solidFill>
                <a:latin typeface="Arial" pitchFamily="34" charset="0"/>
                <a:ea typeface="Arial Unicode MS" pitchFamily="34" charset="-128"/>
                <a:cs typeface="Arial" pitchFamily="34" charset="0"/>
              </a:rPr>
              <a:t>Bebriša</a:t>
            </a:r>
            <a:r>
              <a:rPr lang="lv-LV" b="1" dirty="0" smtClean="0">
                <a:solidFill>
                  <a:schemeClr val="accent3">
                    <a:lumMod val="75000"/>
                  </a:schemeClr>
                </a:solidFill>
                <a:latin typeface="Arial" pitchFamily="34" charset="0"/>
                <a:ea typeface="Arial Unicode MS" pitchFamily="34" charset="-128"/>
                <a:cs typeface="Arial" pitchFamily="34" charset="0"/>
              </a:rPr>
              <a:t>,</a:t>
            </a:r>
          </a:p>
          <a:p>
            <a:pPr fontAlgn="auto">
              <a:spcAft>
                <a:spcPts val="0"/>
              </a:spcAft>
              <a:buFont typeface="Wingdings 2"/>
              <a:buNone/>
              <a:defRPr/>
            </a:pPr>
            <a:r>
              <a:rPr lang="lv-LV" b="1" dirty="0" smtClean="0">
                <a:solidFill>
                  <a:schemeClr val="accent3">
                    <a:lumMod val="75000"/>
                  </a:schemeClr>
                </a:solidFill>
                <a:latin typeface="Arial" pitchFamily="34" charset="0"/>
                <a:ea typeface="Arial Unicode MS" pitchFamily="34" charset="-128"/>
                <a:cs typeface="Arial" pitchFamily="34" charset="0"/>
              </a:rPr>
              <a:t> Zanda </a:t>
            </a:r>
            <a:r>
              <a:rPr lang="lv-LV" b="1" dirty="0" err="1" smtClean="0">
                <a:solidFill>
                  <a:schemeClr val="accent3">
                    <a:lumMod val="75000"/>
                  </a:schemeClr>
                </a:solidFill>
                <a:latin typeface="Arial" pitchFamily="34" charset="0"/>
                <a:ea typeface="Arial Unicode MS" pitchFamily="34" charset="-128"/>
                <a:cs typeface="Arial" pitchFamily="34" charset="0"/>
              </a:rPr>
              <a:t>Jevsina</a:t>
            </a:r>
            <a:r>
              <a:rPr lang="lv-LV" b="1" dirty="0" smtClean="0">
                <a:solidFill>
                  <a:schemeClr val="accent3">
                    <a:lumMod val="75000"/>
                  </a:schemeClr>
                </a:solidFill>
                <a:latin typeface="Arial" pitchFamily="34" charset="0"/>
                <a:ea typeface="Arial Unicode MS" pitchFamily="34" charset="-128"/>
                <a:cs typeface="Arial" pitchFamily="34" charset="0"/>
              </a:rPr>
              <a:t>, Ilona </a:t>
            </a:r>
            <a:r>
              <a:rPr lang="lv-LV" b="1" dirty="0" err="1" smtClean="0">
                <a:solidFill>
                  <a:schemeClr val="accent3">
                    <a:lumMod val="75000"/>
                  </a:schemeClr>
                </a:solidFill>
                <a:latin typeface="Arial" pitchFamily="34" charset="0"/>
                <a:ea typeface="Arial Unicode MS" pitchFamily="34" charset="-128"/>
                <a:cs typeface="Arial" pitchFamily="34" charset="0"/>
              </a:rPr>
              <a:t>Stūrāne</a:t>
            </a:r>
            <a:r>
              <a:rPr lang="lv-LV" b="1" dirty="0" smtClean="0">
                <a:solidFill>
                  <a:schemeClr val="accent3">
                    <a:lumMod val="75000"/>
                  </a:schemeClr>
                </a:solidFill>
                <a:latin typeface="Arial" pitchFamily="34" charset="0"/>
                <a:ea typeface="Arial Unicode MS" pitchFamily="34" charset="-128"/>
                <a:cs typeface="Arial" pitchFamily="34" charset="0"/>
              </a:rPr>
              <a:t>, Maruta Gāle, Valda </a:t>
            </a:r>
            <a:r>
              <a:rPr lang="lv-LV" b="1" dirty="0" err="1" smtClean="0">
                <a:solidFill>
                  <a:schemeClr val="accent3">
                    <a:lumMod val="75000"/>
                  </a:schemeClr>
                </a:solidFill>
                <a:latin typeface="Arial" pitchFamily="34" charset="0"/>
                <a:ea typeface="Arial Unicode MS" pitchFamily="34" charset="-128"/>
                <a:cs typeface="Arial" pitchFamily="34" charset="0"/>
              </a:rPr>
              <a:t>Grunte</a:t>
            </a:r>
            <a:r>
              <a:rPr lang="lv-LV" b="1" dirty="0" smtClean="0">
                <a:solidFill>
                  <a:schemeClr val="accent3">
                    <a:lumMod val="75000"/>
                  </a:schemeClr>
                </a:solidFill>
                <a:latin typeface="Arial" pitchFamily="34" charset="0"/>
                <a:ea typeface="Arial Unicode MS" pitchFamily="34" charset="-128"/>
                <a:cs typeface="Arial" pitchFamily="34" charset="0"/>
              </a:rPr>
              <a:t>. </a:t>
            </a:r>
            <a:endParaRPr lang="lv-LV" b="1" dirty="0">
              <a:solidFill>
                <a:schemeClr val="accent3">
                  <a:lumMod val="75000"/>
                </a:schemeClr>
              </a:solidFill>
              <a:latin typeface="Arial" pitchFamily="34" charset="0"/>
              <a:ea typeface="Arial Unicode MS" pitchFamily="34" charset="-128"/>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5886450" y="1066800"/>
            <a:ext cx="2743200" cy="4594225"/>
          </a:xfrm>
        </p:spPr>
        <p:txBody>
          <a:bodyPr vert="horz" wrap="square" lIns="91440" tIns="45720" rIns="91440" bIns="45720" numCol="1" anchorCtr="0" compatLnSpc="1">
            <a:prstTxWarp prst="textNoShape">
              <a:avLst/>
            </a:prstTxWarp>
          </a:bodyPr>
          <a:lstStyle/>
          <a:p>
            <a:r>
              <a:rPr lang="lv-LV" sz="2000" u="sng" smtClean="0">
                <a:latin typeface="Arial" charset="0"/>
                <a:cs typeface="Arial" charset="0"/>
              </a:rPr>
              <a:t>2. uzdevums.</a:t>
            </a:r>
            <a:r>
              <a:rPr lang="lv-LV" sz="2000" smtClean="0">
                <a:latin typeface="Arial" charset="0"/>
                <a:cs typeface="Arial" charset="0"/>
              </a:rPr>
              <a:t/>
            </a:r>
            <a:br>
              <a:rPr lang="lv-LV" sz="2000" smtClean="0">
                <a:latin typeface="Arial" charset="0"/>
                <a:cs typeface="Arial" charset="0"/>
              </a:rPr>
            </a:br>
            <a:r>
              <a:rPr lang="lv-LV" sz="2000" smtClean="0">
                <a:latin typeface="Arial" charset="0"/>
                <a:cs typeface="Arial" charset="0"/>
              </a:rPr>
              <a:t>Kopā ar ģeogrāfijas un ekonomikas skolotājiem izstrādājiet apskatāmo objektu sarakstu 2 dienām, nosakiet izmaksas.</a:t>
            </a:r>
            <a:br>
              <a:rPr lang="lv-LV" sz="2000" smtClean="0">
                <a:latin typeface="Arial" charset="0"/>
                <a:cs typeface="Arial" charset="0"/>
              </a:rPr>
            </a:br>
            <a:r>
              <a:rPr lang="lv-LV" sz="2000" smtClean="0">
                <a:latin typeface="Arial" charset="0"/>
                <a:cs typeface="Arial" charset="0"/>
              </a:rPr>
              <a:t>Izdomāt un aprakstīt  kopīgas izklaides vakaram.</a:t>
            </a:r>
          </a:p>
        </p:txBody>
      </p:sp>
      <p:pic>
        <p:nvPicPr>
          <p:cNvPr id="5" name="Picture Placeholder 4" descr="2011. vasaras ceļojums uz Vecumniekiem un Rundāli 105.jpg"/>
          <p:cNvPicPr>
            <a:picLocks noGrp="1" noChangeAspect="1"/>
          </p:cNvPicPr>
          <p:nvPr>
            <p:ph type="pic" idx="1"/>
          </p:nvPr>
        </p:nvPicPr>
        <p:blipFill>
          <a:blip r:embed="rId2" cstate="print"/>
          <a:srcRect l="2846" r="2846"/>
          <a:stretch>
            <a:fillRect/>
          </a:stretch>
        </p:blipFill>
        <p:spPr/>
      </p:pic>
      <p:sp>
        <p:nvSpPr>
          <p:cNvPr id="4" name="Text Placeholder 3"/>
          <p:cNvSpPr>
            <a:spLocks noGrp="1"/>
          </p:cNvSpPr>
          <p:nvPr>
            <p:ph type="body" sz="half" idx="2"/>
          </p:nvPr>
        </p:nvSpPr>
        <p:spPr/>
        <p:txBody>
          <a:bodyPr>
            <a:normAutofit fontScale="25000" lnSpcReduction="20000"/>
          </a:bodyPr>
          <a:lstStyle/>
          <a:p>
            <a:pPr fontAlgn="auto">
              <a:spcAft>
                <a:spcPts val="0"/>
              </a:spcAft>
              <a:buFont typeface="Wingdings 2"/>
              <a:buNone/>
              <a:defRPr/>
            </a:pPr>
            <a:endParaRPr lang="lv-LV" sz="4900" dirty="0" smtClean="0">
              <a:solidFill>
                <a:schemeClr val="accent2">
                  <a:lumMod val="75000"/>
                </a:schemeClr>
              </a:solidFill>
              <a:latin typeface="Arial" pitchFamily="34" charset="0"/>
              <a:cs typeface="Arial" pitchFamily="34" charset="0"/>
            </a:endParaRPr>
          </a:p>
          <a:p>
            <a:pPr algn="r" fontAlgn="auto">
              <a:spcAft>
                <a:spcPts val="0"/>
              </a:spcAft>
              <a:buFont typeface="Wingdings 2"/>
              <a:buNone/>
              <a:defRPr/>
            </a:pPr>
            <a:r>
              <a:rPr lang="lv-LV" sz="6400" dirty="0" smtClean="0">
                <a:solidFill>
                  <a:schemeClr val="accent2">
                    <a:lumMod val="75000"/>
                  </a:schemeClr>
                </a:solidFill>
                <a:latin typeface="Arial" pitchFamily="34" charset="0"/>
                <a:cs typeface="Arial" pitchFamily="34" charset="0"/>
              </a:rPr>
              <a:t>Cilvēkam, kurš zina, kurp iet, pasaule pati paver ceļu.                                                                                                             </a:t>
            </a:r>
            <a:r>
              <a:rPr lang="lv-LV" sz="5600" dirty="0" smtClean="0">
                <a:solidFill>
                  <a:schemeClr val="accent2">
                    <a:lumMod val="75000"/>
                  </a:schemeClr>
                </a:solidFill>
                <a:latin typeface="Arial" pitchFamily="34" charset="0"/>
                <a:cs typeface="Arial" pitchFamily="34" charset="0"/>
              </a:rPr>
              <a:t>D. </a:t>
            </a:r>
            <a:r>
              <a:rPr lang="lv-LV" sz="5600" dirty="0" err="1" smtClean="0">
                <a:solidFill>
                  <a:schemeClr val="accent2">
                    <a:lumMod val="75000"/>
                  </a:schemeClr>
                </a:solidFill>
                <a:latin typeface="Arial" pitchFamily="34" charset="0"/>
                <a:cs typeface="Arial" pitchFamily="34" charset="0"/>
              </a:rPr>
              <a:t>Džordāns</a:t>
            </a:r>
            <a:endParaRPr lang="lv-LV" sz="5600" dirty="0" smtClean="0">
              <a:solidFill>
                <a:schemeClr val="accent2">
                  <a:lumMod val="75000"/>
                </a:schemeClr>
              </a:solidFill>
              <a:latin typeface="Arial" pitchFamily="34" charset="0"/>
              <a:cs typeface="Arial" pitchFamily="34" charset="0"/>
            </a:endParaRPr>
          </a:p>
          <a:p>
            <a:pPr fontAlgn="auto">
              <a:spcAft>
                <a:spcPts val="0"/>
              </a:spcAft>
              <a:buFont typeface="Wingdings 2"/>
              <a:buNone/>
              <a:defRPr/>
            </a:pPr>
            <a:endParaRPr lang="lv-LV" sz="6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0" y="549275"/>
            <a:ext cx="3168650" cy="5183188"/>
          </a:xfrm>
        </p:spPr>
        <p:txBody>
          <a:bodyPr/>
          <a:lstStyle/>
          <a:p>
            <a:pPr fontAlgn="auto">
              <a:spcAft>
                <a:spcPts val="0"/>
              </a:spcAft>
              <a:defRPr/>
            </a:pPr>
            <a:r>
              <a:rPr lang="lv-LV" sz="2000" u="sng" dirty="0" smtClean="0">
                <a:solidFill>
                  <a:schemeClr val="accent2">
                    <a:lumMod val="75000"/>
                  </a:schemeClr>
                </a:solidFill>
                <a:latin typeface="Arial" pitchFamily="34" charset="0"/>
                <a:cs typeface="Arial" pitchFamily="34" charset="0"/>
              </a:rPr>
              <a:t>3. uzdevums.</a:t>
            </a:r>
            <a:r>
              <a:rPr lang="lv-LV" sz="2000" dirty="0" smtClean="0">
                <a:solidFill>
                  <a:schemeClr val="accent2">
                    <a:lumMod val="75000"/>
                  </a:schemeClr>
                </a:solidFill>
                <a:latin typeface="Arial" pitchFamily="34" charset="0"/>
                <a:cs typeface="Arial" pitchFamily="34" charset="0"/>
              </a:rPr>
              <a:t/>
            </a:r>
            <a:br>
              <a:rPr lang="lv-LV" sz="2000" dirty="0" smtClean="0">
                <a:solidFill>
                  <a:schemeClr val="accent2">
                    <a:lumMod val="75000"/>
                  </a:schemeClr>
                </a:solidFill>
                <a:latin typeface="Arial" pitchFamily="34" charset="0"/>
                <a:cs typeface="Arial" pitchFamily="34" charset="0"/>
              </a:rPr>
            </a:br>
            <a:r>
              <a:rPr lang="lv-LV" sz="2000" dirty="0" smtClean="0">
                <a:solidFill>
                  <a:srgbClr val="7C4B3B"/>
                </a:solidFill>
                <a:latin typeface="Arial" charset="0"/>
                <a:cs typeface="Arial" charset="0"/>
              </a:rPr>
              <a:t> Mājsaimniecības skolotājas vadībā, apzināt</a:t>
            </a:r>
            <a:br>
              <a:rPr lang="lv-LV" sz="2000" dirty="0" smtClean="0">
                <a:solidFill>
                  <a:srgbClr val="7C4B3B"/>
                </a:solidFill>
                <a:latin typeface="Arial" charset="0"/>
                <a:cs typeface="Arial" charset="0"/>
              </a:rPr>
            </a:br>
            <a:r>
              <a:rPr lang="lv-LV" sz="2000" dirty="0" smtClean="0">
                <a:solidFill>
                  <a:srgbClr val="7C4B3B"/>
                </a:solidFill>
                <a:latin typeface="Arial" charset="0"/>
                <a:cs typeface="Arial" charset="0"/>
              </a:rPr>
              <a:t>veselīga uztura ieteikumus ceļotājiem. Secīgi pildot darba lapas, gūt izpratni par veselīgiem našķiem un </a:t>
            </a:r>
            <a:br>
              <a:rPr lang="lv-LV" sz="2000" dirty="0" smtClean="0">
                <a:solidFill>
                  <a:srgbClr val="7C4B3B"/>
                </a:solidFill>
                <a:latin typeface="Arial" charset="0"/>
                <a:cs typeface="Arial" charset="0"/>
              </a:rPr>
            </a:br>
            <a:r>
              <a:rPr lang="lv-LV" sz="2800" dirty="0" smtClean="0">
                <a:solidFill>
                  <a:srgbClr val="7C4B3B"/>
                </a:solidFill>
                <a:latin typeface="Arial" charset="0"/>
                <a:cs typeface="Arial" charset="0"/>
              </a:rPr>
              <a:t> </a:t>
            </a:r>
            <a:r>
              <a:rPr lang="lv-LV" sz="2000" dirty="0" smtClean="0">
                <a:solidFill>
                  <a:srgbClr val="7C4B3B"/>
                </a:solidFill>
                <a:latin typeface="Arial" charset="0"/>
                <a:cs typeface="Arial" charset="0"/>
              </a:rPr>
              <a:t>ceļojuma maršruta pieturvietu saskaņošanas iespējām ar kopīgām ceļotāju ēdienreizēm.</a:t>
            </a:r>
            <a:br>
              <a:rPr lang="lv-LV" sz="2000" dirty="0" smtClean="0">
                <a:solidFill>
                  <a:srgbClr val="7C4B3B"/>
                </a:solidFill>
                <a:latin typeface="Arial" charset="0"/>
                <a:cs typeface="Arial" charset="0"/>
              </a:rPr>
            </a:br>
            <a:r>
              <a:rPr lang="lv-LV" sz="2000" dirty="0" smtClean="0">
                <a:solidFill>
                  <a:srgbClr val="7C4B3B"/>
                </a:solidFill>
                <a:latin typeface="Arial" charset="0"/>
                <a:cs typeface="Arial" charset="0"/>
              </a:rPr>
              <a:t>Kā arī veikt aprēķinus vienai personai. </a:t>
            </a:r>
            <a:endParaRPr lang="lv-LV" sz="2000" dirty="0">
              <a:solidFill>
                <a:schemeClr val="accent2">
                  <a:lumMod val="75000"/>
                </a:schemeClr>
              </a:solidFill>
              <a:latin typeface="Arial" pitchFamily="34" charset="0"/>
              <a:cs typeface="Arial" pitchFamily="34" charset="0"/>
            </a:endParaRPr>
          </a:p>
        </p:txBody>
      </p:sp>
      <p:pic>
        <p:nvPicPr>
          <p:cNvPr id="5" name="Picture Placeholder 4" descr="Ceļojums pa Franciju 20.05.-27.05.2011. 115.jpg"/>
          <p:cNvPicPr>
            <a:picLocks noGrp="1" noChangeAspect="1"/>
          </p:cNvPicPr>
          <p:nvPr>
            <p:ph type="pic" idx="1"/>
          </p:nvPr>
        </p:nvPicPr>
        <p:blipFill>
          <a:blip r:embed="rId2" cstate="print"/>
          <a:srcRect l="2846" r="2846"/>
          <a:stretch>
            <a:fillRect/>
          </a:stretch>
        </p:blipFill>
        <p:spPr/>
      </p:pic>
      <p:sp>
        <p:nvSpPr>
          <p:cNvPr id="4" name="Text Placeholder 3"/>
          <p:cNvSpPr>
            <a:spLocks noGrp="1"/>
          </p:cNvSpPr>
          <p:nvPr>
            <p:ph type="body" sz="half" idx="2"/>
          </p:nvPr>
        </p:nvSpPr>
        <p:spPr/>
        <p:txBody>
          <a:bodyPr>
            <a:normAutofit/>
          </a:bodyPr>
          <a:lstStyle/>
          <a:p>
            <a:pPr fontAlgn="auto">
              <a:spcAft>
                <a:spcPts val="0"/>
              </a:spcAft>
              <a:buFont typeface="Wingdings 2"/>
              <a:buNone/>
              <a:defRPr/>
            </a:pPr>
            <a:r>
              <a:rPr lang="lv-LV" sz="1600" dirty="0" smtClean="0">
                <a:latin typeface="Arial" pitchFamily="34" charset="0"/>
                <a:cs typeface="Arial" pitchFamily="34" charset="0"/>
              </a:rPr>
              <a:t>  </a:t>
            </a:r>
            <a:r>
              <a:rPr lang="lv-LV" sz="1600" dirty="0" smtClean="0">
                <a:solidFill>
                  <a:schemeClr val="accent2">
                    <a:lumMod val="75000"/>
                  </a:schemeClr>
                </a:solidFill>
                <a:latin typeface="Arial" pitchFamily="34" charset="0"/>
                <a:cs typeface="Arial" pitchFamily="34" charset="0"/>
              </a:rPr>
              <a:t>Nedzīvojam, lai ēstu, bet ēdam, lai dzīvotu.</a:t>
            </a:r>
          </a:p>
          <a:p>
            <a:pPr algn="r" fontAlgn="auto">
              <a:spcAft>
                <a:spcPts val="0"/>
              </a:spcAft>
              <a:buFont typeface="Wingdings 2"/>
              <a:buNone/>
              <a:defRPr/>
            </a:pPr>
            <a:r>
              <a:rPr lang="lv-LV" dirty="0" smtClean="0">
                <a:solidFill>
                  <a:schemeClr val="accent2">
                    <a:lumMod val="75000"/>
                  </a:schemeClr>
                </a:solidFill>
                <a:latin typeface="Arial" pitchFamily="34" charset="0"/>
                <a:cs typeface="Arial" pitchFamily="34" charset="0"/>
              </a:rPr>
              <a:t>Romiešu sakāmvārds</a:t>
            </a:r>
            <a:r>
              <a:rPr lang="lv-LV" dirty="0" smtClean="0">
                <a:latin typeface="Arial" pitchFamily="34" charset="0"/>
                <a:cs typeface="Arial" pitchFamily="34" charset="0"/>
              </a:rPr>
              <a:t>.</a:t>
            </a:r>
            <a:endParaRPr lang="lv-LV"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5795963" y="981075"/>
            <a:ext cx="2743200" cy="3384550"/>
          </a:xfrm>
        </p:spPr>
        <p:txBody>
          <a:bodyPr vert="horz" wrap="square" lIns="91440" tIns="45720" rIns="91440" bIns="45720" numCol="1" anchorCtr="0" compatLnSpc="1">
            <a:prstTxWarp prst="textNoShape">
              <a:avLst/>
            </a:prstTxWarp>
          </a:bodyPr>
          <a:lstStyle/>
          <a:p>
            <a:r>
              <a:rPr lang="lv-LV" u="sng" dirty="0" smtClean="0"/>
              <a:t>4. uzdevums.</a:t>
            </a:r>
            <a:r>
              <a:rPr lang="lv-LV" dirty="0" smtClean="0"/>
              <a:t/>
            </a:r>
            <a:br>
              <a:rPr lang="lv-LV" dirty="0" smtClean="0"/>
            </a:br>
            <a:r>
              <a:rPr lang="lv-LV" dirty="0" smtClean="0"/>
              <a:t> </a:t>
            </a:r>
            <a:r>
              <a:rPr lang="lv-LV" sz="2000" dirty="0" smtClean="0">
                <a:latin typeface="Arial" charset="0"/>
                <a:cs typeface="Arial" charset="0"/>
              </a:rPr>
              <a:t>Kopā ar bioloģijas skolotāju apziniet Latvijā un izveidotājā maršrutā sastopamās organismu sugas. Veidojiet to aprakstus izmantojot sugas kritērijus. </a:t>
            </a:r>
            <a:r>
              <a:rPr lang="lv-LV" dirty="0" smtClean="0"/>
              <a:t/>
            </a:r>
            <a:br>
              <a:rPr lang="lv-LV" dirty="0" smtClean="0"/>
            </a:br>
            <a:endParaRPr lang="lv-LV" sz="2000" dirty="0" smtClean="0">
              <a:solidFill>
                <a:srgbClr val="FF0000"/>
              </a:solidFill>
              <a:latin typeface="Arial" charset="0"/>
              <a:cs typeface="Arial" charset="0"/>
            </a:endParaRPr>
          </a:p>
        </p:txBody>
      </p:sp>
      <p:pic>
        <p:nvPicPr>
          <p:cNvPr id="5" name="Picture Placeholder 4" descr="2011. vasaras ceļojums uz Vecumniekiem un Rundāli 074.jpg"/>
          <p:cNvPicPr>
            <a:picLocks noGrp="1" noChangeAspect="1"/>
          </p:cNvPicPr>
          <p:nvPr>
            <p:ph type="pic" idx="1"/>
          </p:nvPr>
        </p:nvPicPr>
        <p:blipFill>
          <a:blip r:embed="rId2" cstate="print"/>
          <a:srcRect t="20192" b="20192"/>
          <a:stretch>
            <a:fillRect/>
          </a:stretch>
        </p:blipFill>
        <p:spPr/>
      </p:pic>
      <p:sp>
        <p:nvSpPr>
          <p:cNvPr id="4" name="Text Placeholder 3"/>
          <p:cNvSpPr>
            <a:spLocks noGrp="1"/>
          </p:cNvSpPr>
          <p:nvPr>
            <p:ph type="body" sz="half" idx="2"/>
          </p:nvPr>
        </p:nvSpPr>
        <p:spPr/>
        <p:txBody>
          <a:bodyPr>
            <a:normAutofit/>
          </a:bodyPr>
          <a:lstStyle/>
          <a:p>
            <a:pPr fontAlgn="auto">
              <a:spcAft>
                <a:spcPts val="0"/>
              </a:spcAft>
              <a:buFont typeface="Wingdings 2"/>
              <a:buNone/>
              <a:defRPr/>
            </a:pPr>
            <a:r>
              <a:rPr lang="lv-LV" sz="1600" dirty="0" smtClean="0">
                <a:solidFill>
                  <a:schemeClr val="accent2">
                    <a:lumMod val="75000"/>
                  </a:schemeClr>
                </a:solidFill>
                <a:latin typeface="Arial" pitchFamily="34" charset="0"/>
                <a:cs typeface="Arial" pitchFamily="34" charset="0"/>
              </a:rPr>
              <a:t>Daba - vienīgā grāmata, kuras katra lappuse ir dziļa satura pilna.</a:t>
            </a:r>
          </a:p>
          <a:p>
            <a:pPr algn="r" fontAlgn="auto">
              <a:spcAft>
                <a:spcPts val="0"/>
              </a:spcAft>
              <a:buFont typeface="Wingdings 2"/>
              <a:buNone/>
              <a:defRPr/>
            </a:pPr>
            <a:r>
              <a:rPr lang="lv-LV" sz="1600" dirty="0" smtClean="0">
                <a:solidFill>
                  <a:schemeClr val="accent2">
                    <a:lumMod val="75000"/>
                  </a:schemeClr>
                </a:solidFill>
                <a:latin typeface="Arial" pitchFamily="34" charset="0"/>
                <a:cs typeface="Arial" pitchFamily="34" charset="0"/>
              </a:rPr>
              <a:t>Gēte.</a:t>
            </a:r>
            <a:endParaRPr lang="lv-LV" sz="1600" dirty="0">
              <a:solidFill>
                <a:schemeClr val="accent2">
                  <a:lumMod val="75000"/>
                </a:schemeClr>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5886450" y="1066800"/>
            <a:ext cx="2743200" cy="2217738"/>
          </a:xfrm>
        </p:spPr>
        <p:txBody>
          <a:bodyPr vert="horz" wrap="square" lIns="91440" tIns="45720" rIns="91440" bIns="45720" numCol="1" anchorCtr="0" compatLnSpc="1">
            <a:prstTxWarp prst="textNoShape">
              <a:avLst/>
            </a:prstTxWarp>
          </a:bodyPr>
          <a:lstStyle/>
          <a:p>
            <a:r>
              <a:rPr lang="lv-LV" sz="2000" u="sng" smtClean="0">
                <a:latin typeface="Arial" charset="0"/>
                <a:cs typeface="Arial" charset="0"/>
              </a:rPr>
              <a:t>5. uzdevums.</a:t>
            </a:r>
            <a:r>
              <a:rPr lang="lv-LV" sz="2000" smtClean="0">
                <a:latin typeface="Arial" charset="0"/>
                <a:cs typeface="Arial" charset="0"/>
              </a:rPr>
              <a:t/>
            </a:r>
            <a:br>
              <a:rPr lang="lv-LV" sz="2000" smtClean="0">
                <a:latin typeface="Arial" charset="0"/>
                <a:cs typeface="Arial" charset="0"/>
              </a:rPr>
            </a:br>
            <a:r>
              <a:rPr lang="lv-LV" sz="2000" smtClean="0">
                <a:latin typeface="Arial" charset="0"/>
                <a:cs typeface="Arial" charset="0"/>
              </a:rPr>
              <a:t>Sagatavot maršruta lapu, kurā būtu visa ceļojuma apraksts.</a:t>
            </a:r>
            <a:br>
              <a:rPr lang="lv-LV" sz="2000" smtClean="0">
                <a:latin typeface="Arial" charset="0"/>
                <a:cs typeface="Arial" charset="0"/>
              </a:rPr>
            </a:br>
            <a:r>
              <a:rPr lang="lv-LV" sz="2000" smtClean="0">
                <a:latin typeface="Arial" charset="0"/>
                <a:cs typeface="Arial" charset="0"/>
              </a:rPr>
              <a:t>Izveidojiet maršruta aprakstu svešvalodā.</a:t>
            </a:r>
            <a:endParaRPr lang="lv-LV" sz="2000" smtClean="0">
              <a:solidFill>
                <a:srgbClr val="FF0000"/>
              </a:solidFill>
              <a:latin typeface="Arial" charset="0"/>
              <a:cs typeface="Arial" charset="0"/>
            </a:endParaRPr>
          </a:p>
        </p:txBody>
      </p:sp>
      <p:pic>
        <p:nvPicPr>
          <p:cNvPr id="7" name="Picture Placeholder 6" descr="2010.gada rudens ekskursija 047.jpg"/>
          <p:cNvPicPr>
            <a:picLocks noGrp="1" noChangeAspect="1"/>
          </p:cNvPicPr>
          <p:nvPr>
            <p:ph type="pic" idx="1"/>
          </p:nvPr>
        </p:nvPicPr>
        <p:blipFill>
          <a:blip r:embed="rId2" cstate="print"/>
          <a:srcRect l="2846" r="2846"/>
          <a:stretch>
            <a:fillRect/>
          </a:stretch>
        </p:blipFill>
        <p:spPr/>
      </p:pic>
      <p:sp>
        <p:nvSpPr>
          <p:cNvPr id="4" name="Text Placeholder 3"/>
          <p:cNvSpPr>
            <a:spLocks noGrp="1"/>
          </p:cNvSpPr>
          <p:nvPr>
            <p:ph type="body" sz="half" idx="2"/>
          </p:nvPr>
        </p:nvSpPr>
        <p:spPr/>
        <p:txBody>
          <a:bodyPr>
            <a:normAutofit/>
          </a:bodyPr>
          <a:lstStyle/>
          <a:p>
            <a:pPr fontAlgn="auto">
              <a:spcAft>
                <a:spcPts val="0"/>
              </a:spcAft>
              <a:buFont typeface="Wingdings 2"/>
              <a:buNone/>
              <a:defRPr/>
            </a:pPr>
            <a:r>
              <a:rPr lang="lv-LV" sz="1600" dirty="0" smtClean="0">
                <a:solidFill>
                  <a:schemeClr val="accent3">
                    <a:lumMod val="75000"/>
                  </a:schemeClr>
                </a:solidFill>
                <a:latin typeface="Arial" pitchFamily="34" charset="0"/>
                <a:cs typeface="Arial" pitchFamily="34" charset="0"/>
              </a:rPr>
              <a:t>C</a:t>
            </a:r>
            <a:r>
              <a:rPr lang="sv-SE" sz="1600" dirty="0" smtClean="0">
                <a:solidFill>
                  <a:schemeClr val="accent3">
                    <a:lumMod val="75000"/>
                  </a:schemeClr>
                </a:solidFill>
                <a:latin typeface="Arial" pitchFamily="34" charset="0"/>
                <a:cs typeface="Arial" pitchFamily="34" charset="0"/>
              </a:rPr>
              <a:t>ilvēkam, kurš zina, kurp iet, pasaule pati paver ceļu.</a:t>
            </a:r>
            <a:endParaRPr lang="lv-LV" sz="1600" dirty="0" smtClean="0">
              <a:solidFill>
                <a:schemeClr val="accent3">
                  <a:lumMod val="75000"/>
                </a:schemeClr>
              </a:solidFill>
              <a:latin typeface="Arial" pitchFamily="34" charset="0"/>
              <a:cs typeface="Arial" pitchFamily="34" charset="0"/>
            </a:endParaRPr>
          </a:p>
          <a:p>
            <a:pPr algn="r" fontAlgn="auto">
              <a:spcAft>
                <a:spcPts val="0"/>
              </a:spcAft>
              <a:buFont typeface="Wingdings 2"/>
              <a:buNone/>
              <a:defRPr/>
            </a:pPr>
            <a:r>
              <a:rPr lang="lv-LV" dirty="0" smtClean="0">
                <a:solidFill>
                  <a:schemeClr val="accent3">
                    <a:lumMod val="75000"/>
                  </a:schemeClr>
                </a:solidFill>
                <a:latin typeface="Arial" pitchFamily="34" charset="0"/>
                <a:cs typeface="Arial" pitchFamily="34" charset="0"/>
              </a:rPr>
              <a:t>D. </a:t>
            </a:r>
            <a:r>
              <a:rPr lang="lv-LV" dirty="0" err="1" smtClean="0">
                <a:solidFill>
                  <a:schemeClr val="accent3">
                    <a:lumMod val="75000"/>
                  </a:schemeClr>
                </a:solidFill>
                <a:latin typeface="Arial" pitchFamily="34" charset="0"/>
                <a:cs typeface="Arial" pitchFamily="34" charset="0"/>
              </a:rPr>
              <a:t>Džordāns</a:t>
            </a:r>
            <a:endParaRPr lang="lv-LV" dirty="0">
              <a:solidFill>
                <a:schemeClr val="accent3">
                  <a:lumMod val="75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450" y="1066800"/>
            <a:ext cx="2743200" cy="1981200"/>
          </a:xfrm>
        </p:spPr>
        <p:txBody>
          <a:bodyPr/>
          <a:lstStyle/>
          <a:p>
            <a:pPr fontAlgn="auto">
              <a:spcAft>
                <a:spcPts val="0"/>
              </a:spcAft>
              <a:defRPr/>
            </a:pPr>
            <a:r>
              <a:rPr lang="lv-LV" sz="2000" u="sng" dirty="0" smtClean="0">
                <a:solidFill>
                  <a:schemeClr val="accent2">
                    <a:lumMod val="75000"/>
                  </a:schemeClr>
                </a:solidFill>
                <a:latin typeface="Arial" pitchFamily="34" charset="0"/>
                <a:cs typeface="Arial" pitchFamily="34" charset="0"/>
              </a:rPr>
              <a:t>6. uzdevums.</a:t>
            </a:r>
            <a:r>
              <a:rPr lang="lv-LV" sz="2000" dirty="0" smtClean="0">
                <a:solidFill>
                  <a:schemeClr val="accent2">
                    <a:lumMod val="75000"/>
                  </a:schemeClr>
                </a:solidFill>
                <a:latin typeface="Arial" pitchFamily="34" charset="0"/>
                <a:cs typeface="Arial" pitchFamily="34" charset="0"/>
              </a:rPr>
              <a:t/>
            </a:r>
            <a:br>
              <a:rPr lang="lv-LV" sz="2000" dirty="0" smtClean="0">
                <a:solidFill>
                  <a:schemeClr val="accent2">
                    <a:lumMod val="75000"/>
                  </a:schemeClr>
                </a:solidFill>
                <a:latin typeface="Arial" pitchFamily="34" charset="0"/>
                <a:cs typeface="Arial" pitchFamily="34" charset="0"/>
              </a:rPr>
            </a:br>
            <a:r>
              <a:rPr lang="lv-LV" sz="2000" dirty="0" smtClean="0">
                <a:solidFill>
                  <a:schemeClr val="accent2">
                    <a:lumMod val="75000"/>
                  </a:schemeClr>
                </a:solidFill>
                <a:latin typeface="Arial" pitchFamily="34" charset="0"/>
                <a:cs typeface="Arial" pitchFamily="34" charset="0"/>
              </a:rPr>
              <a:t>Sagatavot visa uzdevuma prezentāciju īsā </a:t>
            </a:r>
            <a:r>
              <a:rPr lang="lv-LV" sz="2000" dirty="0" err="1" smtClean="0">
                <a:solidFill>
                  <a:schemeClr val="accent2">
                    <a:lumMod val="75000"/>
                  </a:schemeClr>
                </a:solidFill>
                <a:latin typeface="Arial" pitchFamily="34" charset="0"/>
                <a:cs typeface="Arial" pitchFamily="34" charset="0"/>
              </a:rPr>
              <a:t>Power</a:t>
            </a:r>
            <a:r>
              <a:rPr lang="lv-LV" sz="2000" dirty="0" smtClean="0">
                <a:solidFill>
                  <a:schemeClr val="accent2">
                    <a:lumMod val="75000"/>
                  </a:schemeClr>
                </a:solidFill>
                <a:latin typeface="Arial" pitchFamily="34" charset="0"/>
                <a:cs typeface="Arial" pitchFamily="34" charset="0"/>
              </a:rPr>
              <a:t> </a:t>
            </a:r>
            <a:r>
              <a:rPr lang="lv-LV" sz="2000" dirty="0" err="1" smtClean="0">
                <a:solidFill>
                  <a:schemeClr val="accent2">
                    <a:lumMod val="75000"/>
                  </a:schemeClr>
                </a:solidFill>
                <a:latin typeface="Arial" pitchFamily="34" charset="0"/>
                <a:cs typeface="Arial" pitchFamily="34" charset="0"/>
              </a:rPr>
              <a:t>Point</a:t>
            </a:r>
            <a:r>
              <a:rPr lang="lv-LV" sz="2000" dirty="0" smtClean="0">
                <a:solidFill>
                  <a:schemeClr val="accent2">
                    <a:lumMod val="75000"/>
                  </a:schemeClr>
                </a:solidFill>
                <a:latin typeface="Arial" pitchFamily="34" charset="0"/>
                <a:cs typeface="Arial" pitchFamily="34" charset="0"/>
              </a:rPr>
              <a:t> versijā.</a:t>
            </a:r>
            <a:endParaRPr lang="lv-LV" sz="2000" dirty="0">
              <a:solidFill>
                <a:schemeClr val="accent2">
                  <a:lumMod val="75000"/>
                </a:schemeClr>
              </a:solidFill>
              <a:latin typeface="Arial" pitchFamily="34" charset="0"/>
              <a:cs typeface="Arial" pitchFamily="34" charset="0"/>
            </a:endParaRPr>
          </a:p>
        </p:txBody>
      </p:sp>
      <p:pic>
        <p:nvPicPr>
          <p:cNvPr id="5" name="Picture Placeholder 4" descr="2010.gada rudens ekskursija 030.jpg"/>
          <p:cNvPicPr>
            <a:picLocks noGrp="1" noChangeAspect="1"/>
          </p:cNvPicPr>
          <p:nvPr>
            <p:ph type="pic" idx="1"/>
          </p:nvPr>
        </p:nvPicPr>
        <p:blipFill>
          <a:blip r:embed="rId2" cstate="print"/>
          <a:srcRect l="2846" r="2846"/>
          <a:stretch>
            <a:fillRect/>
          </a:stretch>
        </p:blipFill>
        <p:spPr/>
      </p:pic>
      <p:sp>
        <p:nvSpPr>
          <p:cNvPr id="4" name="Text Placeholder 3"/>
          <p:cNvSpPr>
            <a:spLocks noGrp="1"/>
          </p:cNvSpPr>
          <p:nvPr>
            <p:ph type="body" sz="half" idx="2"/>
          </p:nvPr>
        </p:nvSpPr>
        <p:spPr/>
        <p:txBody>
          <a:bodyPr>
            <a:normAutofit/>
          </a:bodyPr>
          <a:lstStyle/>
          <a:p>
            <a:pPr fontAlgn="auto">
              <a:spcAft>
                <a:spcPts val="0"/>
              </a:spcAft>
              <a:buFont typeface="Wingdings 2"/>
              <a:buNone/>
              <a:defRPr/>
            </a:pPr>
            <a:r>
              <a:rPr lang="lv-LV" sz="1600" dirty="0" smtClean="0">
                <a:solidFill>
                  <a:schemeClr val="accent2">
                    <a:lumMod val="75000"/>
                  </a:schemeClr>
                </a:solidFill>
                <a:latin typeface="Arial" pitchFamily="34" charset="0"/>
                <a:cs typeface="Arial" pitchFamily="34" charset="0"/>
              </a:rPr>
              <a:t>Balva par labu darbu - pašā šajā darbā.</a:t>
            </a:r>
          </a:p>
          <a:p>
            <a:pPr algn="r" fontAlgn="auto">
              <a:spcAft>
                <a:spcPts val="0"/>
              </a:spcAft>
              <a:buFont typeface="Wingdings 2"/>
              <a:buNone/>
              <a:defRPr/>
            </a:pPr>
            <a:r>
              <a:rPr lang="lv-LV" dirty="0" smtClean="0">
                <a:solidFill>
                  <a:schemeClr val="accent2">
                    <a:lumMod val="75000"/>
                  </a:schemeClr>
                </a:solidFill>
                <a:latin typeface="Arial" pitchFamily="34" charset="0"/>
                <a:cs typeface="Arial" pitchFamily="34" charset="0"/>
              </a:rPr>
              <a:t>Ralfs </a:t>
            </a:r>
            <a:r>
              <a:rPr lang="lv-LV" dirty="0" err="1" smtClean="0">
                <a:solidFill>
                  <a:schemeClr val="accent2">
                    <a:lumMod val="75000"/>
                  </a:schemeClr>
                </a:solidFill>
                <a:latin typeface="Arial" pitchFamily="34" charset="0"/>
                <a:cs typeface="Arial" pitchFamily="34" charset="0"/>
              </a:rPr>
              <a:t>Valdo</a:t>
            </a:r>
            <a:r>
              <a:rPr lang="lv-LV" dirty="0" smtClean="0">
                <a:solidFill>
                  <a:schemeClr val="accent2">
                    <a:lumMod val="75000"/>
                  </a:schemeClr>
                </a:solidFill>
                <a:latin typeface="Arial" pitchFamily="34" charset="0"/>
                <a:cs typeface="Arial" pitchFamily="34" charset="0"/>
              </a:rPr>
              <a:t> </a:t>
            </a:r>
            <a:r>
              <a:rPr lang="lv-LV" dirty="0" err="1" smtClean="0">
                <a:solidFill>
                  <a:schemeClr val="accent2">
                    <a:lumMod val="75000"/>
                  </a:schemeClr>
                </a:solidFill>
                <a:latin typeface="Arial" pitchFamily="34" charset="0"/>
                <a:cs typeface="Arial" pitchFamily="34" charset="0"/>
              </a:rPr>
              <a:t>Emersons</a:t>
            </a:r>
            <a:endParaRPr lang="lv-LV" dirty="0">
              <a:solidFill>
                <a:schemeClr val="accent2">
                  <a:lumMod val="75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v-LV" b="1" dirty="0" smtClean="0">
                <a:solidFill>
                  <a:schemeClr val="accent4">
                    <a:lumMod val="75000"/>
                  </a:schemeClr>
                </a:solidFill>
                <a:latin typeface="Arial" pitchFamily="34" charset="0"/>
                <a:cs typeface="Arial" pitchFamily="34" charset="0"/>
              </a:rPr>
              <a:t>Darba lapa Nr. 1.</a:t>
            </a:r>
            <a:endParaRPr lang="lv-LV" b="1" dirty="0">
              <a:solidFill>
                <a:schemeClr val="accent4">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1435100" y="1447800"/>
          <a:ext cx="7499349" cy="4312920"/>
        </p:xfrm>
        <a:graphic>
          <a:graphicData uri="http://schemas.openxmlformats.org/drawingml/2006/table">
            <a:tbl>
              <a:tblPr firstRow="1" bandRow="1">
                <a:tableStyleId>{5C22544A-7EE6-4342-B048-85BDC9FD1C3A}</a:tableStyleId>
              </a:tblPr>
              <a:tblGrid>
                <a:gridCol w="616620"/>
                <a:gridCol w="4382946"/>
                <a:gridCol w="2499783"/>
              </a:tblGrid>
              <a:tr h="370840">
                <a:tc>
                  <a:txBody>
                    <a:bodyPr/>
                    <a:lstStyle/>
                    <a:p>
                      <a:r>
                        <a:rPr lang="lv-LV" dirty="0" smtClean="0">
                          <a:latin typeface="Arial" pitchFamily="34" charset="0"/>
                          <a:cs typeface="Arial" pitchFamily="34" charset="0"/>
                        </a:rPr>
                        <a:t>Nr.</a:t>
                      </a:r>
                      <a:endParaRPr lang="lv-LV" dirty="0">
                        <a:latin typeface="Arial" pitchFamily="34" charset="0"/>
                        <a:cs typeface="Arial" pitchFamily="34" charset="0"/>
                      </a:endParaRPr>
                    </a:p>
                  </a:txBody>
                  <a:tcPr/>
                </a:tc>
                <a:tc>
                  <a:txBody>
                    <a:bodyPr/>
                    <a:lstStyle/>
                    <a:p>
                      <a:pPr algn="ctr"/>
                      <a:r>
                        <a:rPr lang="lv-LV" dirty="0" smtClean="0">
                          <a:latin typeface="Arial" pitchFamily="34" charset="0"/>
                          <a:cs typeface="Arial" pitchFamily="34" charset="0"/>
                        </a:rPr>
                        <a:t>Uzdevums</a:t>
                      </a:r>
                      <a:endParaRPr lang="lv-LV" dirty="0">
                        <a:latin typeface="Arial" pitchFamily="34" charset="0"/>
                        <a:cs typeface="Arial" pitchFamily="34" charset="0"/>
                      </a:endParaRPr>
                    </a:p>
                  </a:txBody>
                  <a:tcPr/>
                </a:tc>
                <a:tc>
                  <a:txBody>
                    <a:bodyPr/>
                    <a:lstStyle/>
                    <a:p>
                      <a:pPr algn="ctr"/>
                      <a:r>
                        <a:rPr lang="lv-LV" dirty="0" smtClean="0">
                          <a:latin typeface="Arial" pitchFamily="34" charset="0"/>
                          <a:cs typeface="Arial" pitchFamily="34" charset="0"/>
                        </a:rPr>
                        <a:t>Atbilde</a:t>
                      </a:r>
                      <a:endParaRPr lang="lv-LV" dirty="0">
                        <a:latin typeface="Arial" pitchFamily="34" charset="0"/>
                        <a:cs typeface="Arial" pitchFamily="34" charset="0"/>
                      </a:endParaRPr>
                    </a:p>
                  </a:txBody>
                  <a:tcPr/>
                </a:tc>
              </a:tr>
              <a:tr h="370840">
                <a:tc>
                  <a:txBody>
                    <a:bodyPr/>
                    <a:lstStyle/>
                    <a:p>
                      <a:r>
                        <a:rPr lang="lv-LV" dirty="0" smtClean="0">
                          <a:latin typeface="Arial" pitchFamily="34" charset="0"/>
                          <a:cs typeface="Arial" pitchFamily="34" charset="0"/>
                        </a:rPr>
                        <a:t>1.</a:t>
                      </a:r>
                      <a:endParaRPr lang="lv-LV" dirty="0">
                        <a:latin typeface="Arial" pitchFamily="34" charset="0"/>
                        <a:cs typeface="Arial" pitchFamily="34" charset="0"/>
                      </a:endParaRPr>
                    </a:p>
                  </a:txBody>
                  <a:tcPr/>
                </a:tc>
                <a:tc>
                  <a:txBody>
                    <a:bodyPr/>
                    <a:lstStyle/>
                    <a:p>
                      <a:r>
                        <a:rPr kumimoji="0" lang="lv-LV" sz="1800" kern="1200" dirty="0" smtClean="0">
                          <a:solidFill>
                            <a:schemeClr val="dk1"/>
                          </a:solidFill>
                          <a:latin typeface="Arial" pitchFamily="34" charset="0"/>
                          <a:ea typeface="+mn-ea"/>
                          <a:cs typeface="Arial" pitchFamily="34" charset="0"/>
                        </a:rPr>
                        <a:t>Ekskursijas dalībnieku skaits</a:t>
                      </a:r>
                      <a:endParaRPr lang="lv-LV" dirty="0">
                        <a:latin typeface="Arial" pitchFamily="34" charset="0"/>
                        <a:cs typeface="Arial" pitchFamily="34" charset="0"/>
                      </a:endParaRPr>
                    </a:p>
                  </a:txBody>
                  <a:tcPr/>
                </a:tc>
                <a:tc>
                  <a:txBody>
                    <a:bodyPr/>
                    <a:lstStyle/>
                    <a:p>
                      <a:endParaRPr lang="lv-LV" dirty="0"/>
                    </a:p>
                  </a:txBody>
                  <a:tcPr/>
                </a:tc>
              </a:tr>
              <a:tr h="370840">
                <a:tc>
                  <a:txBody>
                    <a:bodyPr/>
                    <a:lstStyle/>
                    <a:p>
                      <a:r>
                        <a:rPr lang="lv-LV" dirty="0" smtClean="0">
                          <a:latin typeface="Arial" pitchFamily="34" charset="0"/>
                          <a:cs typeface="Arial" pitchFamily="34" charset="0"/>
                        </a:rPr>
                        <a:t>2.</a:t>
                      </a:r>
                      <a:endParaRPr lang="lv-LV" dirty="0">
                        <a:latin typeface="Arial" pitchFamily="34" charset="0"/>
                        <a:cs typeface="Arial" pitchFamily="34" charset="0"/>
                      </a:endParaRPr>
                    </a:p>
                  </a:txBody>
                  <a:tcPr/>
                </a:tc>
                <a:tc>
                  <a:txBody>
                    <a:bodyPr/>
                    <a:lstStyle/>
                    <a:p>
                      <a:r>
                        <a:rPr kumimoji="0" lang="lv-LV" sz="1800" kern="1200" dirty="0" smtClean="0">
                          <a:solidFill>
                            <a:schemeClr val="dk1"/>
                          </a:solidFill>
                          <a:latin typeface="Arial" pitchFamily="34" charset="0"/>
                          <a:ea typeface="+mn-ea"/>
                          <a:cs typeface="Arial" pitchFamily="34" charset="0"/>
                        </a:rPr>
                        <a:t>Noskaidro maršruta garumu pa posmiem</a:t>
                      </a:r>
                    </a:p>
                    <a:p>
                      <a:r>
                        <a:rPr kumimoji="0" lang="lv-LV" sz="1800" kern="1200" dirty="0" smtClean="0">
                          <a:solidFill>
                            <a:schemeClr val="dk1"/>
                          </a:solidFill>
                          <a:latin typeface="Arial" pitchFamily="34" charset="0"/>
                          <a:ea typeface="+mn-ea"/>
                          <a:cs typeface="Arial" pitchFamily="34" charset="0"/>
                        </a:rPr>
                        <a:t>Visa maršruta kopgarums</a:t>
                      </a:r>
                    </a:p>
                  </a:txBody>
                  <a:tcPr/>
                </a:tc>
                <a:tc>
                  <a:txBody>
                    <a:bodyPr/>
                    <a:lstStyle/>
                    <a:p>
                      <a:endParaRPr lang="lv-LV">
                        <a:latin typeface="Arial" pitchFamily="34" charset="0"/>
                        <a:cs typeface="Arial" pitchFamily="34" charset="0"/>
                      </a:endParaRPr>
                    </a:p>
                  </a:txBody>
                  <a:tcPr/>
                </a:tc>
              </a:tr>
              <a:tr h="370840">
                <a:tc>
                  <a:txBody>
                    <a:bodyPr/>
                    <a:lstStyle/>
                    <a:p>
                      <a:r>
                        <a:rPr lang="lv-LV" dirty="0" smtClean="0">
                          <a:latin typeface="Arial" pitchFamily="34" charset="0"/>
                          <a:cs typeface="Arial" pitchFamily="34" charset="0"/>
                        </a:rPr>
                        <a:t>3.</a:t>
                      </a:r>
                      <a:endParaRPr lang="lv-LV" dirty="0">
                        <a:latin typeface="Arial" pitchFamily="34" charset="0"/>
                        <a:cs typeface="Arial" pitchFamily="34" charset="0"/>
                      </a:endParaRPr>
                    </a:p>
                  </a:txBody>
                  <a:tcPr/>
                </a:tc>
                <a:tc>
                  <a:txBody>
                    <a:bodyPr/>
                    <a:lstStyle/>
                    <a:p>
                      <a:r>
                        <a:rPr kumimoji="0" lang="lv-LV" sz="1800" kern="1200" dirty="0" smtClean="0">
                          <a:solidFill>
                            <a:schemeClr val="dk1"/>
                          </a:solidFill>
                          <a:latin typeface="Arial" pitchFamily="34" charset="0"/>
                          <a:ea typeface="+mn-ea"/>
                          <a:cs typeface="Arial" pitchFamily="34" charset="0"/>
                        </a:rPr>
                        <a:t>Noskaidro izmaksas nakšņošanai</a:t>
                      </a:r>
                    </a:p>
                    <a:p>
                      <a:r>
                        <a:rPr kumimoji="0" lang="lv-LV" sz="1800" kern="1200" dirty="0" smtClean="0">
                          <a:solidFill>
                            <a:schemeClr val="dk1"/>
                          </a:solidFill>
                          <a:latin typeface="Arial" pitchFamily="34" charset="0"/>
                          <a:ea typeface="+mn-ea"/>
                          <a:cs typeface="Arial" pitchFamily="34" charset="0"/>
                        </a:rPr>
                        <a:t>( 1 cilvēkam )</a:t>
                      </a:r>
                    </a:p>
                  </a:txBody>
                  <a:tcPr/>
                </a:tc>
                <a:tc>
                  <a:txBody>
                    <a:bodyPr/>
                    <a:lstStyle/>
                    <a:p>
                      <a:endParaRPr lang="lv-LV">
                        <a:latin typeface="Arial" pitchFamily="34" charset="0"/>
                        <a:cs typeface="Arial" pitchFamily="34" charset="0"/>
                      </a:endParaRPr>
                    </a:p>
                  </a:txBody>
                  <a:tcPr/>
                </a:tc>
              </a:tr>
              <a:tr h="370840">
                <a:tc>
                  <a:txBody>
                    <a:bodyPr/>
                    <a:lstStyle/>
                    <a:p>
                      <a:r>
                        <a:rPr lang="lv-LV" dirty="0" smtClean="0">
                          <a:latin typeface="Arial" pitchFamily="34" charset="0"/>
                          <a:cs typeface="Arial" pitchFamily="34" charset="0"/>
                        </a:rPr>
                        <a:t>4.</a:t>
                      </a:r>
                      <a:endParaRPr lang="lv-LV" dirty="0">
                        <a:latin typeface="Arial" pitchFamily="34" charset="0"/>
                        <a:cs typeface="Arial" pitchFamily="34" charset="0"/>
                      </a:endParaRPr>
                    </a:p>
                  </a:txBody>
                  <a:tcPr/>
                </a:tc>
                <a:tc>
                  <a:txBody>
                    <a:bodyPr/>
                    <a:lstStyle/>
                    <a:p>
                      <a:r>
                        <a:rPr kumimoji="0" lang="lv-LV" sz="1800" kern="1200" dirty="0" smtClean="0">
                          <a:solidFill>
                            <a:schemeClr val="dk1"/>
                          </a:solidFill>
                          <a:latin typeface="Arial" pitchFamily="34" charset="0"/>
                          <a:ea typeface="+mn-ea"/>
                          <a:cs typeface="Arial" pitchFamily="34" charset="0"/>
                        </a:rPr>
                        <a:t>Noskaidro izmaksas ieejas biļetēm apskates objektos.</a:t>
                      </a:r>
                    </a:p>
                  </a:txBody>
                  <a:tcPr/>
                </a:tc>
                <a:tc>
                  <a:txBody>
                    <a:bodyPr/>
                    <a:lstStyle/>
                    <a:p>
                      <a:endParaRPr lang="lv-LV">
                        <a:latin typeface="Arial" pitchFamily="34" charset="0"/>
                        <a:cs typeface="Arial" pitchFamily="34" charset="0"/>
                      </a:endParaRPr>
                    </a:p>
                  </a:txBody>
                  <a:tcPr/>
                </a:tc>
              </a:tr>
              <a:tr h="370840">
                <a:tc>
                  <a:txBody>
                    <a:bodyPr/>
                    <a:lstStyle/>
                    <a:p>
                      <a:r>
                        <a:rPr lang="lv-LV" dirty="0" smtClean="0">
                          <a:latin typeface="Arial" pitchFamily="34" charset="0"/>
                          <a:cs typeface="Arial" pitchFamily="34" charset="0"/>
                        </a:rPr>
                        <a:t>5.</a:t>
                      </a:r>
                      <a:endParaRPr lang="lv-LV" dirty="0">
                        <a:latin typeface="Arial" pitchFamily="34" charset="0"/>
                        <a:cs typeface="Arial" pitchFamily="34" charset="0"/>
                      </a:endParaRPr>
                    </a:p>
                  </a:txBody>
                  <a:tcPr/>
                </a:tc>
                <a:tc>
                  <a:txBody>
                    <a:bodyPr/>
                    <a:lstStyle/>
                    <a:p>
                      <a:r>
                        <a:rPr kumimoji="0" lang="lv-LV" sz="1800" kern="1200" dirty="0" smtClean="0">
                          <a:solidFill>
                            <a:schemeClr val="dk1"/>
                          </a:solidFill>
                          <a:latin typeface="Arial" pitchFamily="34" charset="0"/>
                          <a:ea typeface="+mn-ea"/>
                          <a:cs typeface="Arial" pitchFamily="34" charset="0"/>
                        </a:rPr>
                        <a:t>Noskaidro izmaksas transportam</a:t>
                      </a:r>
                    </a:p>
                    <a:p>
                      <a:r>
                        <a:rPr kumimoji="0" lang="lv-LV" sz="1800" kern="1200" dirty="0" smtClean="0">
                          <a:solidFill>
                            <a:schemeClr val="dk1"/>
                          </a:solidFill>
                          <a:latin typeface="Arial" pitchFamily="34" charset="0"/>
                          <a:ea typeface="+mn-ea"/>
                          <a:cs typeface="Arial" pitchFamily="34" charset="0"/>
                        </a:rPr>
                        <a:t>( 1 cilvēkam ).</a:t>
                      </a:r>
                    </a:p>
                  </a:txBody>
                  <a:tcPr/>
                </a:tc>
                <a:tc>
                  <a:txBody>
                    <a:bodyPr/>
                    <a:lstStyle/>
                    <a:p>
                      <a:endParaRPr lang="lv-LV">
                        <a:latin typeface="Arial" pitchFamily="34" charset="0"/>
                        <a:cs typeface="Arial" pitchFamily="34" charset="0"/>
                      </a:endParaRPr>
                    </a:p>
                  </a:txBody>
                  <a:tcPr/>
                </a:tc>
              </a:tr>
              <a:tr h="370840">
                <a:tc>
                  <a:txBody>
                    <a:bodyPr/>
                    <a:lstStyle/>
                    <a:p>
                      <a:r>
                        <a:rPr lang="lv-LV" dirty="0" smtClean="0">
                          <a:latin typeface="Arial" pitchFamily="34" charset="0"/>
                          <a:cs typeface="Arial" pitchFamily="34" charset="0"/>
                        </a:rPr>
                        <a:t>6.</a:t>
                      </a:r>
                      <a:endParaRPr lang="lv-LV" dirty="0">
                        <a:latin typeface="Arial" pitchFamily="34" charset="0"/>
                        <a:cs typeface="Arial" pitchFamily="34" charset="0"/>
                      </a:endParaRPr>
                    </a:p>
                  </a:txBody>
                  <a:tcPr/>
                </a:tc>
                <a:tc>
                  <a:txBody>
                    <a:bodyPr/>
                    <a:lstStyle/>
                    <a:p>
                      <a:r>
                        <a:rPr kumimoji="0" lang="lv-LV" sz="1800" kern="1200" dirty="0" smtClean="0">
                          <a:solidFill>
                            <a:schemeClr val="dk1"/>
                          </a:solidFill>
                          <a:latin typeface="Arial" pitchFamily="34" charset="0"/>
                          <a:ea typeface="+mn-ea"/>
                          <a:cs typeface="Arial" pitchFamily="34" charset="0"/>
                        </a:rPr>
                        <a:t>Noskaidro, cik laika nepieciešams katra objekta apskatei.</a:t>
                      </a:r>
                    </a:p>
                  </a:txBody>
                  <a:tcPr/>
                </a:tc>
                <a:tc>
                  <a:txBody>
                    <a:bodyPr/>
                    <a:lstStyle/>
                    <a:p>
                      <a:endParaRPr lang="lv-LV">
                        <a:latin typeface="Arial" pitchFamily="34" charset="0"/>
                        <a:cs typeface="Arial" pitchFamily="34" charset="0"/>
                      </a:endParaRPr>
                    </a:p>
                  </a:txBody>
                  <a:tcPr/>
                </a:tc>
              </a:tr>
              <a:tr h="370840">
                <a:tc>
                  <a:txBody>
                    <a:bodyPr/>
                    <a:lstStyle/>
                    <a:p>
                      <a:r>
                        <a:rPr lang="lv-LV" dirty="0" smtClean="0">
                          <a:latin typeface="Arial" pitchFamily="34" charset="0"/>
                          <a:cs typeface="Arial" pitchFamily="34" charset="0"/>
                        </a:rPr>
                        <a:t>7.</a:t>
                      </a:r>
                      <a:endParaRPr lang="lv-LV"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kern="1200" dirty="0" smtClean="0">
                          <a:solidFill>
                            <a:schemeClr val="dk1"/>
                          </a:solidFill>
                          <a:latin typeface="Arial" pitchFamily="34" charset="0"/>
                          <a:ea typeface="+mn-ea"/>
                          <a:cs typeface="Arial" pitchFamily="34" charset="0"/>
                        </a:rPr>
                        <a:t>Kopējās izmaksas ( 1 cilvēkam )</a:t>
                      </a:r>
                    </a:p>
                  </a:txBody>
                  <a:tcPr/>
                </a:tc>
                <a:tc>
                  <a:txBody>
                    <a:bodyPr/>
                    <a:lstStyle/>
                    <a:p>
                      <a:endParaRPr lang="lv-LV" dirty="0">
                        <a:latin typeface="Arial" pitchFamily="34" charset="0"/>
                        <a:cs typeface="Arial" pitchFamily="34" charset="0"/>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v-LV" b="1" dirty="0" smtClean="0">
                <a:solidFill>
                  <a:schemeClr val="accent3">
                    <a:lumMod val="75000"/>
                  </a:schemeClr>
                </a:solidFill>
                <a:latin typeface="Arial" pitchFamily="34" charset="0"/>
                <a:cs typeface="Arial" pitchFamily="34" charset="0"/>
              </a:rPr>
              <a:t>Darba lapa Nr. 2.</a:t>
            </a:r>
            <a:endParaRPr lang="lv-LV" b="1" dirty="0">
              <a:solidFill>
                <a:schemeClr val="accent3">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1435100" y="1447800"/>
          <a:ext cx="7499349" cy="4785360"/>
        </p:xfrm>
        <a:graphic>
          <a:graphicData uri="http://schemas.openxmlformats.org/drawingml/2006/table">
            <a:tbl>
              <a:tblPr firstRow="1" bandRow="1">
                <a:tableStyleId>{5C22544A-7EE6-4342-B048-85BDC9FD1C3A}</a:tableStyleId>
              </a:tblPr>
              <a:tblGrid>
                <a:gridCol w="544612"/>
                <a:gridCol w="4752528"/>
                <a:gridCol w="2202209"/>
              </a:tblGrid>
              <a:tr h="370840">
                <a:tc>
                  <a:txBody>
                    <a:bodyPr/>
                    <a:lstStyle/>
                    <a:p>
                      <a:r>
                        <a:rPr lang="lv-LV" b="1" dirty="0" smtClean="0">
                          <a:latin typeface="Arial" pitchFamily="34" charset="0"/>
                          <a:cs typeface="Arial" pitchFamily="34" charset="0"/>
                        </a:rPr>
                        <a:t>Nr.</a:t>
                      </a:r>
                      <a:endParaRPr lang="lv-LV" b="1" dirty="0">
                        <a:latin typeface="Arial" pitchFamily="34" charset="0"/>
                        <a:cs typeface="Arial" pitchFamily="34" charset="0"/>
                      </a:endParaRPr>
                    </a:p>
                  </a:txBody>
                  <a:tcPr/>
                </a:tc>
                <a:tc>
                  <a:txBody>
                    <a:bodyPr/>
                    <a:lstStyle/>
                    <a:p>
                      <a:r>
                        <a:rPr lang="lv-LV" b="1" dirty="0" smtClean="0">
                          <a:latin typeface="Arial" pitchFamily="34" charset="0"/>
                          <a:cs typeface="Arial" pitchFamily="34" charset="0"/>
                        </a:rPr>
                        <a:t>Uzdevums</a:t>
                      </a:r>
                      <a:endParaRPr lang="lv-LV" b="1" dirty="0">
                        <a:latin typeface="Arial" pitchFamily="34" charset="0"/>
                        <a:cs typeface="Arial" pitchFamily="34" charset="0"/>
                      </a:endParaRPr>
                    </a:p>
                  </a:txBody>
                  <a:tcPr/>
                </a:tc>
                <a:tc>
                  <a:txBody>
                    <a:bodyPr/>
                    <a:lstStyle/>
                    <a:p>
                      <a:r>
                        <a:rPr lang="lv-LV" b="1" dirty="0" smtClean="0">
                          <a:latin typeface="Arial" pitchFamily="34" charset="0"/>
                          <a:cs typeface="Arial" pitchFamily="34" charset="0"/>
                        </a:rPr>
                        <a:t>Atbilde</a:t>
                      </a:r>
                      <a:endParaRPr lang="lv-LV" b="1" dirty="0">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1.</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Latvijas novada izvēle</a:t>
                      </a:r>
                      <a:r>
                        <a:rPr kumimoji="0" lang="lv-LV" sz="1600" kern="1200" baseline="0" dirty="0" smtClean="0">
                          <a:solidFill>
                            <a:schemeClr val="dk1"/>
                          </a:solidFill>
                          <a:latin typeface="Arial" pitchFamily="34" charset="0"/>
                          <a:ea typeface="+mn-ea"/>
                          <a:cs typeface="Arial" pitchFamily="34" charset="0"/>
                        </a:rPr>
                        <a:t> </a:t>
                      </a:r>
                      <a:r>
                        <a:rPr kumimoji="0" lang="lv-LV" sz="1600" i="1" kern="1200" dirty="0" smtClean="0">
                          <a:solidFill>
                            <a:schemeClr val="dk1"/>
                          </a:solidFill>
                          <a:latin typeface="Arial" pitchFamily="34" charset="0"/>
                          <a:ea typeface="+mn-ea"/>
                          <a:cs typeface="Arial" pitchFamily="34" charset="0"/>
                        </a:rPr>
                        <a:t>( kurp doties)</a:t>
                      </a:r>
                      <a:endParaRPr lang="lv-LV" sz="1600" i="1" dirty="0" smtClean="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2.</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Pilsētu atlikšana kartē</a:t>
                      </a:r>
                      <a:r>
                        <a:rPr kumimoji="0" lang="lv-LV" sz="1600" kern="1200" baseline="0" dirty="0" smtClean="0">
                          <a:solidFill>
                            <a:schemeClr val="dk1"/>
                          </a:solidFill>
                          <a:latin typeface="Arial" pitchFamily="34" charset="0"/>
                          <a:ea typeface="+mn-ea"/>
                          <a:cs typeface="Arial" pitchFamily="34" charset="0"/>
                        </a:rPr>
                        <a:t> </a:t>
                      </a:r>
                      <a:r>
                        <a:rPr kumimoji="0" lang="lv-LV" sz="1600" i="1" kern="1200" dirty="0" smtClean="0">
                          <a:solidFill>
                            <a:schemeClr val="dk1"/>
                          </a:solidFill>
                          <a:latin typeface="Arial" pitchFamily="34" charset="0"/>
                          <a:ea typeface="+mn-ea"/>
                          <a:cs typeface="Arial" pitchFamily="34" charset="0"/>
                        </a:rPr>
                        <a:t>( kurām brauc garām) </a:t>
                      </a:r>
                      <a:endParaRPr lang="lv-LV" sz="1600" dirty="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3.</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Pilsētu atlase</a:t>
                      </a:r>
                      <a:r>
                        <a:rPr kumimoji="0" lang="lv-LV" sz="1600" kern="1200" baseline="0" dirty="0" smtClean="0">
                          <a:solidFill>
                            <a:schemeClr val="dk1"/>
                          </a:solidFill>
                          <a:latin typeface="Arial" pitchFamily="34" charset="0"/>
                          <a:ea typeface="+mn-ea"/>
                          <a:cs typeface="Arial" pitchFamily="34" charset="0"/>
                        </a:rPr>
                        <a:t> </a:t>
                      </a:r>
                      <a:r>
                        <a:rPr kumimoji="0" lang="lv-LV" sz="1600" i="1" kern="1200" dirty="0" smtClean="0">
                          <a:solidFill>
                            <a:schemeClr val="dk1"/>
                          </a:solidFill>
                          <a:latin typeface="Arial" pitchFamily="34" charset="0"/>
                          <a:ea typeface="+mn-ea"/>
                          <a:cs typeface="Arial" pitchFamily="34" charset="0"/>
                        </a:rPr>
                        <a:t>( kuras apskatīs)</a:t>
                      </a:r>
                      <a:endParaRPr lang="lv-LV" sz="1600" dirty="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4.</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Maršrutā esošo objektu apzināšana </a:t>
                      </a:r>
                      <a:r>
                        <a:rPr kumimoji="0" lang="lv-LV" sz="1600" kern="1200" baseline="0" dirty="0" smtClean="0">
                          <a:solidFill>
                            <a:schemeClr val="dk1"/>
                          </a:solidFill>
                          <a:latin typeface="Arial" pitchFamily="34" charset="0"/>
                          <a:ea typeface="+mn-ea"/>
                          <a:cs typeface="Arial" pitchFamily="34" charset="0"/>
                        </a:rPr>
                        <a:t> </a:t>
                      </a:r>
                    </a:p>
                    <a:p>
                      <a:r>
                        <a:rPr kumimoji="0" lang="lv-LV" sz="1600" i="1" kern="1200" dirty="0" smtClean="0">
                          <a:solidFill>
                            <a:schemeClr val="dk1"/>
                          </a:solidFill>
                          <a:latin typeface="Arial" pitchFamily="34" charset="0"/>
                          <a:ea typeface="+mn-ea"/>
                          <a:cs typeface="Arial" pitchFamily="34" charset="0"/>
                        </a:rPr>
                        <a:t>( tuvumā esošo)</a:t>
                      </a:r>
                      <a:endParaRPr lang="lv-LV" sz="1600" dirty="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5.</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Objektu analīze, atlase</a:t>
                      </a:r>
                      <a:r>
                        <a:rPr kumimoji="0" lang="lv-LV" sz="1600" kern="1200" baseline="0" dirty="0" smtClean="0">
                          <a:solidFill>
                            <a:schemeClr val="dk1"/>
                          </a:solidFill>
                          <a:latin typeface="Arial" pitchFamily="34" charset="0"/>
                          <a:ea typeface="+mn-ea"/>
                          <a:cs typeface="Arial" pitchFamily="34" charset="0"/>
                        </a:rPr>
                        <a:t> </a:t>
                      </a:r>
                      <a:r>
                        <a:rPr kumimoji="0" lang="lv-LV" sz="1600" i="1" kern="1200" dirty="0" smtClean="0">
                          <a:solidFill>
                            <a:schemeClr val="dk1"/>
                          </a:solidFill>
                          <a:latin typeface="Arial" pitchFamily="34" charset="0"/>
                          <a:ea typeface="+mn-ea"/>
                          <a:cs typeface="Arial" pitchFamily="34" charset="0"/>
                        </a:rPr>
                        <a:t>( kurus iekļaus maršrutā)</a:t>
                      </a:r>
                      <a:endParaRPr lang="lv-LV" sz="1600" dirty="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6.</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Informācijas par izvēlētajiem objektiem savākšana </a:t>
                      </a:r>
                      <a:endParaRPr lang="lv-LV" sz="1600" dirty="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7.</a:t>
                      </a:r>
                      <a:endParaRPr lang="lv-LV" dirty="0">
                        <a:latin typeface="Arial" pitchFamily="34" charset="0"/>
                        <a:cs typeface="Arial" pitchFamily="34" charset="0"/>
                      </a:endParaRPr>
                    </a:p>
                  </a:txBody>
                  <a:tcPr/>
                </a:tc>
                <a:tc>
                  <a:txBody>
                    <a:bodyPr/>
                    <a:lstStyle/>
                    <a:p>
                      <a:r>
                        <a:rPr kumimoji="0" lang="lv-LV" sz="1600" kern="1200" dirty="0" smtClean="0">
                          <a:solidFill>
                            <a:schemeClr val="dk1"/>
                          </a:solidFill>
                          <a:latin typeface="Arial" pitchFamily="34" charset="0"/>
                          <a:ea typeface="+mn-ea"/>
                          <a:cs typeface="Arial" pitchFamily="34" charset="0"/>
                        </a:rPr>
                        <a:t>Izzinošo darba metožu izvēle objektos </a:t>
                      </a:r>
                    </a:p>
                    <a:p>
                      <a:r>
                        <a:rPr kumimoji="0" lang="lv-LV" sz="1600" i="1" kern="1200" dirty="0" smtClean="0">
                          <a:solidFill>
                            <a:schemeClr val="dk1"/>
                          </a:solidFill>
                          <a:latin typeface="Arial" pitchFamily="34" charset="0"/>
                          <a:ea typeface="+mn-ea"/>
                          <a:cs typeface="Arial" pitchFamily="34" charset="0"/>
                        </a:rPr>
                        <a:t>(gids, darba lapas, pašu sagatavots stāstījums)</a:t>
                      </a:r>
                      <a:endParaRPr lang="lv-LV" sz="1600" dirty="0">
                        <a:latin typeface="Arial" pitchFamily="34" charset="0"/>
                        <a:cs typeface="Arial" pitchFamily="34" charset="0"/>
                      </a:endParaRPr>
                    </a:p>
                  </a:txBody>
                  <a:tcPr/>
                </a:tc>
                <a:tc>
                  <a:txBody>
                    <a:bodyPr/>
                    <a:lstStyle/>
                    <a:p>
                      <a:endParaRPr lang="lv-LV">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8.</a:t>
                      </a:r>
                      <a:endParaRPr lang="lv-LV"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600" kern="1200" dirty="0" smtClean="0">
                          <a:solidFill>
                            <a:schemeClr val="dk1"/>
                          </a:solidFill>
                          <a:latin typeface="Arial" pitchFamily="34" charset="0"/>
                          <a:ea typeface="+mn-ea"/>
                          <a:cs typeface="Arial" pitchFamily="34" charset="0"/>
                        </a:rPr>
                        <a:t>Naktsmītnes izvēle</a:t>
                      </a:r>
                    </a:p>
                    <a:p>
                      <a:endParaRPr lang="lv-LV" sz="1600" dirty="0">
                        <a:latin typeface="Arial" pitchFamily="34" charset="0"/>
                        <a:cs typeface="Arial" pitchFamily="34" charset="0"/>
                      </a:endParaRPr>
                    </a:p>
                  </a:txBody>
                  <a:tcPr/>
                </a:tc>
                <a:tc>
                  <a:txBody>
                    <a:bodyPr/>
                    <a:lstStyle/>
                    <a:p>
                      <a:endParaRPr lang="lv-LV" dirty="0">
                        <a:latin typeface="Arial" pitchFamily="34" charset="0"/>
                        <a:cs typeface="Arial" pitchFamily="34" charset="0"/>
                      </a:endParaRPr>
                    </a:p>
                  </a:txBody>
                  <a:tcPr/>
                </a:tc>
              </a:tr>
              <a:tr h="370840">
                <a:tc>
                  <a:txBody>
                    <a:bodyPr/>
                    <a:lstStyle/>
                    <a:p>
                      <a:pPr algn="ctr"/>
                      <a:r>
                        <a:rPr lang="lv-LV" dirty="0" smtClean="0">
                          <a:latin typeface="Arial" pitchFamily="34" charset="0"/>
                          <a:cs typeface="Arial" pitchFamily="34" charset="0"/>
                        </a:rPr>
                        <a:t>9.</a:t>
                      </a:r>
                      <a:endParaRPr lang="lv-LV"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600" kern="1200" dirty="0" smtClean="0">
                          <a:solidFill>
                            <a:schemeClr val="dk1"/>
                          </a:solidFill>
                          <a:latin typeface="Arial" pitchFamily="34" charset="0"/>
                          <a:ea typeface="+mn-ea"/>
                          <a:cs typeface="Arial" pitchFamily="34" charset="0"/>
                        </a:rPr>
                        <a:t>Maršruta precīza izstrāde kartē </a:t>
                      </a:r>
                      <a:r>
                        <a:rPr kumimoji="0" lang="lv-LV" sz="1600" i="1" kern="1200" dirty="0" smtClean="0">
                          <a:solidFill>
                            <a:schemeClr val="dk1"/>
                          </a:solidFill>
                          <a:latin typeface="Arial" pitchFamily="34" charset="0"/>
                          <a:ea typeface="+mn-ea"/>
                          <a:cs typeface="Arial" pitchFamily="34" charset="0"/>
                        </a:rPr>
                        <a:t>(apskatāmās pilsētas, objekti, naktsmītnes)</a:t>
                      </a:r>
                      <a:endParaRPr kumimoji="0" lang="lv-LV" sz="1600" kern="1200" dirty="0" smtClean="0">
                        <a:solidFill>
                          <a:schemeClr val="dk1"/>
                        </a:solidFill>
                        <a:latin typeface="Arial" pitchFamily="34" charset="0"/>
                        <a:ea typeface="+mn-ea"/>
                        <a:cs typeface="Arial" pitchFamily="34" charset="0"/>
                      </a:endParaRPr>
                    </a:p>
                    <a:p>
                      <a:endParaRPr lang="lv-LV" sz="1600" dirty="0">
                        <a:latin typeface="Arial" pitchFamily="34" charset="0"/>
                        <a:cs typeface="Arial" pitchFamily="34" charset="0"/>
                      </a:endParaRPr>
                    </a:p>
                  </a:txBody>
                  <a:tcPr/>
                </a:tc>
                <a:tc>
                  <a:txBody>
                    <a:bodyPr/>
                    <a:lstStyle/>
                    <a:p>
                      <a:endParaRPr lang="lv-LV" dirty="0">
                        <a:latin typeface="Arial" pitchFamily="34" charset="0"/>
                        <a:cs typeface="Arial" pitchFamily="34" charset="0"/>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lv-LV" b="1" dirty="0" smtClean="0">
                <a:solidFill>
                  <a:schemeClr val="accent2">
                    <a:lumMod val="75000"/>
                  </a:schemeClr>
                </a:solidFill>
                <a:latin typeface="Arial" pitchFamily="34" charset="0"/>
                <a:cs typeface="Arial" pitchFamily="34" charset="0"/>
              </a:rPr>
              <a:t>Darba lapa Nr. 3. </a:t>
            </a:r>
            <a:endParaRPr lang="lv-LV" b="1" dirty="0">
              <a:solidFill>
                <a:schemeClr val="accent2">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65760" indent="-283464" algn="ctr" fontAlgn="auto">
              <a:spcAft>
                <a:spcPts val="0"/>
              </a:spcAft>
              <a:buFont typeface="Wingdings 2"/>
              <a:buNone/>
              <a:defRPr/>
            </a:pPr>
            <a:r>
              <a:rPr lang="lv-LV" sz="2800" dirty="0" smtClean="0">
                <a:solidFill>
                  <a:srgbClr val="C00000"/>
                </a:solidFill>
                <a:latin typeface="Arial" pitchFamily="34" charset="0"/>
                <a:cs typeface="Arial" pitchFamily="34" charset="0"/>
              </a:rPr>
              <a:t>Šajā darba lapā ietilpst :</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Individuālās ēdienreizes;</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„Veselīgie našķi”</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 Grupas piedāvājums</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Piedāvājuma izvērtējums;</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Daudzums un izmaksas;</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Kopējās izmaksas;</a:t>
            </a:r>
          </a:p>
          <a:p>
            <a:pPr marL="365760" indent="-283464" fontAlgn="auto">
              <a:spcAft>
                <a:spcPts val="0"/>
              </a:spcAft>
              <a:buFont typeface="Wingdings 2"/>
              <a:buChar char=""/>
              <a:defRPr/>
            </a:pPr>
            <a:r>
              <a:rPr lang="lv-LV" sz="1800" b="1" dirty="0" smtClean="0">
                <a:solidFill>
                  <a:schemeClr val="accent3">
                    <a:lumMod val="75000"/>
                  </a:schemeClr>
                </a:solidFill>
                <a:latin typeface="Arial" pitchFamily="34" charset="0"/>
                <a:cs typeface="Arial" pitchFamily="34" charset="0"/>
              </a:rPr>
              <a:t>Ūdens izlietojums katram ekskursijas dalībniekam</a:t>
            </a:r>
          </a:p>
          <a:p>
            <a:pPr marL="365760" indent="-283464" fontAlgn="auto">
              <a:spcAft>
                <a:spcPts val="0"/>
              </a:spcAft>
              <a:buFont typeface="Wingdings 2"/>
              <a:buChar char=""/>
              <a:defRPr/>
            </a:pPr>
            <a:endParaRPr lang="lv-LV" sz="1800" b="1" dirty="0">
              <a:solidFill>
                <a:schemeClr val="accent3">
                  <a:lumMod val="75000"/>
                </a:schemeClr>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71775" y="765175"/>
          <a:ext cx="4608513" cy="4688205"/>
        </p:xfrm>
        <a:graphic>
          <a:graphicData uri="http://schemas.openxmlformats.org/drawingml/2006/table">
            <a:tbl>
              <a:tblPr/>
              <a:tblGrid>
                <a:gridCol w="757238"/>
                <a:gridCol w="611187"/>
                <a:gridCol w="657225"/>
                <a:gridCol w="658813"/>
                <a:gridCol w="657225"/>
                <a:gridCol w="658812"/>
                <a:gridCol w="608013"/>
              </a:tblGrid>
              <a:tr h="8001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Grupas piedāvājums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Kvalitātes raksturojums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Piedāvājuma izvērtējums,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TOP 3</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lv-LV"/>
                    </a:p>
                  </a:txBody>
                  <a:tcPr/>
                </a:tc>
              </a:tr>
              <a:tr h="212725">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Ērtums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Enerģija</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Daudzums 1 pers.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Izmaksas 1 pers.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rowSpan="3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7"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h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93675">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Daudzums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Izmaksas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8"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h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93675">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Daudzums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Izmaksas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9"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9" h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vMerge="1">
                  <a:txBody>
                    <a:bodyPr/>
                    <a:lstStyle/>
                    <a:p>
                      <a:endParaRPr lang="lv-LV"/>
                    </a:p>
                  </a:txBody>
                  <a:tcPr/>
                </a:tc>
                <a:tc hMerge="1" vMerge="1">
                  <a:txBody>
                    <a:bodyPr/>
                    <a:lstStyle/>
                    <a:p>
                      <a:endParaRPr lang="lv-LV"/>
                    </a:p>
                  </a:txBody>
                  <a:tcPr/>
                </a:tc>
              </a:tr>
              <a:tr h="193675">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Daudzums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Izmaksas</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700" b="0" i="0" u="none" strike="noStrike" cap="none" normalizeH="0" baseline="0" smtClean="0">
                          <a:ln>
                            <a:noFill/>
                          </a:ln>
                          <a:solidFill>
                            <a:schemeClr val="tx1"/>
                          </a:solidFill>
                          <a:effectLst/>
                          <a:latin typeface="Times New Roman" pitchFamily="18" charset="0"/>
                          <a:cs typeface="Times New Roman" pitchFamily="18" charset="0"/>
                        </a:rPr>
                        <a:t>Kop. izm</a:t>
                      </a: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700" b="0" i="0" u="none" strike="noStrike" cap="none" normalizeH="0" baseline="0" smtClean="0">
                        <a:ln>
                          <a:noFill/>
                        </a:ln>
                        <a:solidFill>
                          <a:schemeClr val="tx1"/>
                        </a:solidFill>
                        <a:effectLst/>
                        <a:latin typeface="Times New Roman" pitchFamily="18" charset="0"/>
                        <a:cs typeface="Times New Roman" pitchFamily="18" charset="0"/>
                      </a:endParaRPr>
                    </a:p>
                  </a:txBody>
                  <a:tcPr marL="40105" marR="401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2843213" y="5386388"/>
          <a:ext cx="4392612" cy="1066800"/>
        </p:xfrm>
        <a:graphic>
          <a:graphicData uri="http://schemas.openxmlformats.org/drawingml/2006/table">
            <a:tbl>
              <a:tblPr/>
              <a:tblGrid>
                <a:gridCol w="731837"/>
                <a:gridCol w="731838"/>
                <a:gridCol w="731837"/>
                <a:gridCol w="733425"/>
                <a:gridCol w="731838"/>
                <a:gridCol w="731837"/>
              </a:tblGrid>
              <a:tr h="41910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Ūdens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000" b="0" i="0" u="none" strike="noStrike" cap="none" normalizeH="0" baseline="0" smtClean="0">
                          <a:ln>
                            <a:noFill/>
                          </a:ln>
                          <a:solidFill>
                            <a:schemeClr val="tx1"/>
                          </a:solidFill>
                          <a:effectLst/>
                          <a:latin typeface="Times New Roman" pitchFamily="18" charset="0"/>
                        </a:rPr>
                        <a:t/>
                      </a:r>
                      <a:br>
                        <a:rPr kumimoji="0" lang="lv-LV" sz="1000" b="0" i="0" u="none" strike="noStrike" cap="none" normalizeH="0" baseline="0" smtClean="0">
                          <a:ln>
                            <a:noFill/>
                          </a:ln>
                          <a:solidFill>
                            <a:schemeClr val="tx1"/>
                          </a:solidFill>
                          <a:effectLst/>
                          <a:latin typeface="Times New Roman" pitchFamily="18" charset="0"/>
                        </a:rPr>
                      </a:b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147638">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Daudzums 1 pers.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lv-LV"/>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Iepakojumu skaits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Izmaksas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1 pers.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gridSpan="2" vMerge="1">
                  <a:txBody>
                    <a:bodyPr/>
                    <a:lstStyle/>
                    <a:p>
                      <a:endParaRPr lang="lv-LV"/>
                    </a:p>
                  </a:txBody>
                  <a:tcPr/>
                </a:tc>
                <a:tc hMerge="1"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0,5 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1,5 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Times New Roman" pitchFamily="18" charset="0"/>
                          <a:cs typeface="Times New Roman" pitchFamily="18" charset="0"/>
                        </a:rPr>
                        <a:t>5 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lv-LV"/>
                    </a:p>
                  </a:txBody>
                  <a:tcPr/>
                </a:tc>
              </a:tr>
              <a:tr h="147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938" name="Rectangle 3"/>
          <p:cNvSpPr>
            <a:spLocks noChangeArrowheads="1"/>
          </p:cNvSpPr>
          <p:nvPr/>
        </p:nvSpPr>
        <p:spPr bwMode="auto">
          <a:xfrm>
            <a:off x="1042988" y="76200"/>
            <a:ext cx="7561262" cy="738188"/>
          </a:xfrm>
          <a:prstGeom prst="rect">
            <a:avLst/>
          </a:prstGeom>
          <a:noFill/>
          <a:ln w="9525">
            <a:noFill/>
            <a:miter lim="800000"/>
            <a:headEnd/>
            <a:tailEnd/>
          </a:ln>
        </p:spPr>
        <p:txBody>
          <a:bodyPr anchor="ctr">
            <a:spAutoFit/>
          </a:bodyPr>
          <a:lstStyle/>
          <a:p>
            <a:r>
              <a:rPr lang="lv-LV" sz="1200">
                <a:ea typeface="Times New Roman" pitchFamily="18" charset="0"/>
                <a:cs typeface="Arial" charset="0"/>
              </a:rPr>
              <a:t>INDIVIDUĀLĀS ĒDIENREIZES</a:t>
            </a:r>
            <a:endParaRPr lang="lv-LV" sz="900">
              <a:ea typeface="Times New Roman" pitchFamily="18" charset="0"/>
              <a:cs typeface="Arial" charset="0"/>
            </a:endParaRPr>
          </a:p>
          <a:p>
            <a:pPr eaLnBrk="0" hangingPunct="0"/>
            <a:r>
              <a:rPr lang="lv-LV" sz="1200">
                <a:ea typeface="Times New Roman" pitchFamily="18" charset="0"/>
                <a:cs typeface="Arial" charset="0"/>
              </a:rPr>
              <a:t>„Veselīgie našķi”</a:t>
            </a:r>
            <a:endParaRPr lang="lv-LV" sz="900">
              <a:ea typeface="Times New Roman" pitchFamily="18" charset="0"/>
              <a:cs typeface="Arial" charset="0"/>
            </a:endParaRPr>
          </a:p>
          <a:p>
            <a:pPr eaLnBrk="0" hangingPunct="0"/>
            <a:endParaRPr lang="lv-LV">
              <a:ea typeface="Times New Roman" pitchFamily="18"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908050"/>
          <a:ext cx="6096000" cy="4149726"/>
        </p:xfrm>
        <a:graphic>
          <a:graphicData uri="http://schemas.openxmlformats.org/drawingml/2006/table">
            <a:tbl>
              <a:tblPr/>
              <a:tblGrid>
                <a:gridCol w="666750"/>
                <a:gridCol w="663575"/>
                <a:gridCol w="660400"/>
                <a:gridCol w="652463"/>
                <a:gridCol w="666750"/>
                <a:gridCol w="663575"/>
                <a:gridCol w="666750"/>
                <a:gridCol w="663575"/>
                <a:gridCol w="476250"/>
                <a:gridCol w="315912"/>
              </a:tblGrid>
              <a:tr h="1571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Ēdienreizes</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Iespējas</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Ēdienkarte</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Uzturlīdzekļi</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r>
              <a:tr h="314325">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Ugunskura vieta </a:t>
                      </a:r>
                      <a:r>
                        <a:rPr kumimoji="0" lang="lv-LV" sz="800" b="1" i="0" u="none" strike="noStrike" cap="none" normalizeH="0" baseline="0" smtClean="0">
                          <a:ln>
                            <a:noFill/>
                          </a:ln>
                          <a:solidFill>
                            <a:schemeClr val="tx1"/>
                          </a:solidFill>
                          <a:effectLst/>
                          <a:latin typeface="Times New Roman" pitchFamily="18" charset="0"/>
                          <a:cs typeface="Times New Roman" pitchFamily="18" charset="0"/>
                        </a:rPr>
                        <a:t>ir</a:t>
                      </a: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Ugunkura vieta </a:t>
                      </a:r>
                      <a:r>
                        <a:rPr kumimoji="0" lang="lv-LV" sz="800" b="1" i="0" u="none" strike="noStrike" cap="none" normalizeH="0" baseline="0" smtClean="0">
                          <a:ln>
                            <a:noFill/>
                          </a:ln>
                          <a:solidFill>
                            <a:schemeClr val="tx1"/>
                          </a:solidFill>
                          <a:effectLst/>
                          <a:latin typeface="Times New Roman" pitchFamily="18" charset="0"/>
                          <a:cs typeface="Times New Roman" pitchFamily="18" charset="0"/>
                        </a:rPr>
                        <a:t>nav</a:t>
                      </a: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Virtuve telpā</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Cits variants</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lv-L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Nosaukums</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Daudzums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1 pers (g)</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Izmaksas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1 pers (Ls)</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r>
              <a:tr h="3206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lv-LV"/>
                    </a:p>
                  </a:txBody>
                  <a:tcPr/>
                </a:tc>
              </a:tr>
              <a:tr h="4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Kop.izm.</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800" b="0" i="0" u="none" strike="noStrike" cap="none" normalizeH="0" baseline="0" smtClean="0">
                          <a:ln>
                            <a:noFill/>
                          </a:ln>
                          <a:solidFill>
                            <a:schemeClr val="tx1"/>
                          </a:solidFill>
                          <a:effectLst/>
                          <a:latin typeface="Times New Roman" pitchFamily="18" charset="0"/>
                          <a:cs typeface="Times New Roman" pitchFamily="18" charset="0"/>
                        </a:rPr>
                        <a:t>1 pers.</a:t>
                      </a: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800" b="0" i="0" u="none" strike="noStrike" cap="none" normalizeH="0" baseline="0" smtClean="0">
                        <a:ln>
                          <a:noFill/>
                        </a:ln>
                        <a:solidFill>
                          <a:schemeClr val="tx1"/>
                        </a:solidFill>
                        <a:effectLst/>
                        <a:latin typeface="Times New Roman" pitchFamily="18" charset="0"/>
                        <a:cs typeface="Times New Roman" pitchFamily="18" charset="0"/>
                      </a:endParaRPr>
                    </a:p>
                  </a:txBody>
                  <a:tcPr marL="46331" marR="4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89" name="Rectangle 1"/>
          <p:cNvSpPr>
            <a:spLocks noChangeArrowheads="1"/>
          </p:cNvSpPr>
          <p:nvPr/>
        </p:nvSpPr>
        <p:spPr bwMode="auto">
          <a:xfrm>
            <a:off x="1331913" y="193675"/>
            <a:ext cx="5472112" cy="738188"/>
          </a:xfrm>
          <a:prstGeom prst="rect">
            <a:avLst/>
          </a:prstGeom>
          <a:noFill/>
          <a:ln w="9525">
            <a:noFill/>
            <a:miter lim="800000"/>
            <a:headEnd/>
            <a:tailEnd/>
          </a:ln>
        </p:spPr>
        <p:txBody>
          <a:bodyPr anchor="ctr">
            <a:spAutoFit/>
          </a:bodyPr>
          <a:lstStyle/>
          <a:p>
            <a:r>
              <a:rPr lang="lv-LV" sz="1200">
                <a:ea typeface="Times New Roman" pitchFamily="18" charset="0"/>
                <a:cs typeface="Arial" charset="0"/>
              </a:rPr>
              <a:t>KOPĪGĀS ĒDIENREIZES</a:t>
            </a:r>
            <a:endParaRPr lang="lv-LV" sz="900">
              <a:ea typeface="Times New Roman" pitchFamily="18" charset="0"/>
              <a:cs typeface="Arial" charset="0"/>
            </a:endParaRPr>
          </a:p>
          <a:p>
            <a:pPr eaLnBrk="0" hangingPunct="0"/>
            <a:r>
              <a:rPr lang="lv-LV" sz="1200">
                <a:ea typeface="Times New Roman" pitchFamily="18" charset="0"/>
                <a:cs typeface="Arial" charset="0"/>
              </a:rPr>
              <a:t>„Daudzveidība”</a:t>
            </a:r>
            <a:endParaRPr lang="lv-LV" sz="900">
              <a:ea typeface="Times New Roman" pitchFamily="18" charset="0"/>
              <a:cs typeface="Arial" charset="0"/>
            </a:endParaRPr>
          </a:p>
          <a:p>
            <a:pPr eaLnBrk="0" hangingPunct="0"/>
            <a:endParaRPr lang="lv-LV">
              <a:ea typeface="Times New Roman" pitchFamily="18"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5886450" y="1066800"/>
            <a:ext cx="2743200" cy="3802063"/>
          </a:xfrm>
        </p:spPr>
        <p:txBody>
          <a:bodyPr vert="horz" wrap="square" lIns="91440" tIns="45720" rIns="91440" bIns="45720" numCol="1" anchorCtr="0" compatLnSpc="1">
            <a:prstTxWarp prst="textNoShape">
              <a:avLst/>
            </a:prstTxWarp>
          </a:bodyPr>
          <a:lstStyle/>
          <a:p>
            <a:pPr algn="ctr"/>
            <a:r>
              <a:rPr lang="lv-LV" sz="2800" smtClean="0">
                <a:latin typeface="Arial" charset="0"/>
                <a:cs typeface="Arial" charset="0"/>
              </a:rPr>
              <a:t>Mērķis -Izstrādāt maršruta aprakstu un realizēt dzīvē divu dienu ekskursiju pa Latviju.</a:t>
            </a:r>
          </a:p>
        </p:txBody>
      </p:sp>
      <p:sp>
        <p:nvSpPr>
          <p:cNvPr id="15362" name="Picture Placeholder 2"/>
          <p:cNvSpPr>
            <a:spLocks noGrp="1"/>
          </p:cNvSpPr>
          <p:nvPr>
            <p:ph type="pic" idx="1"/>
          </p:nvPr>
        </p:nvSpPr>
        <p:spPr>
          <a:xfrm>
            <a:off x="838200" y="1143000"/>
            <a:ext cx="4419600" cy="3514725"/>
          </a:xfrm>
          <a:prstGeom prst="roundRect">
            <a:avLst>
              <a:gd name="adj" fmla="val 782"/>
            </a:avLst>
          </a:prstGeom>
          <a:ln w="9525"/>
        </p:spPr>
      </p:sp>
      <p:sp>
        <p:nvSpPr>
          <p:cNvPr id="15363" name="Text Placeholder 3"/>
          <p:cNvSpPr>
            <a:spLocks noGrp="1"/>
          </p:cNvSpPr>
          <p:nvPr>
            <p:ph type="body" sz="half" idx="2"/>
          </p:nvPr>
        </p:nvSpPr>
        <p:spPr/>
        <p:txBody>
          <a:bodyPr/>
          <a:lstStyle/>
          <a:p>
            <a:pPr>
              <a:spcBef>
                <a:spcPct val="0"/>
              </a:spcBef>
            </a:pPr>
            <a:r>
              <a:rPr lang="lv-LV" smtClean="0">
                <a:latin typeface="Arial" charset="0"/>
                <a:cs typeface="Arial" charset="0"/>
              </a:rPr>
              <a:t>Latvju dēliem pašu zeme zem kājām, pašu debess pār galvu. ( A. Niedra )</a:t>
            </a:r>
          </a:p>
        </p:txBody>
      </p:sp>
      <p:pic>
        <p:nvPicPr>
          <p:cNvPr id="15364" name="Picture 2"/>
          <p:cNvPicPr>
            <a:picLocks noChangeAspect="1" noChangeArrowheads="1"/>
          </p:cNvPicPr>
          <p:nvPr/>
        </p:nvPicPr>
        <p:blipFill>
          <a:blip r:embed="rId2" cstate="print"/>
          <a:srcRect l="22736" t="40276" r="46553" b="29485"/>
          <a:stretch>
            <a:fillRect/>
          </a:stretch>
        </p:blipFill>
        <p:spPr bwMode="auto">
          <a:xfrm>
            <a:off x="827088" y="1052513"/>
            <a:ext cx="4392612" cy="36004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981075"/>
          </a:xfrm>
        </p:spPr>
        <p:txBody>
          <a:bodyPr/>
          <a:lstStyle/>
          <a:p>
            <a:pPr fontAlgn="auto">
              <a:spcAft>
                <a:spcPts val="0"/>
              </a:spcAft>
              <a:defRPr/>
            </a:pPr>
            <a:r>
              <a:rPr lang="lv-LV" b="1" dirty="0" smtClean="0">
                <a:solidFill>
                  <a:schemeClr val="accent4">
                    <a:lumMod val="75000"/>
                  </a:schemeClr>
                </a:solidFill>
              </a:rPr>
              <a:t>Darba lapa Nr. 4. a) </a:t>
            </a:r>
            <a:endParaRPr lang="lv-LV" b="1" dirty="0">
              <a:solidFill>
                <a:schemeClr val="accent4">
                  <a:lumMod val="75000"/>
                </a:schemeClr>
              </a:solidFill>
            </a:endParaRPr>
          </a:p>
        </p:txBody>
      </p:sp>
      <p:sp>
        <p:nvSpPr>
          <p:cNvPr id="3" name="Subtitle 2"/>
          <p:cNvSpPr>
            <a:spLocks noGrp="1"/>
          </p:cNvSpPr>
          <p:nvPr>
            <p:ph type="subTitle" idx="1"/>
          </p:nvPr>
        </p:nvSpPr>
        <p:spPr>
          <a:xfrm>
            <a:off x="1431925" y="1484313"/>
            <a:ext cx="7407275" cy="865187"/>
          </a:xfrm>
        </p:spPr>
        <p:txBody>
          <a:bodyPr>
            <a:normAutofit/>
          </a:bodyPr>
          <a:lstStyle/>
          <a:p>
            <a:pPr fontAlgn="auto">
              <a:spcAft>
                <a:spcPts val="0"/>
              </a:spcAft>
              <a:buFont typeface="Wingdings 2"/>
              <a:buNone/>
              <a:defRPr/>
            </a:pPr>
            <a:r>
              <a:rPr lang="lv-LV" b="1" u="sng" dirty="0" smtClean="0">
                <a:solidFill>
                  <a:schemeClr val="accent4">
                    <a:lumMod val="75000"/>
                  </a:schemeClr>
                </a:solidFill>
                <a:latin typeface="Arial" pitchFamily="34" charset="0"/>
                <a:cs typeface="Arial" pitchFamily="34" charset="0"/>
              </a:rPr>
              <a:t>Izveidot sugu aprakstu spēlei ALIAS par tēmu organismu daudzveidība.</a:t>
            </a:r>
          </a:p>
          <a:p>
            <a:pPr fontAlgn="auto">
              <a:spcAft>
                <a:spcPts val="0"/>
              </a:spcAft>
              <a:buFont typeface="Wingdings 2"/>
              <a:buNone/>
              <a:defRPr/>
            </a:pPr>
            <a:endParaRPr lang="lv-LV" dirty="0"/>
          </a:p>
        </p:txBody>
      </p:sp>
      <p:pic>
        <p:nvPicPr>
          <p:cNvPr id="36867" name="Content Placeholder 3" descr="1111.JPG"/>
          <p:cNvPicPr>
            <a:picLocks noChangeAspect="1"/>
          </p:cNvPicPr>
          <p:nvPr/>
        </p:nvPicPr>
        <p:blipFill>
          <a:blip r:embed="rId2" cstate="print"/>
          <a:srcRect/>
          <a:stretch>
            <a:fillRect/>
          </a:stretch>
        </p:blipFill>
        <p:spPr bwMode="auto">
          <a:xfrm>
            <a:off x="2123728" y="2492896"/>
            <a:ext cx="6183312" cy="42481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38" y="260350"/>
            <a:ext cx="7497762" cy="1143000"/>
          </a:xfrm>
        </p:spPr>
        <p:txBody>
          <a:bodyPr/>
          <a:lstStyle/>
          <a:p>
            <a:pPr fontAlgn="auto">
              <a:spcAft>
                <a:spcPts val="0"/>
              </a:spcAft>
              <a:defRPr/>
            </a:pPr>
            <a:r>
              <a:rPr lang="lv-LV" b="1" dirty="0" smtClean="0">
                <a:solidFill>
                  <a:schemeClr val="accent3">
                    <a:lumMod val="75000"/>
                  </a:schemeClr>
                </a:solidFill>
                <a:latin typeface="Arial" pitchFamily="34" charset="0"/>
                <a:cs typeface="Arial" pitchFamily="34" charset="0"/>
              </a:rPr>
              <a:t>Darba lapa Nr.4. b)</a:t>
            </a:r>
            <a:endParaRPr lang="lv-LV" b="1" dirty="0">
              <a:solidFill>
                <a:schemeClr val="accent3">
                  <a:lumMod val="75000"/>
                </a:schemeClr>
              </a:solidFill>
              <a:latin typeface="Arial" pitchFamily="34" charset="0"/>
              <a:cs typeface="Arial" pitchFamily="34" charset="0"/>
            </a:endParaRPr>
          </a:p>
        </p:txBody>
      </p:sp>
      <p:pic>
        <p:nvPicPr>
          <p:cNvPr id="37890" name="Content Placeholder 3" descr="untitled.JPG"/>
          <p:cNvPicPr>
            <a:picLocks noChangeAspect="1"/>
          </p:cNvPicPr>
          <p:nvPr/>
        </p:nvPicPr>
        <p:blipFill>
          <a:blip r:embed="rId2" cstate="print"/>
          <a:srcRect/>
          <a:stretch>
            <a:fillRect/>
          </a:stretch>
        </p:blipFill>
        <p:spPr bwMode="auto">
          <a:xfrm>
            <a:off x="1403350" y="1447800"/>
            <a:ext cx="6578600" cy="52212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33375"/>
            <a:ext cx="7407275" cy="863600"/>
          </a:xfrm>
        </p:spPr>
        <p:txBody>
          <a:bodyPr/>
          <a:lstStyle/>
          <a:p>
            <a:pPr fontAlgn="auto">
              <a:spcAft>
                <a:spcPts val="0"/>
              </a:spcAft>
              <a:defRPr/>
            </a:pPr>
            <a:r>
              <a:rPr lang="lv-LV" b="1" dirty="0" smtClean="0">
                <a:solidFill>
                  <a:schemeClr val="accent4">
                    <a:lumMod val="75000"/>
                  </a:schemeClr>
                </a:solidFill>
              </a:rPr>
              <a:t>Darba lapa Nr. 4. c)</a:t>
            </a:r>
            <a:endParaRPr lang="lv-LV" b="1" dirty="0">
              <a:solidFill>
                <a:schemeClr val="accent4">
                  <a:lumMod val="75000"/>
                </a:schemeClr>
              </a:solidFill>
            </a:endParaRPr>
          </a:p>
        </p:txBody>
      </p:sp>
      <p:sp>
        <p:nvSpPr>
          <p:cNvPr id="3" name="Subtitle 2"/>
          <p:cNvSpPr>
            <a:spLocks noGrp="1"/>
          </p:cNvSpPr>
          <p:nvPr>
            <p:ph type="subTitle" idx="1"/>
          </p:nvPr>
        </p:nvSpPr>
        <p:spPr>
          <a:xfrm>
            <a:off x="1431925" y="1700213"/>
            <a:ext cx="7407275" cy="1512887"/>
          </a:xfrm>
        </p:spPr>
        <p:txBody>
          <a:bodyPr>
            <a:normAutofit fontScale="92500"/>
          </a:bodyPr>
          <a:lstStyle/>
          <a:p>
            <a:pPr fontAlgn="auto">
              <a:spcAft>
                <a:spcPts val="0"/>
              </a:spcAft>
              <a:buFont typeface="Wingdings 2"/>
              <a:buNone/>
              <a:defRPr/>
            </a:pPr>
            <a:r>
              <a:rPr lang="lv-LV" dirty="0" smtClean="0">
                <a:solidFill>
                  <a:schemeClr val="accent2">
                    <a:lumMod val="75000"/>
                  </a:schemeClr>
                </a:solidFill>
                <a:latin typeface="Arial" pitchFamily="34" charset="0"/>
                <a:cs typeface="Arial" pitchFamily="34" charset="0"/>
              </a:rPr>
              <a:t>Četrus no izveidotajiem aprakstiem iekļaujiet savā prezentācijā, piedāvājot citām grupām iespēju atminēt norādītās sugas pēc to apraksta, kā arī paši miniet citu grupu prezentācijās iekļautās sugas. </a:t>
            </a:r>
          </a:p>
          <a:p>
            <a:pPr fontAlgn="auto">
              <a:spcAft>
                <a:spcPts val="0"/>
              </a:spcAft>
              <a:buFont typeface="Wingdings 2"/>
              <a:buNone/>
              <a:defRPr/>
            </a:pPr>
            <a:endParaRPr lang="lv-LV" dirty="0"/>
          </a:p>
        </p:txBody>
      </p:sp>
      <p:pic>
        <p:nvPicPr>
          <p:cNvPr id="38915" name="Content Placeholder 3" descr="11.JPG"/>
          <p:cNvPicPr>
            <a:picLocks noChangeAspect="1"/>
          </p:cNvPicPr>
          <p:nvPr/>
        </p:nvPicPr>
        <p:blipFill>
          <a:blip r:embed="rId2" cstate="print"/>
          <a:srcRect/>
          <a:stretch>
            <a:fillRect/>
          </a:stretch>
        </p:blipFill>
        <p:spPr bwMode="auto">
          <a:xfrm>
            <a:off x="1476375" y="3716338"/>
            <a:ext cx="7667625" cy="28082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450" y="1066800"/>
            <a:ext cx="2743200" cy="1981200"/>
          </a:xfrm>
        </p:spPr>
        <p:txBody>
          <a:bodyPr/>
          <a:lstStyle/>
          <a:p>
            <a:pPr fontAlgn="auto">
              <a:spcAft>
                <a:spcPts val="0"/>
              </a:spcAft>
              <a:defRPr/>
            </a:pPr>
            <a:r>
              <a:rPr lang="lv-LV" sz="4000" dirty="0" smtClean="0">
                <a:solidFill>
                  <a:schemeClr val="accent2">
                    <a:lumMod val="75000"/>
                  </a:schemeClr>
                </a:solidFill>
                <a:latin typeface="Arial" pitchFamily="34" charset="0"/>
                <a:cs typeface="Arial" pitchFamily="34" charset="0"/>
              </a:rPr>
              <a:t>Labu veiksmi darbā!</a:t>
            </a:r>
            <a:endParaRPr lang="lv-LV" sz="4000" dirty="0">
              <a:solidFill>
                <a:schemeClr val="accent2">
                  <a:lumMod val="75000"/>
                </a:schemeClr>
              </a:solidFill>
              <a:latin typeface="Arial" pitchFamily="34" charset="0"/>
              <a:cs typeface="Arial" pitchFamily="34" charset="0"/>
            </a:endParaRPr>
          </a:p>
        </p:txBody>
      </p:sp>
      <p:pic>
        <p:nvPicPr>
          <p:cNvPr id="5" name="Picture Placeholder 4" descr="1.septembris 061.jpg"/>
          <p:cNvPicPr>
            <a:picLocks noGrp="1" noChangeAspect="1"/>
          </p:cNvPicPr>
          <p:nvPr>
            <p:ph type="pic" idx="1"/>
          </p:nvPr>
        </p:nvPicPr>
        <p:blipFill>
          <a:blip r:embed="rId2" cstate="print"/>
          <a:srcRect l="2846" r="2846"/>
          <a:stretch>
            <a:fillRect/>
          </a:stretch>
        </p:blipFill>
        <p:spPr/>
      </p:pic>
      <p:sp>
        <p:nvSpPr>
          <p:cNvPr id="4" name="Text Placeholder 3"/>
          <p:cNvSpPr>
            <a:spLocks noGrp="1"/>
          </p:cNvSpPr>
          <p:nvPr>
            <p:ph type="body" sz="half" idx="2"/>
          </p:nvPr>
        </p:nvSpPr>
        <p:spPr/>
        <p:txBody>
          <a:bodyPr>
            <a:normAutofit/>
          </a:bodyPr>
          <a:lstStyle/>
          <a:p>
            <a:pPr fontAlgn="auto">
              <a:spcAft>
                <a:spcPts val="0"/>
              </a:spcAft>
              <a:buFont typeface="Wingdings 2"/>
              <a:buNone/>
              <a:defRPr/>
            </a:pPr>
            <a:r>
              <a:rPr lang="lv-LV" sz="2400" dirty="0" smtClean="0">
                <a:solidFill>
                  <a:schemeClr val="accent1">
                    <a:lumMod val="75000"/>
                  </a:schemeClr>
                </a:solidFill>
                <a:latin typeface="Arial" pitchFamily="34" charset="0"/>
                <a:cs typeface="Arial" pitchFamily="34" charset="0"/>
              </a:rPr>
              <a:t>Labs darbs ir tas, kas padarīts!</a:t>
            </a:r>
            <a:endParaRPr lang="lv-LV" sz="2400" dirty="0">
              <a:solidFill>
                <a:schemeClr val="accent1">
                  <a:lumMod val="75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fontAlgn="auto">
              <a:spcAft>
                <a:spcPts val="0"/>
              </a:spcAft>
              <a:defRPr/>
            </a:pPr>
            <a:r>
              <a:rPr lang="lv-LV" dirty="0" smtClean="0">
                <a:solidFill>
                  <a:schemeClr val="tx2">
                    <a:satMod val="130000"/>
                  </a:schemeClr>
                </a:solidFill>
                <a:latin typeface="Arial" pitchFamily="34" charset="0"/>
                <a:cs typeface="Arial" pitchFamily="34" charset="0"/>
              </a:rPr>
              <a:t>Maršruta veidošana nosacījumi:</a:t>
            </a:r>
            <a:endParaRPr lang="lv-LV" dirty="0">
              <a:solidFill>
                <a:schemeClr val="tx2">
                  <a:satMod val="130000"/>
                </a:schemeClr>
              </a:solidFill>
              <a:latin typeface="Arial" pitchFamily="34" charset="0"/>
              <a:cs typeface="Arial" pitchFamily="34" charset="0"/>
            </a:endParaRPr>
          </a:p>
        </p:txBody>
      </p:sp>
      <p:sp>
        <p:nvSpPr>
          <p:cNvPr id="3" name="Content Placeholder 2"/>
          <p:cNvSpPr>
            <a:spLocks noGrp="1"/>
          </p:cNvSpPr>
          <p:nvPr>
            <p:ph sz="half" idx="1"/>
          </p:nvPr>
        </p:nvSpPr>
        <p:spPr>
          <a:xfrm>
            <a:off x="1435100" y="1524000"/>
            <a:ext cx="3657600" cy="4664075"/>
          </a:xfrm>
        </p:spPr>
        <p:txBody>
          <a:bodyPr>
            <a:normAutofit/>
          </a:bodyPr>
          <a:lstStyle/>
          <a:p>
            <a:pPr marL="365760" indent="-283464" algn="ctr" fontAlgn="auto">
              <a:spcAft>
                <a:spcPts val="0"/>
              </a:spcAft>
              <a:buFont typeface="Wingdings 2"/>
              <a:buNone/>
              <a:defRPr/>
            </a:pPr>
            <a:r>
              <a:rPr lang="lv-LV" sz="2000" b="1" dirty="0" smtClean="0">
                <a:solidFill>
                  <a:schemeClr val="accent4">
                    <a:lumMod val="50000"/>
                  </a:schemeClr>
                </a:solidFill>
                <a:latin typeface="Arial" pitchFamily="34" charset="0"/>
                <a:cs typeface="Arial" pitchFamily="34" charset="0"/>
              </a:rPr>
              <a:t>Izveidotajā maršrutā ir jābūt ne mazāk kā 4 apskates objektiem, kā arī jāplāno izklaide vakarā.</a:t>
            </a:r>
            <a:endParaRPr lang="lv-LV" b="1" dirty="0" smtClean="0">
              <a:solidFill>
                <a:schemeClr val="accent4">
                  <a:lumMod val="50000"/>
                </a:schemeClr>
              </a:solidFill>
            </a:endParaRP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Jāieplāno kultūras objekta apmeklējums;</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Jāparedz apskatīt vēsturisks objekts;</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Jābūt paredzēts apskatīt dabas objektu;</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Jāparedz apskatīt kādu muzeju vai rakstnieka dzīvesvietu.</a:t>
            </a:r>
          </a:p>
          <a:p>
            <a:pPr marL="365760" indent="-283464" fontAlgn="auto">
              <a:spcAft>
                <a:spcPts val="0"/>
              </a:spcAft>
              <a:buFont typeface="Wingdings 2"/>
              <a:buChar char=""/>
              <a:defRPr/>
            </a:pPr>
            <a:endParaRPr lang="lv-LV" sz="2000" b="1" dirty="0" smtClean="0">
              <a:solidFill>
                <a:schemeClr val="accent4">
                  <a:lumMod val="50000"/>
                </a:schemeClr>
              </a:solidFill>
              <a:latin typeface="Arial" pitchFamily="34" charset="0"/>
              <a:cs typeface="Arial" pitchFamily="34" charset="0"/>
            </a:endParaRPr>
          </a:p>
          <a:p>
            <a:pPr marL="365760" indent="-283464" fontAlgn="auto">
              <a:spcAft>
                <a:spcPts val="0"/>
              </a:spcAft>
              <a:buFont typeface="Wingdings 2"/>
              <a:buChar char=""/>
              <a:defRPr/>
            </a:pPr>
            <a:endParaRPr lang="lv-LV" sz="2000" dirty="0" smtClean="0">
              <a:latin typeface="Arial" pitchFamily="34" charset="0"/>
              <a:cs typeface="Arial" pitchFamily="34" charset="0"/>
            </a:endParaRPr>
          </a:p>
        </p:txBody>
      </p:sp>
      <p:pic>
        <p:nvPicPr>
          <p:cNvPr id="16387" name="Content Placeholder 6" descr="2010.gada rudens ekskursija 044.jpg"/>
          <p:cNvPicPr>
            <a:picLocks noGrp="1" noChangeAspect="1"/>
          </p:cNvPicPr>
          <p:nvPr>
            <p:ph sz="half" idx="2"/>
          </p:nvPr>
        </p:nvPicPr>
        <p:blipFill>
          <a:blip r:embed="rId3" cstate="print"/>
          <a:srcRect/>
          <a:stretch>
            <a:fillRect/>
          </a:stretch>
        </p:blipFill>
        <p:spPr>
          <a:xfrm>
            <a:off x="5148263" y="1989138"/>
            <a:ext cx="3657600" cy="2743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lv-LV" b="1" dirty="0" smtClean="0">
                <a:solidFill>
                  <a:schemeClr val="tx2">
                    <a:lumMod val="60000"/>
                    <a:lumOff val="40000"/>
                  </a:schemeClr>
                </a:solidFill>
                <a:latin typeface="Arial" pitchFamily="34" charset="0"/>
                <a:cs typeface="Arial" pitchFamily="34" charset="0"/>
              </a:rPr>
              <a:t>Uzdevuma risināšanas gaita</a:t>
            </a:r>
            <a:r>
              <a:rPr lang="lv-LV" dirty="0" smtClean="0">
                <a:solidFill>
                  <a:schemeClr val="tx2">
                    <a:satMod val="130000"/>
                  </a:schemeClr>
                </a:solidFill>
                <a:latin typeface="Arial" pitchFamily="34" charset="0"/>
                <a:cs typeface="Arial" pitchFamily="34" charset="0"/>
              </a:rPr>
              <a:t>:</a:t>
            </a:r>
            <a:endParaRPr lang="lv-LV" dirty="0">
              <a:solidFill>
                <a:schemeClr val="tx2">
                  <a:satMod val="13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Skolēnu grupu organizēšana.;</a:t>
            </a:r>
          </a:p>
          <a:p>
            <a:pPr marL="365760" indent="-283464" fontAlgn="auto">
              <a:spcAft>
                <a:spcPts val="0"/>
              </a:spcAft>
              <a:buFont typeface="Wingdings 2"/>
              <a:buChar char=""/>
              <a:defRPr/>
            </a:pPr>
            <a:r>
              <a:rPr lang="lv-LV" sz="2000" b="1" dirty="0" err="1" smtClean="0">
                <a:solidFill>
                  <a:schemeClr val="accent4">
                    <a:lumMod val="50000"/>
                  </a:schemeClr>
                </a:solidFill>
                <a:latin typeface="Arial" pitchFamily="34" charset="0"/>
                <a:cs typeface="Arial" pitchFamily="34" charset="0"/>
              </a:rPr>
              <a:t>Power</a:t>
            </a:r>
            <a:r>
              <a:rPr lang="lv-LV" sz="2000" b="1" dirty="0" smtClean="0">
                <a:solidFill>
                  <a:schemeClr val="accent4">
                    <a:lumMod val="50000"/>
                  </a:schemeClr>
                </a:solidFill>
                <a:latin typeface="Arial" pitchFamily="34" charset="0"/>
                <a:cs typeface="Arial" pitchFamily="34" charset="0"/>
              </a:rPr>
              <a:t> </a:t>
            </a:r>
            <a:r>
              <a:rPr lang="lv-LV" sz="2000" b="1" dirty="0" err="1" smtClean="0">
                <a:solidFill>
                  <a:schemeClr val="accent4">
                    <a:lumMod val="50000"/>
                  </a:schemeClr>
                </a:solidFill>
                <a:latin typeface="Arial" pitchFamily="34" charset="0"/>
                <a:cs typeface="Arial" pitchFamily="34" charset="0"/>
              </a:rPr>
              <a:t>Point</a:t>
            </a:r>
            <a:r>
              <a:rPr lang="lv-LV" sz="2000" b="1" dirty="0" smtClean="0">
                <a:solidFill>
                  <a:schemeClr val="accent4">
                    <a:lumMod val="50000"/>
                  </a:schemeClr>
                </a:solidFill>
                <a:latin typeface="Arial" pitchFamily="34" charset="0"/>
                <a:cs typeface="Arial" pitchFamily="34" charset="0"/>
              </a:rPr>
              <a:t> – filmiņa par Latviju grupas “Prāta vētra” – </a:t>
            </a:r>
            <a:r>
              <a:rPr lang="lv-LV" sz="2000" b="1" dirty="0" err="1" smtClean="0">
                <a:solidFill>
                  <a:schemeClr val="accent4">
                    <a:lumMod val="50000"/>
                  </a:schemeClr>
                </a:solidFill>
                <a:latin typeface="Arial" pitchFamily="34" charset="0"/>
                <a:cs typeface="Arial" pitchFamily="34" charset="0"/>
              </a:rPr>
              <a:t>My</a:t>
            </a:r>
            <a:r>
              <a:rPr lang="lv-LV" sz="2000" b="1" dirty="0" smtClean="0">
                <a:solidFill>
                  <a:schemeClr val="accent4">
                    <a:lumMod val="50000"/>
                  </a:schemeClr>
                </a:solidFill>
                <a:latin typeface="Arial" pitchFamily="34" charset="0"/>
                <a:cs typeface="Arial" pitchFamily="34" charset="0"/>
              </a:rPr>
              <a:t> </a:t>
            </a:r>
            <a:r>
              <a:rPr lang="lv-LV" sz="2000" b="1" dirty="0" err="1" smtClean="0">
                <a:solidFill>
                  <a:schemeClr val="accent4">
                    <a:lumMod val="50000"/>
                  </a:schemeClr>
                </a:solidFill>
                <a:latin typeface="Arial" pitchFamily="34" charset="0"/>
                <a:cs typeface="Arial" pitchFamily="34" charset="0"/>
              </a:rPr>
              <a:t>country</a:t>
            </a:r>
            <a:r>
              <a:rPr lang="lv-LV" sz="2000" b="1" dirty="0" smtClean="0">
                <a:solidFill>
                  <a:schemeClr val="accent4">
                    <a:lumMod val="50000"/>
                  </a:schemeClr>
                </a:solidFill>
                <a:latin typeface="Arial" pitchFamily="34" charset="0"/>
                <a:cs typeface="Arial" pitchFamily="34" charset="0"/>
              </a:rPr>
              <a:t>.</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Grupas vizītkartes veidošana;</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Atbildīgā par grupu noteikšana;</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Uzdevuma intriga – burtu mīklas atrisināšana;</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Uzdevuma noteikšana;</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Darba lapu izdalīšana katrai grupai aploksnēs;</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Darba plāna izklāstīšana skolēniem;</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Darba iesākums skolas aktu zālē;</a:t>
            </a:r>
          </a:p>
          <a:p>
            <a:pPr marL="365760" indent="-283464" fontAlgn="auto">
              <a:spcAft>
                <a:spcPts val="0"/>
              </a:spcAft>
              <a:buFont typeface="Wingdings 2"/>
              <a:buChar char=""/>
              <a:defRPr/>
            </a:pPr>
            <a:r>
              <a:rPr lang="lv-LV" sz="2000" b="1" dirty="0" smtClean="0">
                <a:solidFill>
                  <a:schemeClr val="accent4">
                    <a:lumMod val="50000"/>
                  </a:schemeClr>
                </a:solidFill>
                <a:latin typeface="Arial" pitchFamily="34" charset="0"/>
                <a:cs typeface="Arial" pitchFamily="34" charset="0"/>
              </a:rPr>
              <a:t>Darba turpinājums pa norādītajiem kabinetiem skolotāju uzraudzībā.</a:t>
            </a:r>
          </a:p>
          <a:p>
            <a:pPr marL="365760" indent="-283464" fontAlgn="auto">
              <a:spcAft>
                <a:spcPts val="0"/>
              </a:spcAft>
              <a:buFont typeface="Wingdings 2"/>
              <a:buChar char=""/>
              <a:defRPr/>
            </a:pPr>
            <a:endParaRPr lang="lv-LV" sz="2000" dirty="0" smtClean="0">
              <a:latin typeface="Arial" pitchFamily="34" charset="0"/>
              <a:cs typeface="Arial" pitchFamily="34" charset="0"/>
            </a:endParaRPr>
          </a:p>
          <a:p>
            <a:pPr marL="365760" indent="-283464" fontAlgn="auto">
              <a:spcAft>
                <a:spcPts val="0"/>
              </a:spcAft>
              <a:buFont typeface="Wingdings 2"/>
              <a:buChar char=""/>
              <a:defRPr/>
            </a:pPr>
            <a:endParaRPr lang="lv-LV" sz="20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3810000" cy="1162050"/>
          </a:xfrm>
        </p:spPr>
        <p:txBody>
          <a:bodyPr/>
          <a:lstStyle/>
          <a:p>
            <a:pPr fontAlgn="auto">
              <a:spcAft>
                <a:spcPts val="0"/>
              </a:spcAft>
              <a:defRPr/>
            </a:pPr>
            <a:r>
              <a:rPr lang="lv-LV" dirty="0" smtClean="0">
                <a:solidFill>
                  <a:schemeClr val="tx2">
                    <a:satMod val="130000"/>
                  </a:schemeClr>
                </a:solidFill>
                <a:latin typeface="Arial" pitchFamily="34" charset="0"/>
                <a:cs typeface="Arial" pitchFamily="34" charset="0"/>
              </a:rPr>
              <a:t>Grupas vizītkartes veidošana.</a:t>
            </a:r>
            <a:endParaRPr lang="lv-LV" dirty="0">
              <a:solidFill>
                <a:schemeClr val="tx2">
                  <a:satMod val="130000"/>
                </a:schemeClr>
              </a:solidFill>
              <a:latin typeface="Arial" pitchFamily="34" charset="0"/>
              <a:cs typeface="Arial" pitchFamily="34" charset="0"/>
            </a:endParaRPr>
          </a:p>
        </p:txBody>
      </p:sp>
      <p:sp>
        <p:nvSpPr>
          <p:cNvPr id="3" name="Text Placeholder 2"/>
          <p:cNvSpPr>
            <a:spLocks noGrp="1"/>
          </p:cNvSpPr>
          <p:nvPr>
            <p:ph type="body" idx="2"/>
          </p:nvPr>
        </p:nvSpPr>
        <p:spPr>
          <a:xfrm>
            <a:off x="457200" y="1406525"/>
            <a:ext cx="7859713" cy="698500"/>
          </a:xfrm>
        </p:spPr>
        <p:txBody>
          <a:bodyPr>
            <a:normAutofit/>
          </a:bodyPr>
          <a:lstStyle/>
          <a:p>
            <a:pPr algn="ctr" fontAlgn="auto">
              <a:spcAft>
                <a:spcPts val="0"/>
              </a:spcAft>
              <a:buFont typeface="Wingdings 2"/>
              <a:buNone/>
              <a:defRPr/>
            </a:pPr>
            <a:r>
              <a:rPr lang="lv-LV" i="1" dirty="0" smtClean="0">
                <a:solidFill>
                  <a:schemeClr val="accent4">
                    <a:lumMod val="50000"/>
                  </a:schemeClr>
                </a:solidFill>
                <a:latin typeface="Arial" pitchFamily="34" charset="0"/>
                <a:cs typeface="Arial" pitchFamily="34" charset="0"/>
              </a:rPr>
              <a:t>Ja kaut kas nākas grūti, tad tas ir viens iemesls vairāk, lai to izdarītu.</a:t>
            </a:r>
          </a:p>
          <a:p>
            <a:pPr algn="r" fontAlgn="auto">
              <a:spcAft>
                <a:spcPts val="0"/>
              </a:spcAft>
              <a:buFont typeface="Wingdings 2"/>
              <a:buNone/>
              <a:defRPr/>
            </a:pPr>
            <a:r>
              <a:rPr lang="lv-LV" i="1" dirty="0" smtClean="0">
                <a:solidFill>
                  <a:schemeClr val="accent4">
                    <a:lumMod val="50000"/>
                  </a:schemeClr>
                </a:solidFill>
                <a:latin typeface="Arial" pitchFamily="34" charset="0"/>
                <a:cs typeface="Arial" pitchFamily="34" charset="0"/>
              </a:rPr>
              <a:t>Aksels </a:t>
            </a:r>
            <a:r>
              <a:rPr lang="lv-LV" i="1" dirty="0" err="1" smtClean="0">
                <a:solidFill>
                  <a:schemeClr val="accent4">
                    <a:lumMod val="50000"/>
                  </a:schemeClr>
                </a:solidFill>
                <a:latin typeface="Arial" pitchFamily="34" charset="0"/>
                <a:cs typeface="Arial" pitchFamily="34" charset="0"/>
              </a:rPr>
              <a:t>Munte</a:t>
            </a:r>
            <a:endParaRPr lang="lv-LV" i="1" dirty="0" smtClean="0">
              <a:solidFill>
                <a:schemeClr val="accent4">
                  <a:lumMod val="50000"/>
                </a:schemeClr>
              </a:solidFill>
              <a:latin typeface="Arial" pitchFamily="34" charset="0"/>
              <a:cs typeface="Arial" pitchFamily="34" charset="0"/>
            </a:endParaRPr>
          </a:p>
          <a:p>
            <a:pPr fontAlgn="auto">
              <a:spcAft>
                <a:spcPts val="0"/>
              </a:spcAft>
              <a:buFont typeface="Wingdings 2"/>
              <a:buNone/>
              <a:defRPr/>
            </a:pPr>
            <a:endParaRPr lang="lv-LV" dirty="0"/>
          </a:p>
        </p:txBody>
      </p:sp>
      <p:sp>
        <p:nvSpPr>
          <p:cNvPr id="20483" name="Content Placeholder 3"/>
          <p:cNvSpPr>
            <a:spLocks noGrp="1"/>
          </p:cNvSpPr>
          <p:nvPr>
            <p:ph sz="half" idx="1"/>
          </p:nvPr>
        </p:nvSpPr>
        <p:spPr/>
        <p:txBody>
          <a:bodyPr/>
          <a:lstStyle/>
          <a:p>
            <a:pPr>
              <a:buFont typeface="Wingdings 2" pitchFamily="18" charset="2"/>
              <a:buNone/>
            </a:pPr>
            <a:r>
              <a:rPr lang="lv-LV" sz="2000" smtClean="0">
                <a:latin typeface="Arial" charset="0"/>
                <a:cs typeface="Arial" charset="0"/>
              </a:rPr>
              <a:t>Katra stara galā grupas skolēni ieraksta savus vārdus, riņķa vidū ierakstot tā skolēna vārdu, ka ir atbildīgais par grupu.</a:t>
            </a:r>
          </a:p>
        </p:txBody>
      </p:sp>
      <p:sp>
        <p:nvSpPr>
          <p:cNvPr id="5" name="Oval 4"/>
          <p:cNvSpPr/>
          <p:nvPr/>
        </p:nvSpPr>
        <p:spPr>
          <a:xfrm>
            <a:off x="3851275" y="39338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cxnSp>
        <p:nvCxnSpPr>
          <p:cNvPr id="9" name="Straight Arrow Connector 8"/>
          <p:cNvCxnSpPr/>
          <p:nvPr/>
        </p:nvCxnSpPr>
        <p:spPr>
          <a:xfrm>
            <a:off x="4716463" y="4365625"/>
            <a:ext cx="1893887" cy="766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flipV="1">
            <a:off x="2916238" y="3573463"/>
            <a:ext cx="1069975" cy="493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95513" y="4365625"/>
            <a:ext cx="1655762"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059113" y="4652963"/>
            <a:ext cx="998537" cy="947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4"/>
          </p:cNvCxnSpPr>
          <p:nvPr/>
        </p:nvCxnSpPr>
        <p:spPr>
          <a:xfrm>
            <a:off x="4308475" y="4848225"/>
            <a:ext cx="47625"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43438" y="4724400"/>
            <a:ext cx="1092200" cy="804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p:cNvCxnSpPr>
          <p:nvPr/>
        </p:nvCxnSpPr>
        <p:spPr>
          <a:xfrm flipV="1">
            <a:off x="4308475" y="2997200"/>
            <a:ext cx="47625"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7"/>
          </p:cNvCxnSpPr>
          <p:nvPr/>
        </p:nvCxnSpPr>
        <p:spPr>
          <a:xfrm flipV="1">
            <a:off x="4632325" y="3429000"/>
            <a:ext cx="1308100" cy="638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2217737"/>
          </a:xfrm>
        </p:spPr>
        <p:txBody>
          <a:bodyPr/>
          <a:lstStyle/>
          <a:p>
            <a:pPr fontAlgn="auto">
              <a:spcAft>
                <a:spcPts val="0"/>
              </a:spcAft>
              <a:defRPr/>
            </a:pPr>
            <a:r>
              <a:rPr lang="lv-LV" sz="3200" b="1" dirty="0" smtClean="0">
                <a:solidFill>
                  <a:schemeClr val="accent3">
                    <a:lumMod val="75000"/>
                  </a:schemeClr>
                </a:solidFill>
                <a:latin typeface="Arial" pitchFamily="34" charset="0"/>
                <a:cs typeface="Arial" pitchFamily="34" charset="0"/>
              </a:rPr>
              <a:t>Skolēniem izsniegto aplokšņu saturs:</a:t>
            </a:r>
            <a:endParaRPr lang="lv-LV" sz="3200" b="1" dirty="0">
              <a:solidFill>
                <a:schemeClr val="accent3">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435100" y="1989138"/>
            <a:ext cx="7499350" cy="3600450"/>
          </a:xfrm>
        </p:spPr>
        <p:txBody>
          <a:bodyPr>
            <a:normAutofit/>
          </a:bodyPr>
          <a:lstStyle/>
          <a:p>
            <a:pPr marL="365760" indent="-283464" fontAlgn="auto">
              <a:spcAft>
                <a:spcPts val="0"/>
              </a:spcAft>
              <a:buFont typeface="Wingdings 2"/>
              <a:buChar char=""/>
              <a:defRPr/>
            </a:pPr>
            <a:r>
              <a:rPr lang="lv-LV" sz="2800" dirty="0" smtClean="0">
                <a:solidFill>
                  <a:schemeClr val="accent2">
                    <a:lumMod val="75000"/>
                  </a:schemeClr>
                </a:solidFill>
                <a:latin typeface="Arial" pitchFamily="34" charset="0"/>
                <a:cs typeface="Arial" pitchFamily="34" charset="0"/>
              </a:rPr>
              <a:t>Latvijas kartes vai to kopijas;</a:t>
            </a:r>
          </a:p>
          <a:p>
            <a:pPr marL="365760" indent="-283464" fontAlgn="auto">
              <a:spcAft>
                <a:spcPts val="0"/>
              </a:spcAft>
              <a:buFont typeface="Wingdings 2"/>
              <a:buChar char=""/>
              <a:defRPr/>
            </a:pPr>
            <a:r>
              <a:rPr lang="lv-LV" sz="2800" dirty="0" smtClean="0">
                <a:solidFill>
                  <a:schemeClr val="accent2">
                    <a:lumMod val="75000"/>
                  </a:schemeClr>
                </a:solidFill>
                <a:latin typeface="Arial" pitchFamily="34" charset="0"/>
                <a:cs typeface="Arial" pitchFamily="34" charset="0"/>
              </a:rPr>
              <a:t>Darba lapas matemātikā, ģeogrāfijā, </a:t>
            </a:r>
            <a:r>
              <a:rPr lang="lv-LV" sz="2800" dirty="0" err="1" smtClean="0">
                <a:solidFill>
                  <a:schemeClr val="accent2">
                    <a:lumMod val="75000"/>
                  </a:schemeClr>
                </a:solidFill>
                <a:latin typeface="Arial" pitchFamily="34" charset="0"/>
                <a:cs typeface="Arial" pitchFamily="34" charset="0"/>
              </a:rPr>
              <a:t>dabaszinībās</a:t>
            </a:r>
            <a:r>
              <a:rPr lang="lv-LV" sz="2800" dirty="0" smtClean="0">
                <a:solidFill>
                  <a:schemeClr val="accent2">
                    <a:lumMod val="75000"/>
                  </a:schemeClr>
                </a:solidFill>
                <a:latin typeface="Arial" pitchFamily="34" charset="0"/>
                <a:cs typeface="Arial" pitchFamily="34" charset="0"/>
              </a:rPr>
              <a:t>, mājsaimniecībā;</a:t>
            </a:r>
          </a:p>
          <a:p>
            <a:pPr marL="365760" indent="-283464" fontAlgn="auto">
              <a:spcAft>
                <a:spcPts val="0"/>
              </a:spcAft>
              <a:buFont typeface="Wingdings 2"/>
              <a:buChar char=""/>
              <a:defRPr/>
            </a:pPr>
            <a:r>
              <a:rPr lang="lv-LV" sz="2800" dirty="0" smtClean="0">
                <a:solidFill>
                  <a:schemeClr val="accent2">
                    <a:lumMod val="75000"/>
                  </a:schemeClr>
                </a:solidFill>
                <a:latin typeface="Arial" pitchFamily="34" charset="0"/>
                <a:cs typeface="Arial" pitchFamily="34" charset="0"/>
              </a:rPr>
              <a:t>Darba kabinetu saraksts un uzdevumu izpildes laiku ( darba plāns );</a:t>
            </a:r>
          </a:p>
          <a:p>
            <a:pPr marL="365760" indent="-283464" fontAlgn="auto">
              <a:spcAft>
                <a:spcPts val="0"/>
              </a:spcAft>
              <a:buFont typeface="Wingdings 2"/>
              <a:buChar char=""/>
              <a:defRPr/>
            </a:pPr>
            <a:r>
              <a:rPr lang="lv-LV" sz="2800" dirty="0" smtClean="0">
                <a:solidFill>
                  <a:schemeClr val="accent2">
                    <a:lumMod val="75000"/>
                  </a:schemeClr>
                </a:solidFill>
                <a:latin typeface="Arial" pitchFamily="34" charset="0"/>
                <a:cs typeface="Arial" pitchFamily="34" charset="0"/>
              </a:rPr>
              <a:t>Grupas vizītkartes lapa.</a:t>
            </a:r>
          </a:p>
          <a:p>
            <a:pPr marL="365760" indent="-283464" fontAlgn="auto">
              <a:spcAft>
                <a:spcPts val="0"/>
              </a:spcAft>
              <a:buFont typeface="Wingdings 2"/>
              <a:buChar char=""/>
              <a:defRPr/>
            </a:pPr>
            <a:endParaRPr lang="lv-LV" sz="2800" dirty="0" smtClean="0">
              <a:solidFill>
                <a:schemeClr val="accent2">
                  <a:lumMod val="75000"/>
                </a:schemeClr>
              </a:solidFill>
              <a:latin typeface="Arial" pitchFamily="34" charset="0"/>
              <a:cs typeface="Arial" pitchFamily="34" charset="0"/>
            </a:endParaRPr>
          </a:p>
          <a:p>
            <a:pPr marL="365760" indent="-283464" fontAlgn="auto">
              <a:spcAft>
                <a:spcPts val="0"/>
              </a:spcAft>
              <a:buFont typeface="Wingdings 2"/>
              <a:buChar char=""/>
              <a:defRPr/>
            </a:pPr>
            <a:endParaRPr lang="lv-LV" sz="2800" dirty="0" smtClean="0">
              <a:latin typeface="Arial" pitchFamily="34" charset="0"/>
              <a:cs typeface="Arial" pitchFamily="34" charset="0"/>
            </a:endParaRPr>
          </a:p>
          <a:p>
            <a:pPr marL="365760" indent="-283464" fontAlgn="auto">
              <a:spcAft>
                <a:spcPts val="0"/>
              </a:spcAft>
              <a:buFont typeface="Wingdings 2"/>
              <a:buChar char=""/>
              <a:defRPr/>
            </a:pPr>
            <a:endParaRPr lang="lv-LV"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450" y="1066800"/>
            <a:ext cx="2743200" cy="4306888"/>
          </a:xfrm>
        </p:spPr>
        <p:txBody>
          <a:bodyPr/>
          <a:lstStyle/>
          <a:p>
            <a:pPr fontAlgn="auto">
              <a:spcAft>
                <a:spcPts val="0"/>
              </a:spcAft>
              <a:defRPr/>
            </a:pPr>
            <a:r>
              <a:rPr lang="lv-LV" u="sng" dirty="0" smtClean="0">
                <a:solidFill>
                  <a:schemeClr val="accent4">
                    <a:lumMod val="50000"/>
                  </a:schemeClr>
                </a:solidFill>
                <a:latin typeface="Arial" pitchFamily="34" charset="0"/>
                <a:cs typeface="Arial" pitchFamily="34" charset="0"/>
              </a:rPr>
              <a:t>1. uzdevums.</a:t>
            </a:r>
            <a:r>
              <a:rPr lang="lv-LV" dirty="0" smtClean="0">
                <a:solidFill>
                  <a:schemeClr val="accent4">
                    <a:lumMod val="50000"/>
                  </a:schemeClr>
                </a:solidFill>
                <a:latin typeface="Arial" pitchFamily="34" charset="0"/>
                <a:cs typeface="Arial" pitchFamily="34" charset="0"/>
              </a:rPr>
              <a:t/>
            </a:r>
            <a:br>
              <a:rPr lang="lv-LV" dirty="0" smtClean="0">
                <a:solidFill>
                  <a:schemeClr val="accent4">
                    <a:lumMod val="50000"/>
                  </a:schemeClr>
                </a:solidFill>
                <a:latin typeface="Arial" pitchFamily="34" charset="0"/>
                <a:cs typeface="Arial" pitchFamily="34" charset="0"/>
              </a:rPr>
            </a:br>
            <a:r>
              <a:rPr lang="lv-LV" dirty="0" smtClean="0">
                <a:solidFill>
                  <a:schemeClr val="accent4">
                    <a:lumMod val="50000"/>
                  </a:schemeClr>
                </a:solidFill>
                <a:latin typeface="Arial" pitchFamily="34" charset="0"/>
                <a:cs typeface="Arial" pitchFamily="34" charset="0"/>
              </a:rPr>
              <a:t>Apspriesties grupā un vienoties par maršrutu . Izmantojot kartes izveidot maršrutu un pierakstīt to uz papīra.</a:t>
            </a:r>
            <a:r>
              <a:rPr lang="lv-LV" dirty="0" smtClean="0">
                <a:solidFill>
                  <a:schemeClr val="accent4">
                    <a:lumMod val="50000"/>
                  </a:schemeClr>
                </a:solidFill>
                <a:latin typeface="Arial" pitchFamily="34" charset="0"/>
                <a:cs typeface="Arial" pitchFamily="34" charset="0"/>
              </a:rPr>
              <a:t/>
            </a:r>
            <a:br>
              <a:rPr lang="lv-LV" dirty="0" smtClean="0">
                <a:solidFill>
                  <a:schemeClr val="accent4">
                    <a:lumMod val="50000"/>
                  </a:schemeClr>
                </a:solidFill>
                <a:latin typeface="Arial" pitchFamily="34" charset="0"/>
                <a:cs typeface="Arial" pitchFamily="34" charset="0"/>
              </a:rPr>
            </a:br>
            <a:r>
              <a:rPr lang="lv-LV" dirty="0" smtClean="0">
                <a:solidFill>
                  <a:schemeClr val="accent4">
                    <a:lumMod val="50000"/>
                  </a:schemeClr>
                </a:solidFill>
                <a:latin typeface="Arial" pitchFamily="34" charset="0"/>
                <a:cs typeface="Arial" pitchFamily="34" charset="0"/>
              </a:rPr>
              <a:t>Piezvanīt autobusa īpašniekam un noskaidrot brauciena izmaksas</a:t>
            </a:r>
            <a:r>
              <a:rPr lang="lv-LV" dirty="0" smtClean="0">
                <a:solidFill>
                  <a:schemeClr val="tx2">
                    <a:satMod val="130000"/>
                  </a:schemeClr>
                </a:solidFill>
              </a:rPr>
              <a:t>.</a:t>
            </a:r>
            <a:endParaRPr lang="lv-LV" dirty="0">
              <a:solidFill>
                <a:schemeClr val="tx2">
                  <a:satMod val="130000"/>
                </a:schemeClr>
              </a:solidFill>
            </a:endParaRPr>
          </a:p>
        </p:txBody>
      </p:sp>
      <p:pic>
        <p:nvPicPr>
          <p:cNvPr id="23554" name="Picture 4"/>
          <p:cNvPicPr>
            <a:picLocks noGrp="1" noChangeAspect="1" noChangeArrowheads="1"/>
          </p:cNvPicPr>
          <p:nvPr>
            <p:ph type="pic" idx="1"/>
          </p:nvPr>
        </p:nvPicPr>
        <p:blipFill>
          <a:blip r:embed="rId2" cstate="print"/>
          <a:srcRect l="13077" t="28165" r="36984" b="14467"/>
          <a:stretch>
            <a:fillRect/>
          </a:stretch>
        </p:blipFill>
        <p:spPr>
          <a:xfrm>
            <a:off x="1547813" y="1916113"/>
            <a:ext cx="2808287" cy="2017712"/>
          </a:xfrm>
          <a:prstGeom prst="rect">
            <a:avLst/>
          </a:prstGeom>
          <a:noFill/>
          <a:ln w="9525"/>
        </p:spPr>
      </p:pic>
      <p:sp>
        <p:nvSpPr>
          <p:cNvPr id="4" name="Text Placeholder 3"/>
          <p:cNvSpPr>
            <a:spLocks noGrp="1"/>
          </p:cNvSpPr>
          <p:nvPr>
            <p:ph type="body" sz="half" idx="2"/>
          </p:nvPr>
        </p:nvSpPr>
        <p:spPr/>
        <p:txBody>
          <a:bodyPr>
            <a:normAutofit/>
          </a:bodyPr>
          <a:lstStyle/>
          <a:p>
            <a:pPr fontAlgn="auto">
              <a:spcAft>
                <a:spcPts val="0"/>
              </a:spcAft>
              <a:buFont typeface="Wingdings 2"/>
              <a:buNone/>
              <a:defRPr/>
            </a:pPr>
            <a:r>
              <a:rPr lang="lv-LV" dirty="0" smtClean="0">
                <a:solidFill>
                  <a:schemeClr val="accent4">
                    <a:lumMod val="75000"/>
                  </a:schemeClr>
                </a:solidFill>
                <a:latin typeface="Arial" pitchFamily="34" charset="0"/>
                <a:cs typeface="Arial" pitchFamily="34" charset="0"/>
              </a:rPr>
              <a:t>Daba ir vienīgā grāmata, kurai visas lappuses dziļa satura pilnas.</a:t>
            </a:r>
          </a:p>
          <a:p>
            <a:pPr algn="r" fontAlgn="auto">
              <a:spcAft>
                <a:spcPts val="0"/>
              </a:spcAft>
              <a:buFont typeface="Wingdings 2"/>
              <a:buNone/>
              <a:defRPr/>
            </a:pPr>
            <a:r>
              <a:rPr lang="lv-LV" dirty="0" err="1" smtClean="0">
                <a:solidFill>
                  <a:schemeClr val="accent4">
                    <a:lumMod val="75000"/>
                  </a:schemeClr>
                </a:solidFill>
                <a:latin typeface="Arial" pitchFamily="34" charset="0"/>
                <a:cs typeface="Arial" pitchFamily="34" charset="0"/>
              </a:rPr>
              <a:t>J.V.Gēte</a:t>
            </a:r>
            <a:endParaRPr lang="lv-LV" dirty="0" smtClean="0">
              <a:solidFill>
                <a:schemeClr val="accent4">
                  <a:lumMod val="75000"/>
                </a:schemeClr>
              </a:solidFill>
              <a:latin typeface="Arial" pitchFamily="34" charset="0"/>
              <a:cs typeface="Arial" pitchFamily="34" charset="0"/>
            </a:endParaRPr>
          </a:p>
          <a:p>
            <a:pPr fontAlgn="auto">
              <a:spcAft>
                <a:spcPts val="0"/>
              </a:spcAft>
              <a:buFont typeface="Wingdings 2"/>
              <a:buNone/>
              <a:defRPr/>
            </a:pPr>
            <a:endParaRPr lang="lv-L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2001837"/>
          </a:xfrm>
        </p:spPr>
        <p:txBody>
          <a:bodyPr/>
          <a:lstStyle/>
          <a:p>
            <a:pPr fontAlgn="auto">
              <a:spcAft>
                <a:spcPts val="0"/>
              </a:spcAft>
              <a:defRPr/>
            </a:pPr>
            <a:r>
              <a:rPr lang="lv-LV" sz="2000" dirty="0" smtClean="0">
                <a:solidFill>
                  <a:schemeClr val="accent4">
                    <a:lumMod val="75000"/>
                  </a:schemeClr>
                </a:solidFill>
                <a:latin typeface="Arial" pitchFamily="34" charset="0"/>
                <a:cs typeface="Arial" pitchFamily="34" charset="0"/>
              </a:rPr>
              <a:t>Izveidojiet  tabulu, kurā ir sakārtoti attālumi kartē un attālumu dabā  starp objektiem, kurus jūs esat izvēlējušies savā maršrutā. Vai šī sakarība ir lineāra funkcija? Ja ir, tad uzrakstiet funkcijas formulu un konstruējiet tās grafiku.</a:t>
            </a:r>
            <a:br>
              <a:rPr lang="lv-LV" sz="2000" dirty="0" smtClean="0">
                <a:solidFill>
                  <a:schemeClr val="accent4">
                    <a:lumMod val="75000"/>
                  </a:schemeClr>
                </a:solidFill>
                <a:latin typeface="Arial" pitchFamily="34" charset="0"/>
                <a:cs typeface="Arial" pitchFamily="34" charset="0"/>
              </a:rPr>
            </a:br>
            <a:endParaRPr lang="lv-LV" sz="2000" dirty="0">
              <a:solidFill>
                <a:schemeClr val="accent4">
                  <a:lumMod val="75000"/>
                </a:schemeClr>
              </a:solidFill>
              <a:latin typeface="Arial" pitchFamily="34" charset="0"/>
              <a:cs typeface="Arial" pitchFamily="34" charset="0"/>
            </a:endParaRPr>
          </a:p>
        </p:txBody>
      </p:sp>
      <p:graphicFrame>
        <p:nvGraphicFramePr>
          <p:cNvPr id="10" name="Content Placeholder 9"/>
          <p:cNvGraphicFramePr>
            <a:graphicFrameLocks noGrp="1"/>
          </p:cNvGraphicFramePr>
          <p:nvPr>
            <p:ph idx="1"/>
          </p:nvPr>
        </p:nvGraphicFramePr>
        <p:xfrm>
          <a:off x="1435100" y="2492375"/>
          <a:ext cx="7499350" cy="1944216"/>
        </p:xfrm>
        <a:graphic>
          <a:graphicData uri="http://schemas.openxmlformats.org/drawingml/2006/table">
            <a:tbl>
              <a:tblPr firstRow="1" bandRow="1">
                <a:tableStyleId>{5C22544A-7EE6-4342-B048-85BDC9FD1C3A}</a:tableStyleId>
              </a:tblPr>
              <a:tblGrid>
                <a:gridCol w="749935"/>
                <a:gridCol w="749935"/>
                <a:gridCol w="749935"/>
                <a:gridCol w="749935"/>
                <a:gridCol w="749935"/>
                <a:gridCol w="749935"/>
                <a:gridCol w="749935"/>
                <a:gridCol w="749935"/>
                <a:gridCol w="749935"/>
                <a:gridCol w="749935"/>
              </a:tblGrid>
              <a:tr h="972108">
                <a:tc>
                  <a:txBody>
                    <a:bodyPr/>
                    <a:lstStyle/>
                    <a:p>
                      <a:r>
                        <a:rPr lang="lv-LV" sz="1000" dirty="0" smtClean="0">
                          <a:solidFill>
                            <a:schemeClr val="bg2">
                              <a:lumMod val="25000"/>
                            </a:schemeClr>
                          </a:solidFill>
                          <a:latin typeface="Arial" pitchFamily="34" charset="0"/>
                          <a:cs typeface="Arial" pitchFamily="34" charset="0"/>
                        </a:rPr>
                        <a:t>Attālums</a:t>
                      </a:r>
                      <a:r>
                        <a:rPr lang="lv-LV" sz="1000" baseline="0" dirty="0" smtClean="0">
                          <a:solidFill>
                            <a:schemeClr val="bg2">
                              <a:lumMod val="25000"/>
                            </a:schemeClr>
                          </a:solidFill>
                          <a:latin typeface="Arial" pitchFamily="34" charset="0"/>
                          <a:cs typeface="Arial" pitchFamily="34" charset="0"/>
                        </a:rPr>
                        <a:t> kartē </a:t>
                      </a:r>
                    </a:p>
                    <a:p>
                      <a:r>
                        <a:rPr lang="lv-LV" sz="1000" baseline="0" dirty="0" smtClean="0">
                          <a:solidFill>
                            <a:schemeClr val="bg2">
                              <a:lumMod val="25000"/>
                            </a:schemeClr>
                          </a:solidFill>
                          <a:latin typeface="Arial" pitchFamily="34" charset="0"/>
                          <a:cs typeface="Arial" pitchFamily="34" charset="0"/>
                        </a:rPr>
                        <a:t>( cm )</a:t>
                      </a:r>
                      <a:endParaRPr lang="lv-LV" sz="1000" dirty="0">
                        <a:solidFill>
                          <a:schemeClr val="bg2">
                            <a:lumMod val="25000"/>
                          </a:schemeClr>
                        </a:solidFill>
                        <a:latin typeface="Arial" pitchFamily="34" charset="0"/>
                        <a:cs typeface="Arial" pitchFamily="34" charset="0"/>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a:solidFill>
                          <a:schemeClr val="bg2">
                            <a:lumMod val="25000"/>
                          </a:schemeClr>
                        </a:solidFill>
                      </a:endParaRPr>
                    </a:p>
                  </a:txBody>
                  <a:tcPr/>
                </a:tc>
                <a:tc>
                  <a:txBody>
                    <a:bodyPr/>
                    <a:lstStyle/>
                    <a:p>
                      <a:endParaRPr lang="lv-LV">
                        <a:solidFill>
                          <a:schemeClr val="bg2">
                            <a:lumMod val="25000"/>
                          </a:schemeClr>
                        </a:solidFill>
                      </a:endParaRPr>
                    </a:p>
                  </a:txBody>
                  <a:tcPr/>
                </a:tc>
                <a:tc>
                  <a:txBody>
                    <a:bodyPr/>
                    <a:lstStyle/>
                    <a:p>
                      <a:endParaRPr lang="lv-LV">
                        <a:solidFill>
                          <a:schemeClr val="bg2">
                            <a:lumMod val="25000"/>
                          </a:schemeClr>
                        </a:solidFill>
                      </a:endParaRPr>
                    </a:p>
                  </a:txBody>
                  <a:tcPr/>
                </a:tc>
                <a:tc>
                  <a:txBody>
                    <a:bodyPr/>
                    <a:lstStyle/>
                    <a:p>
                      <a:endParaRPr lang="lv-LV">
                        <a:solidFill>
                          <a:schemeClr val="bg2">
                            <a:lumMod val="25000"/>
                          </a:schemeClr>
                        </a:solidFill>
                      </a:endParaRPr>
                    </a:p>
                  </a:txBody>
                  <a:tcPr/>
                </a:tc>
                <a:tc>
                  <a:txBody>
                    <a:bodyPr/>
                    <a:lstStyle/>
                    <a:p>
                      <a:endParaRPr lang="lv-LV">
                        <a:solidFill>
                          <a:schemeClr val="bg2">
                            <a:lumMod val="25000"/>
                          </a:schemeClr>
                        </a:solidFill>
                      </a:endParaRPr>
                    </a:p>
                  </a:txBody>
                  <a:tcPr/>
                </a:tc>
              </a:tr>
              <a:tr h="972108">
                <a:tc>
                  <a:txBody>
                    <a:bodyPr/>
                    <a:lstStyle/>
                    <a:p>
                      <a:r>
                        <a:rPr lang="lv-LV" sz="1000" dirty="0" smtClean="0">
                          <a:solidFill>
                            <a:schemeClr val="bg2">
                              <a:lumMod val="25000"/>
                            </a:schemeClr>
                          </a:solidFill>
                          <a:latin typeface="Arial" pitchFamily="34" charset="0"/>
                          <a:cs typeface="Arial" pitchFamily="34" charset="0"/>
                        </a:rPr>
                        <a:t>Attālums dabā</a:t>
                      </a:r>
                    </a:p>
                    <a:p>
                      <a:r>
                        <a:rPr lang="lv-LV" sz="1000" dirty="0" smtClean="0">
                          <a:solidFill>
                            <a:schemeClr val="bg2">
                              <a:lumMod val="25000"/>
                            </a:schemeClr>
                          </a:solidFill>
                          <a:latin typeface="Arial" pitchFamily="34" charset="0"/>
                          <a:cs typeface="Arial" pitchFamily="34" charset="0"/>
                        </a:rPr>
                        <a:t>( km</a:t>
                      </a:r>
                      <a:r>
                        <a:rPr lang="lv-LV" sz="1000" baseline="0" dirty="0" smtClean="0">
                          <a:solidFill>
                            <a:schemeClr val="bg2">
                              <a:lumMod val="25000"/>
                            </a:schemeClr>
                          </a:solidFill>
                          <a:latin typeface="Arial" pitchFamily="34" charset="0"/>
                          <a:cs typeface="Arial" pitchFamily="34" charset="0"/>
                        </a:rPr>
                        <a:t> )</a:t>
                      </a:r>
                      <a:endParaRPr lang="lv-LV" sz="1000" dirty="0">
                        <a:solidFill>
                          <a:schemeClr val="bg2">
                            <a:lumMod val="25000"/>
                          </a:schemeClr>
                        </a:solidFill>
                        <a:latin typeface="Arial" pitchFamily="34" charset="0"/>
                        <a:cs typeface="Arial" pitchFamily="34" charset="0"/>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c>
                  <a:txBody>
                    <a:bodyPr/>
                    <a:lstStyle/>
                    <a:p>
                      <a:endParaRPr lang="lv-LV" dirty="0">
                        <a:solidFill>
                          <a:schemeClr val="bg2">
                            <a:lumMod val="25000"/>
                          </a:schemeClr>
                        </a:solidFill>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692150"/>
            <a:ext cx="7497763" cy="2160588"/>
          </a:xfrm>
        </p:spPr>
        <p:txBody>
          <a:bodyPr>
            <a:normAutofit fontScale="90000"/>
          </a:bodyPr>
          <a:lstStyle/>
          <a:p>
            <a:pPr fontAlgn="auto">
              <a:spcAft>
                <a:spcPts val="0"/>
              </a:spcAft>
              <a:defRPr/>
            </a:pPr>
            <a:r>
              <a:rPr lang="lv-LV" sz="2000" dirty="0" smtClean="0">
                <a:solidFill>
                  <a:schemeClr val="tx2">
                    <a:satMod val="130000"/>
                  </a:schemeClr>
                </a:solidFill>
                <a:latin typeface="Arial" pitchFamily="34" charset="0"/>
                <a:cs typeface="Arial" pitchFamily="34" charset="0"/>
              </a:rPr>
              <a:t/>
            </a:r>
            <a:br>
              <a:rPr lang="lv-LV" sz="2000" dirty="0" smtClean="0">
                <a:solidFill>
                  <a:schemeClr val="tx2">
                    <a:satMod val="130000"/>
                  </a:schemeClr>
                </a:solidFill>
                <a:latin typeface="Arial" pitchFamily="34" charset="0"/>
                <a:cs typeface="Arial" pitchFamily="34" charset="0"/>
              </a:rPr>
            </a:br>
            <a:r>
              <a:rPr lang="lv-LV" sz="1800" b="1" u="sng" dirty="0" smtClean="0">
                <a:solidFill>
                  <a:schemeClr val="accent2">
                    <a:lumMod val="75000"/>
                  </a:schemeClr>
                </a:solidFill>
                <a:latin typeface="Arial" pitchFamily="34" charset="0"/>
                <a:cs typeface="Arial" pitchFamily="34" charset="0"/>
              </a:rPr>
              <a:t>Vērtējums:</a:t>
            </a:r>
            <a:r>
              <a:rPr lang="lv-LV" sz="2000" dirty="0" smtClean="0">
                <a:solidFill>
                  <a:schemeClr val="accent2">
                    <a:lumMod val="75000"/>
                  </a:schemeClr>
                </a:solidFill>
                <a:latin typeface="Arial" pitchFamily="34" charset="0"/>
                <a:cs typeface="Arial" pitchFamily="34" charset="0"/>
              </a:rPr>
              <a:t/>
            </a:r>
            <a:br>
              <a:rPr lang="lv-LV" sz="2000" dirty="0" smtClean="0">
                <a:solidFill>
                  <a:schemeClr val="accent2">
                    <a:lumMod val="75000"/>
                  </a:schemeClr>
                </a:solidFill>
                <a:latin typeface="Arial" pitchFamily="34" charset="0"/>
                <a:cs typeface="Arial" pitchFamily="34" charset="0"/>
              </a:rPr>
            </a:br>
            <a:r>
              <a:rPr lang="lv-LV" sz="1800" b="1" dirty="0" smtClean="0">
                <a:solidFill>
                  <a:schemeClr val="accent2">
                    <a:lumMod val="75000"/>
                  </a:schemeClr>
                </a:solidFill>
                <a:latin typeface="Arial" pitchFamily="34" charset="0"/>
                <a:cs typeface="Arial" pitchFamily="34" charset="0"/>
              </a:rPr>
              <a:t>1.</a:t>
            </a:r>
            <a:r>
              <a:rPr lang="lv-LV" sz="1800" dirty="0" smtClean="0">
                <a:solidFill>
                  <a:schemeClr val="accent2">
                    <a:lumMod val="75000"/>
                  </a:schemeClr>
                </a:solidFill>
                <a:latin typeface="Arial" pitchFamily="34" charset="0"/>
                <a:cs typeface="Arial" pitchFamily="34" charset="0"/>
              </a:rPr>
              <a:t> Darba lapas aizpildīšana – 7 punkti </a:t>
            </a:r>
            <a:br>
              <a:rPr lang="lv-LV" sz="1800" dirty="0" smtClean="0">
                <a:solidFill>
                  <a:schemeClr val="accent2">
                    <a:lumMod val="75000"/>
                  </a:schemeClr>
                </a:solidFill>
                <a:latin typeface="Arial" pitchFamily="34" charset="0"/>
                <a:cs typeface="Arial" pitchFamily="34" charset="0"/>
              </a:rPr>
            </a:br>
            <a:r>
              <a:rPr lang="lv-LV" sz="1800" b="1" dirty="0" smtClean="0">
                <a:solidFill>
                  <a:schemeClr val="accent2">
                    <a:lumMod val="75000"/>
                  </a:schemeClr>
                </a:solidFill>
                <a:latin typeface="Arial" pitchFamily="34" charset="0"/>
                <a:cs typeface="Arial" pitchFamily="34" charset="0"/>
              </a:rPr>
              <a:t>2.</a:t>
            </a:r>
            <a:r>
              <a:rPr lang="lv-LV" sz="1800" dirty="0" smtClean="0">
                <a:solidFill>
                  <a:schemeClr val="accent2">
                    <a:lumMod val="75000"/>
                  </a:schemeClr>
                </a:solidFill>
                <a:latin typeface="Arial" pitchFamily="34" charset="0"/>
                <a:cs typeface="Arial" pitchFamily="34" charset="0"/>
              </a:rPr>
              <a:t> Tabulas aizpildīšana – 4 punkti</a:t>
            </a:r>
            <a:br>
              <a:rPr lang="lv-LV" sz="1800" dirty="0" smtClean="0">
                <a:solidFill>
                  <a:schemeClr val="accent2">
                    <a:lumMod val="75000"/>
                  </a:schemeClr>
                </a:solidFill>
                <a:latin typeface="Arial" pitchFamily="34" charset="0"/>
                <a:cs typeface="Arial" pitchFamily="34" charset="0"/>
              </a:rPr>
            </a:br>
            <a:r>
              <a:rPr lang="lv-LV" sz="1800" b="1" dirty="0" smtClean="0">
                <a:solidFill>
                  <a:schemeClr val="accent2">
                    <a:lumMod val="75000"/>
                  </a:schemeClr>
                </a:solidFill>
                <a:latin typeface="Arial" pitchFamily="34" charset="0"/>
                <a:cs typeface="Arial" pitchFamily="34" charset="0"/>
              </a:rPr>
              <a:t>3</a:t>
            </a:r>
            <a:r>
              <a:rPr lang="lv-LV" sz="1800" dirty="0" smtClean="0">
                <a:solidFill>
                  <a:schemeClr val="accent2">
                    <a:lumMod val="75000"/>
                  </a:schemeClr>
                </a:solidFill>
                <a:latin typeface="Arial" pitchFamily="34" charset="0"/>
                <a:cs typeface="Arial" pitchFamily="34" charset="0"/>
              </a:rPr>
              <a:t>. Funkcijas formulas uzrakstīšana –2 punkti</a:t>
            </a:r>
            <a:br>
              <a:rPr lang="lv-LV" sz="1800" dirty="0" smtClean="0">
                <a:solidFill>
                  <a:schemeClr val="accent2">
                    <a:lumMod val="75000"/>
                  </a:schemeClr>
                </a:solidFill>
                <a:latin typeface="Arial" pitchFamily="34" charset="0"/>
                <a:cs typeface="Arial" pitchFamily="34" charset="0"/>
              </a:rPr>
            </a:br>
            <a:r>
              <a:rPr lang="lv-LV" sz="1800" b="1" dirty="0" smtClean="0">
                <a:solidFill>
                  <a:schemeClr val="accent2">
                    <a:lumMod val="75000"/>
                  </a:schemeClr>
                </a:solidFill>
                <a:latin typeface="Arial" pitchFamily="34" charset="0"/>
                <a:cs typeface="Arial" pitchFamily="34" charset="0"/>
              </a:rPr>
              <a:t>4.</a:t>
            </a:r>
            <a:r>
              <a:rPr lang="lv-LV" sz="1800" dirty="0" smtClean="0">
                <a:solidFill>
                  <a:schemeClr val="accent2">
                    <a:lumMod val="75000"/>
                  </a:schemeClr>
                </a:solidFill>
                <a:latin typeface="Arial" pitchFamily="34" charset="0"/>
                <a:cs typeface="Arial" pitchFamily="34" charset="0"/>
              </a:rPr>
              <a:t> Sakarības grafika konstruēšana – 5 punkti .</a:t>
            </a:r>
            <a:br>
              <a:rPr lang="lv-LV" sz="1800" dirty="0" smtClean="0">
                <a:solidFill>
                  <a:schemeClr val="accent2">
                    <a:lumMod val="75000"/>
                  </a:schemeClr>
                </a:solidFill>
                <a:latin typeface="Arial" pitchFamily="34" charset="0"/>
                <a:cs typeface="Arial" pitchFamily="34" charset="0"/>
              </a:rPr>
            </a:br>
            <a:r>
              <a:rPr lang="lv-LV" sz="1800" dirty="0" smtClean="0">
                <a:solidFill>
                  <a:schemeClr val="accent2">
                    <a:lumMod val="75000"/>
                  </a:schemeClr>
                </a:solidFill>
                <a:latin typeface="Arial" pitchFamily="34" charset="0"/>
                <a:cs typeface="Arial" pitchFamily="34" charset="0"/>
              </a:rPr>
              <a:t/>
            </a:r>
            <a:br>
              <a:rPr lang="lv-LV" sz="1800" dirty="0" smtClean="0">
                <a:solidFill>
                  <a:schemeClr val="accent2">
                    <a:lumMod val="75000"/>
                  </a:schemeClr>
                </a:solidFill>
                <a:latin typeface="Arial" pitchFamily="34" charset="0"/>
                <a:cs typeface="Arial" pitchFamily="34" charset="0"/>
              </a:rPr>
            </a:br>
            <a:r>
              <a:rPr lang="lv-LV" sz="2000" dirty="0" smtClean="0">
                <a:solidFill>
                  <a:schemeClr val="accent2">
                    <a:lumMod val="75000"/>
                  </a:schemeClr>
                </a:solidFill>
                <a:latin typeface="Arial" pitchFamily="34" charset="0"/>
                <a:cs typeface="Arial" pitchFamily="34" charset="0"/>
              </a:rPr>
              <a:t>Vērtējuma tabula 1. uzdevumam.</a:t>
            </a:r>
            <a:endParaRPr lang="lv-LV" sz="2000" dirty="0">
              <a:solidFill>
                <a:schemeClr val="accent2">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1435100" y="3141663"/>
          <a:ext cx="7499349" cy="1224136"/>
        </p:xfrm>
        <a:graphic>
          <a:graphicData uri="http://schemas.openxmlformats.org/drawingml/2006/table">
            <a:tbl>
              <a:tblPr firstRow="1" bandRow="1">
                <a:tableStyleId>{5C22544A-7EE6-4342-B048-85BDC9FD1C3A}</a:tableStyleId>
              </a:tblPr>
              <a:tblGrid>
                <a:gridCol w="681759"/>
                <a:gridCol w="681759"/>
                <a:gridCol w="681759"/>
                <a:gridCol w="681759"/>
                <a:gridCol w="681759"/>
                <a:gridCol w="681759"/>
                <a:gridCol w="681759"/>
                <a:gridCol w="681759"/>
                <a:gridCol w="681759"/>
                <a:gridCol w="681759"/>
                <a:gridCol w="681759"/>
              </a:tblGrid>
              <a:tr h="612068">
                <a:tc>
                  <a:txBody>
                    <a:bodyPr/>
                    <a:lstStyle/>
                    <a:p>
                      <a:pPr algn="ctr"/>
                      <a:r>
                        <a:rPr lang="lv-LV" sz="1200" b="1" dirty="0" smtClean="0">
                          <a:solidFill>
                            <a:schemeClr val="tx2">
                              <a:lumMod val="75000"/>
                            </a:schemeClr>
                          </a:solidFill>
                          <a:latin typeface="Arial" pitchFamily="34" charset="0"/>
                          <a:cs typeface="Arial" pitchFamily="34" charset="0"/>
                        </a:rPr>
                        <a:t>Punkti</a:t>
                      </a:r>
                      <a:endParaRPr lang="lv-LV" sz="1200" b="1" dirty="0">
                        <a:solidFill>
                          <a:schemeClr val="tx2">
                            <a:lumMod val="75000"/>
                          </a:schemeClr>
                        </a:solidFill>
                        <a:latin typeface="Arial" pitchFamily="34" charset="0"/>
                        <a:cs typeface="Arial" pitchFamily="34" charset="0"/>
                      </a:endParaRPr>
                    </a:p>
                  </a:txBody>
                  <a:tcPr/>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1-2</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3-4</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5</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6-8</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9-10</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11-12</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13-14</a:t>
                      </a:r>
                    </a:p>
                  </a:txBody>
                  <a:tcPr marL="68580" marR="68580" marT="0" marB="0"/>
                </a:tc>
                <a:tc>
                  <a:txBody>
                    <a:bodyPr/>
                    <a:lstStyle/>
                    <a:p>
                      <a:pPr algn="ctr">
                        <a:lnSpc>
                          <a:spcPct val="115000"/>
                        </a:lnSpc>
                        <a:spcAft>
                          <a:spcPts val="0"/>
                        </a:spcAft>
                      </a:pPr>
                      <a:r>
                        <a:rPr lang="lv-LV" sz="1200" b="1">
                          <a:solidFill>
                            <a:schemeClr val="tx2">
                              <a:lumMod val="75000"/>
                            </a:schemeClr>
                          </a:solidFill>
                          <a:latin typeface="Arial" pitchFamily="34" charset="0"/>
                          <a:ea typeface="Calibri"/>
                          <a:cs typeface="Arial" pitchFamily="34" charset="0"/>
                        </a:rPr>
                        <a:t>15-16</a:t>
                      </a:r>
                    </a:p>
                  </a:txBody>
                  <a:tcPr marL="68580" marR="68580" marT="0" marB="0"/>
                </a:tc>
                <a:tc>
                  <a:txBody>
                    <a:bodyPr/>
                    <a:lstStyle/>
                    <a:p>
                      <a:pPr algn="ctr">
                        <a:lnSpc>
                          <a:spcPct val="115000"/>
                        </a:lnSpc>
                        <a:spcAft>
                          <a:spcPts val="0"/>
                        </a:spcAft>
                      </a:pPr>
                      <a:r>
                        <a:rPr lang="lv-LV" sz="1200" b="1">
                          <a:solidFill>
                            <a:schemeClr val="tx2">
                              <a:lumMod val="75000"/>
                            </a:schemeClr>
                          </a:solidFill>
                          <a:latin typeface="Arial" pitchFamily="34" charset="0"/>
                          <a:ea typeface="Calibri"/>
                          <a:cs typeface="Arial" pitchFamily="34" charset="0"/>
                        </a:rPr>
                        <a:t>17</a:t>
                      </a:r>
                    </a:p>
                  </a:txBody>
                  <a:tcPr marL="68580" marR="68580" marT="0" marB="0"/>
                </a:tc>
                <a:tc>
                  <a:txBody>
                    <a:bodyPr/>
                    <a:lstStyle/>
                    <a:p>
                      <a:pPr algn="ctr">
                        <a:lnSpc>
                          <a:spcPct val="115000"/>
                        </a:lnSpc>
                        <a:spcAft>
                          <a:spcPts val="0"/>
                        </a:spcAft>
                      </a:pPr>
                      <a:r>
                        <a:rPr lang="lv-LV" sz="1200" b="1" dirty="0">
                          <a:solidFill>
                            <a:schemeClr val="tx2">
                              <a:lumMod val="75000"/>
                            </a:schemeClr>
                          </a:solidFill>
                          <a:latin typeface="Arial" pitchFamily="34" charset="0"/>
                          <a:ea typeface="Calibri"/>
                          <a:cs typeface="Arial" pitchFamily="34" charset="0"/>
                        </a:rPr>
                        <a:t>18</a:t>
                      </a:r>
                    </a:p>
                  </a:txBody>
                  <a:tcPr marL="68580" marR="68580" marT="0" marB="0"/>
                </a:tc>
              </a:tr>
              <a:tr h="612068">
                <a:tc>
                  <a:txBody>
                    <a:bodyPr/>
                    <a:lstStyle/>
                    <a:p>
                      <a:pPr algn="ctr"/>
                      <a:r>
                        <a:rPr lang="lv-LV" sz="1200" b="1" dirty="0" smtClean="0">
                          <a:solidFill>
                            <a:schemeClr val="tx2">
                              <a:lumMod val="75000"/>
                            </a:schemeClr>
                          </a:solidFill>
                          <a:latin typeface="Arial" pitchFamily="34" charset="0"/>
                          <a:cs typeface="Arial" pitchFamily="34" charset="0"/>
                        </a:rPr>
                        <a:t>Balles</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1</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2</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3</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4</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5</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6</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7</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8</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9</a:t>
                      </a:r>
                      <a:endParaRPr lang="lv-LV" sz="1200" b="1" dirty="0">
                        <a:solidFill>
                          <a:schemeClr val="tx2">
                            <a:lumMod val="75000"/>
                          </a:schemeClr>
                        </a:solidFill>
                        <a:latin typeface="Arial" pitchFamily="34" charset="0"/>
                        <a:cs typeface="Arial" pitchFamily="34" charset="0"/>
                      </a:endParaRPr>
                    </a:p>
                  </a:txBody>
                  <a:tcPr/>
                </a:tc>
                <a:tc>
                  <a:txBody>
                    <a:bodyPr/>
                    <a:lstStyle/>
                    <a:p>
                      <a:pPr algn="ctr"/>
                      <a:r>
                        <a:rPr lang="lv-LV" sz="1200" b="1" dirty="0" smtClean="0">
                          <a:solidFill>
                            <a:schemeClr val="tx2">
                              <a:lumMod val="75000"/>
                            </a:schemeClr>
                          </a:solidFill>
                          <a:latin typeface="Arial" pitchFamily="34" charset="0"/>
                          <a:cs typeface="Arial" pitchFamily="34" charset="0"/>
                        </a:rPr>
                        <a:t>10</a:t>
                      </a:r>
                      <a:endParaRPr lang="lv-LV" sz="1200" b="1" dirty="0">
                        <a:solidFill>
                          <a:schemeClr val="tx2">
                            <a:lumMod val="75000"/>
                          </a:schemeClr>
                        </a:solidFill>
                        <a:latin typeface="Arial" pitchFamily="34" charset="0"/>
                        <a:cs typeface="Arial" pitchFamily="34" charset="0"/>
                      </a:endParaRP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899</Words>
  <Application>Microsoft Office PowerPoint</Application>
  <PresentationFormat>On-screen Show (4:3)</PresentationFormat>
  <Paragraphs>193</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Mācību ekskursijas maršruta patstāvīga izveidošana.</vt:lpstr>
      <vt:lpstr>Mērķis -Izstrādāt maršruta aprakstu un realizēt dzīvē divu dienu ekskursiju pa Latviju.</vt:lpstr>
      <vt:lpstr>Maršruta veidošana nosacījumi:</vt:lpstr>
      <vt:lpstr>Uzdevuma risināšanas gaita:</vt:lpstr>
      <vt:lpstr>Grupas vizītkartes veidošana.</vt:lpstr>
      <vt:lpstr>Skolēniem izsniegto aplokšņu saturs:</vt:lpstr>
      <vt:lpstr>1. uzdevums. Apspriesties grupā un vienoties par maršrutu . Izmantojot kartes izveidot maršrutu un pierakstīt to uz papīra. Piezvanīt autobusa īpašniekam un noskaidrot brauciena izmaksas.</vt:lpstr>
      <vt:lpstr>Izveidojiet  tabulu, kurā ir sakārtoti attālumi kartē un attālumu dabā  starp objektiem, kurus jūs esat izvēlējušies savā maršrutā. Vai šī sakarība ir lineāra funkcija? Ja ir, tad uzrakstiet funkcijas formulu un konstruējiet tās grafiku. </vt:lpstr>
      <vt:lpstr> Vērtējums: 1. Darba lapas aizpildīšana – 7 punkti  2. Tabulas aizpildīšana – 4 punkti 3. Funkcijas formulas uzrakstīšana –2 punkti 4. Sakarības grafika konstruēšana – 5 punkti .  Vērtējuma tabula 1. uzdevumam.</vt:lpstr>
      <vt:lpstr>2. uzdevums. Kopā ar ģeogrāfijas un ekonomikas skolotājiem izstrādājiet apskatāmo objektu sarakstu 2 dienām, nosakiet izmaksas. Izdomāt un aprakstīt  kopīgas izklaides vakaram.</vt:lpstr>
      <vt:lpstr>3. uzdevums.  Mājsaimniecības skolotājas vadībā, apzināt veselīga uztura ieteikumus ceļotājiem. Secīgi pildot darba lapas, gūt izpratni par veselīgiem našķiem un   ceļojuma maršruta pieturvietu saskaņošanas iespējām ar kopīgām ceļotāju ēdienreizēm. Kā arī veikt aprēķinus vienai personai. </vt:lpstr>
      <vt:lpstr>4. uzdevums.  Kopā ar bioloģijas skolotāju apziniet Latvijā un izveidotājā maršrutā sastopamās organismu sugas. Veidojiet to aprakstus izmantojot sugas kritērijus.  </vt:lpstr>
      <vt:lpstr>5. uzdevums. Sagatavot maršruta lapu, kurā būtu visa ceļojuma apraksts. Izveidojiet maršruta aprakstu svešvalodā.</vt:lpstr>
      <vt:lpstr>6. uzdevums. Sagatavot visa uzdevuma prezentāciju īsā Power Point versijā.</vt:lpstr>
      <vt:lpstr>Darba lapa Nr. 1.</vt:lpstr>
      <vt:lpstr>Darba lapa Nr. 2.</vt:lpstr>
      <vt:lpstr>Darba lapa Nr. 3. </vt:lpstr>
      <vt:lpstr>Slide 18</vt:lpstr>
      <vt:lpstr>Slide 19</vt:lpstr>
      <vt:lpstr>Darba lapa Nr. 4. a) </vt:lpstr>
      <vt:lpstr>Darba lapa Nr.4. b)</vt:lpstr>
      <vt:lpstr>Darba lapa Nr. 4. c)</vt:lpstr>
      <vt:lpstr>Labu veiksmi darbā!</vt:lpstr>
    </vt:vector>
  </TitlesOfParts>
  <Company>skola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Mācību ekskursijas maršruta patstāvīga izveidošana.</dc:title>
  <dc:creator>DELL</dc:creator>
  <cp:lastModifiedBy>karine</cp:lastModifiedBy>
  <cp:revision>38</cp:revision>
  <dcterms:created xsi:type="dcterms:W3CDTF">2011-11-14T17:16:07Z</dcterms:created>
  <dcterms:modified xsi:type="dcterms:W3CDTF">2012-01-28T21:39:48Z</dcterms:modified>
</cp:coreProperties>
</file>