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6" r:id="rId4"/>
    <p:sldId id="267" r:id="rId5"/>
    <p:sldId id="268" r:id="rId6"/>
    <p:sldId id="258" r:id="rId7"/>
    <p:sldId id="261" r:id="rId8"/>
    <p:sldId id="263" r:id="rId9"/>
    <p:sldId id="264" r:id="rId10"/>
    <p:sldId id="269" r:id="rId1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DD8F-07E7-45BA-8C7A-CA5FFCDFADAE}" type="datetimeFigureOut">
              <a:rPr lang="lv-LV" smtClean="0"/>
              <a:t>2013.02.20.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31B-8256-446D-BABE-C69A19979C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15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DD8F-07E7-45BA-8C7A-CA5FFCDFADAE}" type="datetimeFigureOut">
              <a:rPr lang="lv-LV" smtClean="0"/>
              <a:t>2013.02.20.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31B-8256-446D-BABE-C69A19979C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846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DD8F-07E7-45BA-8C7A-CA5FFCDFADAE}" type="datetimeFigureOut">
              <a:rPr lang="lv-LV" smtClean="0"/>
              <a:t>2013.02.20.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31B-8256-446D-BABE-C69A19979C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587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DD8F-07E7-45BA-8C7A-CA5FFCDFADAE}" type="datetimeFigureOut">
              <a:rPr lang="lv-LV" smtClean="0"/>
              <a:t>2013.02.20.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31B-8256-446D-BABE-C69A19979C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744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DD8F-07E7-45BA-8C7A-CA5FFCDFADAE}" type="datetimeFigureOut">
              <a:rPr lang="lv-LV" smtClean="0"/>
              <a:t>2013.02.20.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31B-8256-446D-BABE-C69A19979C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538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DD8F-07E7-45BA-8C7A-CA5FFCDFADAE}" type="datetimeFigureOut">
              <a:rPr lang="lv-LV" smtClean="0"/>
              <a:t>2013.02.20.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31B-8256-446D-BABE-C69A19979C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084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DD8F-07E7-45BA-8C7A-CA5FFCDFADAE}" type="datetimeFigureOut">
              <a:rPr lang="lv-LV" smtClean="0"/>
              <a:t>2013.02.20.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31B-8256-446D-BABE-C69A19979C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20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DD8F-07E7-45BA-8C7A-CA5FFCDFADAE}" type="datetimeFigureOut">
              <a:rPr lang="lv-LV" smtClean="0"/>
              <a:t>2013.02.20.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31B-8256-446D-BABE-C69A19979C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236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DD8F-07E7-45BA-8C7A-CA5FFCDFADAE}" type="datetimeFigureOut">
              <a:rPr lang="lv-LV" smtClean="0"/>
              <a:t>2013.02.20.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31B-8256-446D-BABE-C69A19979C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52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DD8F-07E7-45BA-8C7A-CA5FFCDFADAE}" type="datetimeFigureOut">
              <a:rPr lang="lv-LV" smtClean="0"/>
              <a:t>2013.02.20.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31B-8256-446D-BABE-C69A19979C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750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DD8F-07E7-45BA-8C7A-CA5FFCDFADAE}" type="datetimeFigureOut">
              <a:rPr lang="lv-LV" smtClean="0"/>
              <a:t>2013.02.20.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31B-8256-446D-BABE-C69A19979C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382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FDD8F-07E7-45BA-8C7A-CA5FFCDFADAE}" type="datetimeFigureOut">
              <a:rPr lang="lv-LV" smtClean="0"/>
              <a:t>2013.02.20.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D31B-8256-446D-BABE-C69A19979C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354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v-LV" sz="3200" b="1" dirty="0" smtClean="0">
                <a:latin typeface="Arial" charset="0"/>
                <a:ea typeface="MS Mincho" pitchFamily="49" charset="-128"/>
              </a:rPr>
              <a:t/>
            </a:r>
            <a:br>
              <a:rPr lang="lv-LV" sz="3200" b="1" dirty="0" smtClean="0">
                <a:latin typeface="Arial" charset="0"/>
                <a:ea typeface="MS Mincho" pitchFamily="49" charset="-128"/>
              </a:rPr>
            </a:br>
            <a:r>
              <a:rPr lang="en-US" sz="4800" b="1" dirty="0"/>
              <a:t>Social </a:t>
            </a:r>
            <a:r>
              <a:rPr lang="lv-LV" sz="4800" b="1" dirty="0" smtClean="0"/>
              <a:t>L</a:t>
            </a:r>
            <a:r>
              <a:rPr lang="en-US" sz="4800" b="1" dirty="0" smtClean="0"/>
              <a:t>earning</a:t>
            </a:r>
            <a:r>
              <a:rPr lang="lv-LV" sz="3200" i="1" dirty="0">
                <a:solidFill>
                  <a:prstClr val="black"/>
                </a:solidFill>
                <a:latin typeface="Sylfaen"/>
                <a:ea typeface="Times New Roman"/>
                <a:cs typeface="Courier New"/>
              </a:rPr>
              <a:t/>
            </a:r>
            <a:br>
              <a:rPr lang="lv-LV" sz="3200" i="1" dirty="0">
                <a:solidFill>
                  <a:prstClr val="black"/>
                </a:solidFill>
                <a:latin typeface="Sylfaen"/>
                <a:ea typeface="Times New Roman"/>
                <a:cs typeface="Courier New"/>
              </a:rPr>
            </a:br>
            <a:r>
              <a:rPr lang="lv-LV" sz="3200" i="1" dirty="0">
                <a:solidFill>
                  <a:prstClr val="black"/>
                </a:solidFill>
                <a:latin typeface="Sylfaen"/>
                <a:cs typeface="Courier New"/>
              </a:rPr>
              <a:t/>
            </a:r>
            <a:br>
              <a:rPr lang="lv-LV" sz="3200" i="1" dirty="0">
                <a:solidFill>
                  <a:prstClr val="black"/>
                </a:solidFill>
                <a:latin typeface="Sylfaen"/>
                <a:cs typeface="Courier New"/>
              </a:rPr>
            </a:br>
            <a:endParaRPr lang="lv-LV" sz="3200" b="1" dirty="0" smtClean="0">
              <a:latin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VII Session </a:t>
            </a:r>
            <a:endParaRPr lang="lv-LV" sz="2800" b="1" dirty="0"/>
          </a:p>
          <a:p>
            <a:pPr lvl="0"/>
            <a:r>
              <a:rPr lang="lv-LV" sz="2800" b="1" dirty="0" err="1" smtClean="0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Assoc.p</a:t>
            </a:r>
            <a:r>
              <a:rPr lang="en-US" sz="2800" b="1" dirty="0" err="1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rof</a:t>
            </a:r>
            <a:r>
              <a:rPr lang="en-US" sz="2800" b="1" dirty="0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. </a:t>
            </a:r>
            <a:r>
              <a:rPr lang="lv-LV" sz="2800" b="1" dirty="0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Dr.</a:t>
            </a:r>
            <a:r>
              <a:rPr lang="en-US" sz="2800" b="1" dirty="0" err="1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Indra</a:t>
            </a:r>
            <a:r>
              <a:rPr lang="en-US" sz="2800" b="1" dirty="0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 </a:t>
            </a:r>
            <a:r>
              <a:rPr lang="en-US" sz="2800" b="1" dirty="0" err="1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Odina</a:t>
            </a:r>
            <a:r>
              <a:rPr lang="en-US" sz="2800" b="1" dirty="0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,  </a:t>
            </a:r>
            <a:r>
              <a:rPr lang="en-US" sz="2800" b="1" dirty="0" err="1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Ligita</a:t>
            </a:r>
            <a:r>
              <a:rPr lang="en-US" sz="2800" b="1" dirty="0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 </a:t>
            </a:r>
            <a:r>
              <a:rPr lang="en-US" sz="2800" b="1" dirty="0" err="1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Grigule</a:t>
            </a:r>
            <a:r>
              <a:rPr lang="en-US" sz="2800" dirty="0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 </a:t>
            </a:r>
            <a:endParaRPr lang="lv-LV" sz="2800" dirty="0">
              <a:solidFill>
                <a:prstClr val="black">
                  <a:tint val="75000"/>
                </a:prstClr>
              </a:solidFill>
              <a:latin typeface="Sylfaen"/>
              <a:ea typeface="Times New Roman"/>
              <a:cs typeface="Courier New"/>
            </a:endParaRPr>
          </a:p>
          <a:p>
            <a:pPr lvl="0"/>
            <a:r>
              <a:rPr lang="en-US" sz="2800" dirty="0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 </a:t>
            </a:r>
            <a:r>
              <a:rPr lang="en-US" sz="2400" dirty="0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Faculty of Education, Psychology and Art U</a:t>
            </a:r>
            <a:r>
              <a:rPr lang="lv-LV" sz="2400" dirty="0" err="1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niversity</a:t>
            </a:r>
            <a:r>
              <a:rPr lang="lv-LV" sz="2400" dirty="0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 </a:t>
            </a:r>
            <a:r>
              <a:rPr lang="lv-LV" sz="2400" dirty="0" err="1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of</a:t>
            </a:r>
            <a:r>
              <a:rPr lang="lv-LV" sz="2400" dirty="0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 </a:t>
            </a:r>
            <a:r>
              <a:rPr lang="en-US" sz="2400" dirty="0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L</a:t>
            </a:r>
            <a:r>
              <a:rPr lang="lv-LV" sz="2400" dirty="0" err="1">
                <a:solidFill>
                  <a:prstClr val="black">
                    <a:tint val="75000"/>
                  </a:prstClr>
                </a:solidFill>
                <a:latin typeface="Sylfaen"/>
                <a:ea typeface="Times New Roman"/>
                <a:cs typeface="Courier New"/>
              </a:rPr>
              <a:t>atvia</a:t>
            </a:r>
            <a:endParaRPr lang="lv-LV" sz="2400" dirty="0">
              <a:solidFill>
                <a:prstClr val="black">
                  <a:tint val="75000"/>
                </a:prstClr>
              </a:solidFill>
            </a:endParaRPr>
          </a:p>
          <a:p>
            <a:endParaRPr lang="lv-LV" sz="4400" i="1" dirty="0" smtClean="0">
              <a:solidFill>
                <a:prstClr val="black"/>
              </a:solidFill>
              <a:latin typeface="Sylfaen"/>
              <a:cs typeface="Courier New"/>
            </a:endParaRPr>
          </a:p>
          <a:p>
            <a:endParaRPr lang="lv-LV" dirty="0"/>
          </a:p>
        </p:txBody>
      </p:sp>
      <p:pic>
        <p:nvPicPr>
          <p:cNvPr id="14339" name="Picture 3" descr="LU-logo-ann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49225"/>
            <a:ext cx="2667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88913"/>
            <a:ext cx="14763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40"/>
            <a:ext cx="1728192" cy="68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033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80" y="3829050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685"/>
            <a:ext cx="4038600" cy="268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75252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2715083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14811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3" y="476672"/>
            <a:ext cx="2670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0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Behavioral Systems Family </a:t>
            </a:r>
            <a:r>
              <a:rPr lang="lv-LV" b="1" dirty="0" smtClean="0"/>
              <a:t>M</a:t>
            </a:r>
            <a:r>
              <a:rPr lang="en-US" b="1" dirty="0" err="1" smtClean="0"/>
              <a:t>odels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human </a:t>
            </a:r>
            <a:r>
              <a:rPr lang="en-US" dirty="0"/>
              <a:t>beings are self-correcting communication systems that modify behavior in response to information about how successfully tasks are </a:t>
            </a:r>
            <a:r>
              <a:rPr lang="en-US" dirty="0" smtClean="0"/>
              <a:t>navigated</a:t>
            </a:r>
            <a:endParaRPr lang="lv-LV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include</a:t>
            </a:r>
          </a:p>
          <a:p>
            <a:r>
              <a:rPr lang="en-US" dirty="0"/>
              <a:t>Mastery </a:t>
            </a:r>
            <a:r>
              <a:rPr lang="lv-LV" dirty="0" smtClean="0"/>
              <a:t>L</a:t>
            </a:r>
            <a:r>
              <a:rPr lang="en-US" dirty="0" smtClean="0"/>
              <a:t>earning</a:t>
            </a:r>
            <a:r>
              <a:rPr lang="en-US" dirty="0"/>
              <a:t>, Direct </a:t>
            </a:r>
            <a:r>
              <a:rPr lang="lv-LV" dirty="0" smtClean="0"/>
              <a:t>I</a:t>
            </a:r>
            <a:r>
              <a:rPr lang="en-US" dirty="0" err="1" smtClean="0"/>
              <a:t>nstruction</a:t>
            </a:r>
            <a:r>
              <a:rPr lang="en-US" dirty="0"/>
              <a:t>, </a:t>
            </a:r>
            <a:r>
              <a:rPr lang="lv-LV" dirty="0" smtClean="0"/>
              <a:t>S</a:t>
            </a:r>
            <a:r>
              <a:rPr lang="en-US" dirty="0" err="1" smtClean="0"/>
              <a:t>imulation</a:t>
            </a:r>
            <a:r>
              <a:rPr lang="en-US" dirty="0" smtClean="0"/>
              <a:t>, </a:t>
            </a:r>
            <a:r>
              <a:rPr lang="en-US" dirty="0"/>
              <a:t>Programmed </a:t>
            </a:r>
            <a:r>
              <a:rPr lang="lv-LV" dirty="0" smtClean="0"/>
              <a:t>S</a:t>
            </a:r>
            <a:r>
              <a:rPr lang="en-US" dirty="0" err="1" smtClean="0"/>
              <a:t>chedule</a:t>
            </a:r>
            <a:r>
              <a:rPr lang="lv-LV" dirty="0" smtClean="0"/>
              <a:t>, </a:t>
            </a:r>
            <a:r>
              <a:rPr lang="lv-LV" dirty="0" err="1" smtClean="0"/>
              <a:t>Social</a:t>
            </a:r>
            <a:r>
              <a:rPr lang="lv-LV" dirty="0" smtClean="0"/>
              <a:t> </a:t>
            </a:r>
            <a:r>
              <a:rPr lang="lv-LV" dirty="0" err="1" smtClean="0"/>
              <a:t>Learning</a:t>
            </a:r>
            <a:endParaRPr lang="lv-LV" dirty="0" smtClean="0"/>
          </a:p>
          <a:p>
            <a:r>
              <a:rPr lang="lv-LV" b="1" dirty="0" err="1" smtClean="0"/>
              <a:t>For</a:t>
            </a:r>
            <a:r>
              <a:rPr lang="lv-LV" b="1" dirty="0" smtClean="0"/>
              <a:t> </a:t>
            </a:r>
            <a:r>
              <a:rPr lang="lv-LV" b="1" dirty="0" err="1" smtClean="0"/>
              <a:t>Social</a:t>
            </a:r>
            <a:r>
              <a:rPr lang="lv-LV" b="1" dirty="0" smtClean="0"/>
              <a:t> </a:t>
            </a:r>
            <a:r>
              <a:rPr lang="lv-LV" b="1" dirty="0" err="1" smtClean="0"/>
              <a:t>Learning</a:t>
            </a:r>
            <a:r>
              <a:rPr lang="lv-LV" b="1" dirty="0" smtClean="0"/>
              <a:t> – </a:t>
            </a:r>
            <a:r>
              <a:rPr lang="lv-LV" b="1" dirty="0" err="1" smtClean="0"/>
              <a:t>social</a:t>
            </a:r>
            <a:r>
              <a:rPr lang="lv-LV" b="1" dirty="0" smtClean="0"/>
              <a:t> </a:t>
            </a:r>
            <a:r>
              <a:rPr lang="lv-LV" b="1" dirty="0" err="1" smtClean="0"/>
              <a:t>skills</a:t>
            </a:r>
            <a:endParaRPr lang="lv-LV" b="1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785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6200" smtClean="0">
                <a:latin typeface="VAGRounded TL" pitchFamily="34" charset="0"/>
              </a:rPr>
              <a:t>Social skills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v-LV" sz="4800" dirty="0" err="1" smtClean="0">
                <a:latin typeface="VAGRounded TL" pitchFamily="34" charset="0"/>
              </a:rPr>
              <a:t>Social</a:t>
            </a:r>
            <a:r>
              <a:rPr lang="lv-LV" sz="4800" dirty="0" smtClean="0">
                <a:latin typeface="VAGRounded TL" pitchFamily="34" charset="0"/>
              </a:rPr>
              <a:t>  - </a:t>
            </a:r>
            <a:r>
              <a:rPr lang="lv-LV" sz="4800" dirty="0" err="1" smtClean="0">
                <a:latin typeface="VAGRounded TL" pitchFamily="34" charset="0"/>
              </a:rPr>
              <a:t>the</a:t>
            </a:r>
            <a:r>
              <a:rPr lang="lv-LV" sz="4800" dirty="0" smtClean="0">
                <a:latin typeface="VAGRounded TL" pitchFamily="34" charset="0"/>
              </a:rPr>
              <a:t> </a:t>
            </a:r>
            <a:r>
              <a:rPr lang="lv-LV" sz="4800" dirty="0" err="1" smtClean="0">
                <a:latin typeface="VAGRounded TL" pitchFamily="34" charset="0"/>
              </a:rPr>
              <a:t>interaction</a:t>
            </a:r>
            <a:r>
              <a:rPr lang="lv-LV" sz="4800" dirty="0" smtClean="0">
                <a:latin typeface="VAGRounded TL" pitchFamily="34" charset="0"/>
              </a:rPr>
              <a:t> </a:t>
            </a:r>
            <a:r>
              <a:rPr lang="lv-LV" sz="4800" dirty="0" err="1" smtClean="0">
                <a:latin typeface="VAGRounded TL" pitchFamily="34" charset="0"/>
              </a:rPr>
              <a:t>of</a:t>
            </a:r>
            <a:r>
              <a:rPr lang="lv-LV" sz="4800" dirty="0" smtClean="0">
                <a:latin typeface="VAGRounded TL" pitchFamily="34" charset="0"/>
              </a:rPr>
              <a:t> </a:t>
            </a:r>
            <a:r>
              <a:rPr lang="lv-LV" sz="4800" dirty="0" err="1" smtClean="0">
                <a:latin typeface="VAGRounded TL" pitchFamily="34" charset="0"/>
              </a:rPr>
              <a:t>people</a:t>
            </a:r>
            <a:endParaRPr lang="lv-LV" sz="4800" dirty="0" smtClean="0">
              <a:latin typeface="VAGRounded T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v-LV" sz="4800" dirty="0" err="1" smtClean="0">
                <a:latin typeface="VAGRounded TL" pitchFamily="34" charset="0"/>
              </a:rPr>
              <a:t>Skills</a:t>
            </a:r>
            <a:r>
              <a:rPr lang="lv-LV" sz="4800" dirty="0" smtClean="0">
                <a:latin typeface="VAGRounded TL" pitchFamily="34" charset="0"/>
              </a:rPr>
              <a:t> – </a:t>
            </a:r>
            <a:r>
              <a:rPr lang="lv-LV" sz="4800" dirty="0" err="1" smtClean="0">
                <a:latin typeface="VAGRounded TL" pitchFamily="34" charset="0"/>
              </a:rPr>
              <a:t>the</a:t>
            </a:r>
            <a:r>
              <a:rPr lang="lv-LV" sz="4800" dirty="0" smtClean="0">
                <a:latin typeface="VAGRounded TL" pitchFamily="34" charset="0"/>
              </a:rPr>
              <a:t> </a:t>
            </a:r>
            <a:r>
              <a:rPr lang="lv-LV" sz="4800" dirty="0" err="1" smtClean="0">
                <a:latin typeface="VAGRounded TL" pitchFamily="34" charset="0"/>
              </a:rPr>
              <a:t>appropriate</a:t>
            </a:r>
            <a:r>
              <a:rPr lang="lv-LV" sz="4800" dirty="0" smtClean="0">
                <a:latin typeface="VAGRounded TL" pitchFamily="34" charset="0"/>
              </a:rPr>
              <a:t> </a:t>
            </a:r>
            <a:r>
              <a:rPr lang="lv-LV" sz="4800" dirty="0" err="1" smtClean="0">
                <a:latin typeface="VAGRounded TL" pitchFamily="34" charset="0"/>
              </a:rPr>
              <a:t>verbal</a:t>
            </a:r>
            <a:r>
              <a:rPr lang="lv-LV" sz="4800" dirty="0" smtClean="0">
                <a:latin typeface="VAGRounded TL" pitchFamily="34" charset="0"/>
              </a:rPr>
              <a:t> </a:t>
            </a:r>
            <a:r>
              <a:rPr lang="lv-LV" sz="4800" dirty="0" err="1" smtClean="0">
                <a:latin typeface="VAGRounded TL" pitchFamily="34" charset="0"/>
              </a:rPr>
              <a:t>and</a:t>
            </a:r>
            <a:r>
              <a:rPr lang="lv-LV" sz="4800" dirty="0" smtClean="0">
                <a:latin typeface="VAGRounded TL" pitchFamily="34" charset="0"/>
              </a:rPr>
              <a:t> </a:t>
            </a:r>
            <a:r>
              <a:rPr lang="lv-LV" sz="4800" dirty="0" err="1" smtClean="0">
                <a:latin typeface="VAGRounded TL" pitchFamily="34" charset="0"/>
              </a:rPr>
              <a:t>nonverbal</a:t>
            </a:r>
            <a:r>
              <a:rPr lang="lv-LV" sz="4800" dirty="0" smtClean="0">
                <a:latin typeface="VAGRounded TL" pitchFamily="34" charset="0"/>
              </a:rPr>
              <a:t> </a:t>
            </a:r>
            <a:r>
              <a:rPr lang="lv-LV" sz="4800" dirty="0" err="1" smtClean="0">
                <a:latin typeface="VAGRounded TL" pitchFamily="34" charset="0"/>
              </a:rPr>
              <a:t>means</a:t>
            </a:r>
            <a:r>
              <a:rPr lang="lv-LV" sz="4800" dirty="0" smtClean="0">
                <a:latin typeface="VAGRounded TL" pitchFamily="34" charset="0"/>
              </a:rPr>
              <a:t> </a:t>
            </a:r>
            <a:r>
              <a:rPr lang="lv-LV" sz="4800" dirty="0" err="1" smtClean="0">
                <a:latin typeface="VAGRounded TL" pitchFamily="34" charset="0"/>
              </a:rPr>
              <a:t>of</a:t>
            </a:r>
            <a:r>
              <a:rPr lang="lv-LV" sz="4800" dirty="0" smtClean="0">
                <a:latin typeface="VAGRounded TL" pitchFamily="34" charset="0"/>
              </a:rPr>
              <a:t> </a:t>
            </a:r>
            <a:r>
              <a:rPr lang="lv-LV" sz="4800" dirty="0" err="1" smtClean="0">
                <a:latin typeface="VAGRounded TL" pitchFamily="34" charset="0"/>
              </a:rPr>
              <a:t>communication</a:t>
            </a:r>
            <a:endParaRPr lang="lv-LV" sz="4800" dirty="0" smtClean="0">
              <a:latin typeface="VAGRounded TL" pitchFamily="34" charset="0"/>
            </a:endParaRPr>
          </a:p>
          <a:p>
            <a:pPr marL="0" indent="0">
              <a:buNone/>
              <a:defRPr/>
            </a:pPr>
            <a:endParaRPr lang="lv-LV" sz="4800" dirty="0" smtClean="0">
              <a:latin typeface="VAGRounded TL" pitchFamily="34" charset="0"/>
            </a:endParaRPr>
          </a:p>
          <a:p>
            <a:pPr marL="0" indent="0" algn="ctr">
              <a:buNone/>
              <a:defRPr/>
            </a:pPr>
            <a:r>
              <a:rPr lang="lv-LV" sz="4800" dirty="0" err="1" smtClean="0">
                <a:latin typeface="VAGRounded TL" pitchFamily="34" charset="0"/>
              </a:rPr>
              <a:t>cater</a:t>
            </a:r>
            <a:r>
              <a:rPr lang="lv-LV" sz="4800" dirty="0" smtClean="0">
                <a:latin typeface="VAGRounded TL" pitchFamily="34" charset="0"/>
              </a:rPr>
              <a:t> </a:t>
            </a:r>
            <a:r>
              <a:rPr lang="lv-LV" sz="4800" dirty="0" err="1">
                <a:latin typeface="VAGRounded TL" pitchFamily="34" charset="0"/>
              </a:rPr>
              <a:t>for</a:t>
            </a:r>
            <a:r>
              <a:rPr lang="lv-LV" sz="4800" dirty="0">
                <a:latin typeface="VAGRounded TL" pitchFamily="34" charset="0"/>
              </a:rPr>
              <a:t> </a:t>
            </a:r>
            <a:r>
              <a:rPr lang="lv-LV" sz="4800" dirty="0" err="1">
                <a:latin typeface="VAGRounded TL" pitchFamily="34" charset="0"/>
              </a:rPr>
              <a:t>successful</a:t>
            </a:r>
            <a:r>
              <a:rPr lang="lv-LV" sz="4800" dirty="0">
                <a:latin typeface="VAGRounded TL" pitchFamily="34" charset="0"/>
              </a:rPr>
              <a:t> </a:t>
            </a:r>
            <a:r>
              <a:rPr lang="lv-LV" sz="4800" dirty="0" err="1">
                <a:latin typeface="VAGRounded TL" pitchFamily="34" charset="0"/>
              </a:rPr>
              <a:t>communication</a:t>
            </a:r>
            <a:r>
              <a:rPr lang="lv-LV" sz="4800" dirty="0">
                <a:latin typeface="VAGRounded TL" pitchFamily="34" charset="0"/>
              </a:rPr>
              <a:t> </a:t>
            </a:r>
            <a:r>
              <a:rPr lang="lv-LV" sz="4800" dirty="0" err="1">
                <a:latin typeface="VAGRounded TL" pitchFamily="34" charset="0"/>
              </a:rPr>
              <a:t>with</a:t>
            </a:r>
            <a:r>
              <a:rPr lang="lv-LV" sz="4800" dirty="0">
                <a:latin typeface="VAGRounded TL" pitchFamily="34" charset="0"/>
              </a:rPr>
              <a:t> </a:t>
            </a:r>
            <a:r>
              <a:rPr lang="lv-LV" sz="4800" dirty="0" err="1">
                <a:latin typeface="VAGRounded TL" pitchFamily="34" charset="0"/>
              </a:rPr>
              <a:t>people</a:t>
            </a:r>
            <a:endParaRPr lang="lv-LV" sz="4800" dirty="0">
              <a:latin typeface="VAGRounded T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lv-LV" sz="4800" dirty="0" smtClean="0">
              <a:latin typeface="VAGRounded T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499992" y="4077072"/>
            <a:ext cx="72008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32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In order to facilitate the improvement of social skills, </a:t>
            </a:r>
            <a:r>
              <a:rPr lang="lv-LV" sz="4000" dirty="0"/>
              <a:t>it </a:t>
            </a:r>
            <a:r>
              <a:rPr lang="lv-LV" sz="4000" dirty="0" err="1"/>
              <a:t>is</a:t>
            </a:r>
            <a:r>
              <a:rPr lang="lv-LV" sz="4000" dirty="0"/>
              <a:t> </a:t>
            </a:r>
            <a:r>
              <a:rPr lang="lv-LV" sz="4000" dirty="0" err="1"/>
              <a:t>necessary</a:t>
            </a:r>
            <a:r>
              <a:rPr lang="lv-LV" sz="4000" dirty="0"/>
              <a:t> to</a:t>
            </a:r>
            <a:r>
              <a:rPr lang="en-GB" sz="4000" dirty="0"/>
              <a:t> understand:</a:t>
            </a:r>
            <a:r>
              <a:rPr lang="lv-LV" sz="4000" dirty="0"/>
              <a:t/>
            </a:r>
            <a:br>
              <a:rPr lang="lv-LV" sz="4000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1</a:t>
            </a:r>
            <a:r>
              <a:rPr lang="en-GB" dirty="0"/>
              <a:t>) Why </a:t>
            </a:r>
            <a:r>
              <a:rPr lang="en-GB" dirty="0" err="1" smtClean="0"/>
              <a:t>th</a:t>
            </a:r>
            <a:r>
              <a:rPr lang="lv-LV" dirty="0" err="1" smtClean="0"/>
              <a:t>is</a:t>
            </a:r>
            <a:r>
              <a:rPr lang="en-GB" dirty="0" smtClean="0"/>
              <a:t> skill </a:t>
            </a:r>
            <a:r>
              <a:rPr lang="lv-LV" dirty="0" err="1" smtClean="0"/>
              <a:t>is</a:t>
            </a:r>
            <a:r>
              <a:rPr lang="en-GB" dirty="0" smtClean="0"/>
              <a:t> necessary</a:t>
            </a:r>
            <a:endParaRPr lang="lv-LV" dirty="0"/>
          </a:p>
          <a:p>
            <a:pPr marL="0" indent="0">
              <a:buNone/>
            </a:pPr>
            <a:r>
              <a:rPr lang="en-GB" dirty="0"/>
              <a:t>2) What </a:t>
            </a:r>
            <a:r>
              <a:rPr lang="en-GB" dirty="0" err="1" smtClean="0"/>
              <a:t>th</a:t>
            </a:r>
            <a:r>
              <a:rPr lang="lv-LV" dirty="0" err="1" smtClean="0"/>
              <a:t>is</a:t>
            </a:r>
            <a:r>
              <a:rPr lang="en-GB" dirty="0" smtClean="0"/>
              <a:t> skill </a:t>
            </a:r>
            <a:r>
              <a:rPr lang="lv-LV" dirty="0" err="1" smtClean="0"/>
              <a:t>is</a:t>
            </a:r>
            <a:r>
              <a:rPr lang="lv-LV" dirty="0" smtClean="0"/>
              <a:t> (T-</a:t>
            </a:r>
            <a:r>
              <a:rPr lang="lv-LV" dirty="0" err="1" smtClean="0"/>
              <a:t>chart</a:t>
            </a:r>
            <a:r>
              <a:rPr lang="lv-LV" dirty="0" smtClean="0"/>
              <a:t>)</a:t>
            </a:r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en-GB" dirty="0" smtClean="0"/>
              <a:t>3</a:t>
            </a:r>
            <a:r>
              <a:rPr lang="en-GB" dirty="0"/>
              <a:t>) Ways </a:t>
            </a:r>
            <a:r>
              <a:rPr lang="lv-LV" dirty="0" smtClean="0"/>
              <a:t>to </a:t>
            </a:r>
            <a:r>
              <a:rPr lang="en-GB" dirty="0" smtClean="0"/>
              <a:t>practise</a:t>
            </a:r>
            <a:r>
              <a:rPr lang="lv-LV" dirty="0" smtClean="0"/>
              <a:t> </a:t>
            </a:r>
            <a:r>
              <a:rPr lang="lv-LV" dirty="0" err="1" smtClean="0"/>
              <a:t>this</a:t>
            </a:r>
            <a:r>
              <a:rPr lang="lv-LV" dirty="0" smtClean="0"/>
              <a:t> </a:t>
            </a:r>
            <a:r>
              <a:rPr lang="lv-LV" dirty="0" err="1" smtClean="0"/>
              <a:t>skill</a:t>
            </a:r>
            <a:endParaRPr lang="lv-LV" dirty="0"/>
          </a:p>
          <a:p>
            <a:pPr marL="0" indent="0">
              <a:buNone/>
            </a:pPr>
            <a:r>
              <a:rPr lang="en-GB" dirty="0"/>
              <a:t>4) How </a:t>
            </a:r>
            <a:r>
              <a:rPr lang="lv-LV" dirty="0" err="1" smtClean="0"/>
              <a:t>this</a:t>
            </a:r>
            <a:r>
              <a:rPr lang="lv-LV" dirty="0" smtClean="0"/>
              <a:t> </a:t>
            </a:r>
            <a:r>
              <a:rPr lang="en-GB" dirty="0" smtClean="0"/>
              <a:t>skill </a:t>
            </a:r>
            <a:r>
              <a:rPr lang="lv-LV" dirty="0" err="1" smtClean="0"/>
              <a:t>is</a:t>
            </a:r>
            <a:r>
              <a:rPr lang="en-GB" dirty="0" smtClean="0"/>
              <a:t> </a:t>
            </a:r>
            <a:r>
              <a:rPr lang="en-GB" dirty="0"/>
              <a:t>used and how </a:t>
            </a:r>
            <a:r>
              <a:rPr lang="lv-LV" dirty="0" smtClean="0"/>
              <a:t>it</a:t>
            </a:r>
            <a:r>
              <a:rPr lang="en-GB" dirty="0" smtClean="0"/>
              <a:t> </a:t>
            </a:r>
            <a:r>
              <a:rPr lang="en-GB" dirty="0"/>
              <a:t>can be improved</a:t>
            </a:r>
            <a:r>
              <a:rPr lang="en-GB" dirty="0" smtClean="0"/>
              <a:t>.</a:t>
            </a: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216150"/>
            <a:ext cx="783431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8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en-GB" sz="4000" dirty="0"/>
              <a:t>3 correlating </a:t>
            </a:r>
            <a:r>
              <a:rPr lang="en-GB" sz="4000" b="1" dirty="0"/>
              <a:t>stages of skill improvement</a:t>
            </a:r>
            <a:r>
              <a:rPr lang="en-GB" sz="4000" dirty="0"/>
              <a:t>: 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the </a:t>
            </a:r>
            <a:r>
              <a:rPr lang="en-GB" sz="3600" b="1" dirty="0"/>
              <a:t>acquisition </a:t>
            </a:r>
            <a:r>
              <a:rPr lang="en-GB" sz="3600" dirty="0"/>
              <a:t>of knowledge on a skill and its components;</a:t>
            </a:r>
            <a:endParaRPr lang="lv-LV" sz="3600" dirty="0"/>
          </a:p>
          <a:p>
            <a:pPr lvl="0"/>
            <a:r>
              <a:rPr lang="en-GB" sz="3600" dirty="0"/>
              <a:t>skill </a:t>
            </a:r>
            <a:r>
              <a:rPr lang="en-GB" sz="3600" b="1" dirty="0"/>
              <a:t>modelling</a:t>
            </a:r>
            <a:r>
              <a:rPr lang="en-GB" sz="3600" dirty="0"/>
              <a:t> (simulations, role plays etc.);</a:t>
            </a:r>
            <a:endParaRPr lang="lv-LV" sz="3600" dirty="0"/>
          </a:p>
          <a:p>
            <a:pPr lvl="0"/>
            <a:r>
              <a:rPr lang="en-GB" sz="3600" b="1" dirty="0"/>
              <a:t>transference</a:t>
            </a:r>
            <a:r>
              <a:rPr lang="en-GB" sz="3600" dirty="0"/>
              <a:t> of skill from practice to natural action until the skill is integrated into a person’s behavioural repertoire.</a:t>
            </a:r>
            <a:endParaRPr lang="lv-LV" sz="36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299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«</a:t>
            </a:r>
            <a:r>
              <a:rPr lang="en-US" b="1" dirty="0" smtClean="0"/>
              <a:t>World </a:t>
            </a:r>
            <a:r>
              <a:rPr lang="en-US" b="1" dirty="0"/>
              <a:t>lost</a:t>
            </a:r>
            <a:r>
              <a:rPr lang="en-US" b="1" dirty="0" smtClean="0"/>
              <a:t>?</a:t>
            </a:r>
            <a:r>
              <a:rPr lang="lv-LV" b="1" dirty="0" smtClean="0"/>
              <a:t>»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the task has to be completed in the silence.</a:t>
            </a:r>
            <a:endParaRPr lang="lv-LV" dirty="0"/>
          </a:p>
          <a:p>
            <a:pPr lvl="0"/>
            <a:r>
              <a:rPr lang="en-US" dirty="0"/>
              <a:t>you cannot point at other group mates or give any hint.</a:t>
            </a:r>
            <a:endParaRPr lang="lv-LV" dirty="0"/>
          </a:p>
          <a:p>
            <a:pPr lvl="0"/>
            <a:r>
              <a:rPr lang="en-US" dirty="0"/>
              <a:t>every player must make one’s own square. No one can help or do instead of another person.</a:t>
            </a:r>
            <a:endParaRPr lang="lv-LV" dirty="0"/>
          </a:p>
          <a:p>
            <a:pPr lvl="0"/>
            <a:r>
              <a:rPr lang="en-US" dirty="0"/>
              <a:t>with this task you are </a:t>
            </a:r>
            <a:r>
              <a:rPr lang="en-US" dirty="0" err="1"/>
              <a:t>practising</a:t>
            </a:r>
            <a:r>
              <a:rPr lang="en-US" dirty="0"/>
              <a:t> </a:t>
            </a:r>
            <a:r>
              <a:rPr lang="en-US" b="1" i="1" dirty="0"/>
              <a:t>giving and sharing</a:t>
            </a:r>
            <a:r>
              <a:rPr lang="en-US" dirty="0"/>
              <a:t>. You cannot take any piece from somebody else, but you can give away your pieces one by one to any of the group members.</a:t>
            </a:r>
            <a:endParaRPr lang="lv-LV" dirty="0"/>
          </a:p>
          <a:p>
            <a:pPr lvl="0"/>
            <a:r>
              <a:rPr lang="en-US" dirty="0"/>
              <a:t>the task is completed when everybody has a completed </a:t>
            </a:r>
            <a:r>
              <a:rPr lang="lv-LV" b="1" dirty="0" err="1" smtClean="0"/>
              <a:t>world</a:t>
            </a:r>
            <a:r>
              <a:rPr lang="lv-LV" b="1" dirty="0" smtClean="0"/>
              <a:t> </a:t>
            </a:r>
            <a:r>
              <a:rPr lang="lv-LV" b="1" dirty="0" err="1" smtClean="0"/>
              <a:t>map</a:t>
            </a:r>
            <a:r>
              <a:rPr lang="en-US" b="1" dirty="0" smtClean="0"/>
              <a:t> </a:t>
            </a:r>
            <a:r>
              <a:rPr lang="en-US" dirty="0"/>
              <a:t>in front.</a:t>
            </a:r>
            <a:endParaRPr lang="lv-LV" dirty="0"/>
          </a:p>
          <a:p>
            <a:pPr marL="0" indent="0">
              <a:buNone/>
            </a:pPr>
            <a:r>
              <a:rPr lang="en-US" dirty="0"/>
              <a:t> 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723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i="1" dirty="0" smtClean="0"/>
              <a:t>4 </a:t>
            </a:r>
            <a:r>
              <a:rPr lang="lv-LV" i="1" dirty="0" err="1" smtClean="0"/>
              <a:t>Families</a:t>
            </a:r>
            <a:r>
              <a:rPr lang="lv-LV" i="1" dirty="0" smtClean="0"/>
              <a:t> </a:t>
            </a:r>
            <a:r>
              <a:rPr lang="lv-LV" i="1" dirty="0" err="1" smtClean="0"/>
              <a:t>of</a:t>
            </a:r>
            <a:r>
              <a:rPr lang="lv-LV" i="1" dirty="0" smtClean="0"/>
              <a:t> </a:t>
            </a:r>
            <a:r>
              <a:rPr lang="en-US" i="1" dirty="0" smtClean="0"/>
              <a:t>Models </a:t>
            </a:r>
            <a:r>
              <a:rPr lang="en-US" i="1" dirty="0"/>
              <a:t>of Learning</a:t>
            </a:r>
            <a:r>
              <a:rPr lang="lv-LV" i="1" dirty="0"/>
              <a:t>:</a:t>
            </a:r>
            <a:br>
              <a:rPr lang="lv-LV" i="1" dirty="0"/>
            </a:br>
            <a:r>
              <a:rPr lang="ru-RU" b="1" dirty="0" smtClean="0"/>
              <a:t>Дидактические</a:t>
            </a:r>
            <a:r>
              <a:rPr lang="lv-LV" b="1" dirty="0" smtClean="0"/>
              <a:t> </a:t>
            </a:r>
            <a:r>
              <a:rPr lang="ru-RU" b="1" dirty="0" smtClean="0"/>
              <a:t>подходы </a:t>
            </a:r>
            <a:endParaRPr lang="lv-LV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Четыре</a:t>
            </a:r>
            <a:r>
              <a:rPr lang="lv-LV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семейства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или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общности</a:t>
            </a:r>
            <a:r>
              <a:rPr lang="lv-LV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: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Личностные</a:t>
            </a:r>
            <a:r>
              <a:rPr lang="lv-LV" b="1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 </a:t>
            </a:r>
            <a:r>
              <a:rPr lang="lv-LV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– </a:t>
            </a:r>
            <a:r>
              <a:rPr lang="en-US" dirty="0"/>
              <a:t>Personal </a:t>
            </a:r>
            <a:r>
              <a:rPr lang="en-US" dirty="0" smtClean="0"/>
              <a:t>Family</a:t>
            </a:r>
            <a:endParaRPr lang="lv-LV" dirty="0"/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Когнитивные</a:t>
            </a:r>
            <a:r>
              <a:rPr lang="lv-LV" b="1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 </a:t>
            </a:r>
            <a:r>
              <a:rPr lang="lv-LV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связанные с обработкой информации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)</a:t>
            </a:r>
            <a:r>
              <a:rPr lang="lv-LV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 – </a:t>
            </a:r>
            <a:r>
              <a:rPr lang="en-US" dirty="0"/>
              <a:t>Information Processing</a:t>
            </a:r>
            <a:endParaRPr lang="lv-LV" dirty="0"/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Социальные</a:t>
            </a:r>
            <a:r>
              <a:rPr lang="lv-LV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 – </a:t>
            </a:r>
            <a:r>
              <a:rPr lang="en-US" dirty="0"/>
              <a:t>Social Family</a:t>
            </a:r>
            <a:endParaRPr lang="lv-LV" dirty="0"/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Бихевиоральные</a:t>
            </a:r>
            <a:r>
              <a:rPr lang="lv-LV" dirty="0" smtClean="0">
                <a:solidFill>
                  <a:srgbClr val="000000"/>
                </a:solidFill>
                <a:latin typeface="Times New Roman"/>
                <a:ea typeface="HelveticaLatvian"/>
                <a:cs typeface="Times New Roman"/>
              </a:rPr>
              <a:t> – </a:t>
            </a:r>
            <a:r>
              <a:rPr lang="en-US" dirty="0"/>
              <a:t>Behavioral Family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635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100" dirty="0" smtClean="0"/>
              <a:t/>
            </a:r>
            <a:br>
              <a:rPr lang="lv-LV" sz="3100" dirty="0" smtClean="0"/>
            </a:br>
            <a:r>
              <a:rPr lang="en-US" sz="3100" dirty="0" smtClean="0"/>
              <a:t>The </a:t>
            </a:r>
            <a:r>
              <a:rPr lang="en-US" sz="3100" dirty="0"/>
              <a:t>structure of each session </a:t>
            </a:r>
            <a:r>
              <a:rPr lang="lv-LV" sz="3100" dirty="0" err="1" smtClean="0"/>
              <a:t>wa</a:t>
            </a:r>
            <a:r>
              <a:rPr lang="en-US" sz="3100" dirty="0" smtClean="0"/>
              <a:t>s </a:t>
            </a:r>
            <a:r>
              <a:rPr lang="en-US" sz="3100" dirty="0"/>
              <a:t>based on Kolb’s Experiential Learning Cycle, and it </a:t>
            </a:r>
            <a:r>
              <a:rPr lang="en-US" sz="3100" dirty="0" smtClean="0"/>
              <a:t>follow</a:t>
            </a:r>
            <a:r>
              <a:rPr lang="lv-LV" sz="3100" dirty="0" err="1" smtClean="0"/>
              <a:t>ed</a:t>
            </a:r>
            <a:r>
              <a:rPr lang="en-US" sz="3100" dirty="0" smtClean="0"/>
              <a:t> </a:t>
            </a:r>
            <a:r>
              <a:rPr lang="en-US" sz="3100" dirty="0"/>
              <a:t>the </a:t>
            </a:r>
            <a:r>
              <a:rPr lang="en-US" sz="3100" b="1"/>
              <a:t>MERIT </a:t>
            </a:r>
            <a:r>
              <a:rPr lang="en-US" sz="3100" smtClean="0"/>
              <a:t>model</a:t>
            </a:r>
            <a:r>
              <a:rPr lang="lv-LV" sz="3100" dirty="0"/>
              <a:t/>
            </a:r>
            <a:br>
              <a:rPr lang="lv-LV" sz="3100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</a:t>
            </a:r>
            <a:r>
              <a:rPr lang="en-US" dirty="0" smtClean="0"/>
              <a:t> </a:t>
            </a:r>
            <a:r>
              <a:rPr lang="en-US" dirty="0"/>
              <a:t>– Motivation/interest raising (by questions, activities, pictures)</a:t>
            </a:r>
            <a:endParaRPr lang="lv-LV" dirty="0"/>
          </a:p>
          <a:p>
            <a:r>
              <a:rPr lang="en-US" b="1" dirty="0"/>
              <a:t>E </a:t>
            </a:r>
            <a:r>
              <a:rPr lang="en-US" dirty="0"/>
              <a:t>– Experience /experiential learning, activities</a:t>
            </a:r>
            <a:endParaRPr lang="lv-LV" dirty="0"/>
          </a:p>
          <a:p>
            <a:r>
              <a:rPr lang="en-US" b="1" dirty="0"/>
              <a:t>R</a:t>
            </a:r>
            <a:r>
              <a:rPr lang="en-US" dirty="0"/>
              <a:t> – Reflection</a:t>
            </a:r>
            <a:endParaRPr lang="lv-LV" dirty="0"/>
          </a:p>
          <a:p>
            <a:r>
              <a:rPr lang="en-US" b="1" dirty="0"/>
              <a:t>I  </a:t>
            </a:r>
            <a:r>
              <a:rPr lang="en-US" dirty="0"/>
              <a:t>– Information, input from professional research</a:t>
            </a:r>
            <a:endParaRPr lang="lv-LV" dirty="0"/>
          </a:p>
          <a:p>
            <a:r>
              <a:rPr lang="en-US" b="1" dirty="0"/>
              <a:t>T</a:t>
            </a:r>
            <a:r>
              <a:rPr lang="en-US" dirty="0"/>
              <a:t> – Trying out, usage.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030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4 </a:t>
            </a:r>
            <a:r>
              <a:rPr lang="lv-LV" b="1" dirty="0" err="1" smtClean="0"/>
              <a:t>corners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73616" cy="4741987"/>
          </a:xfrm>
        </p:spPr>
        <p:txBody>
          <a:bodyPr/>
          <a:lstStyle/>
          <a:p>
            <a:r>
              <a:rPr lang="lv-LV" b="1" dirty="0" err="1" smtClean="0"/>
              <a:t>Most</a:t>
            </a:r>
            <a:r>
              <a:rPr lang="lv-LV" b="1" dirty="0" smtClean="0"/>
              <a:t> </a:t>
            </a:r>
            <a:r>
              <a:rPr lang="lv-LV" b="1" dirty="0" err="1" smtClean="0"/>
              <a:t>fun</a:t>
            </a:r>
            <a:endParaRPr lang="lv-LV" b="1" dirty="0" smtClean="0"/>
          </a:p>
          <a:p>
            <a:r>
              <a:rPr lang="lv-LV" b="1" dirty="0" err="1" smtClean="0"/>
              <a:t>Most</a:t>
            </a:r>
            <a:r>
              <a:rPr lang="lv-LV" b="1" dirty="0" smtClean="0"/>
              <a:t> </a:t>
            </a:r>
            <a:r>
              <a:rPr lang="lv-LV" b="1" dirty="0" err="1" smtClean="0"/>
              <a:t>corresponds</a:t>
            </a:r>
            <a:r>
              <a:rPr lang="lv-LV" b="1" dirty="0" smtClean="0"/>
              <a:t> to </a:t>
            </a:r>
            <a:r>
              <a:rPr lang="lv-LV" b="1" dirty="0" err="1" smtClean="0"/>
              <a:t>your</a:t>
            </a:r>
            <a:r>
              <a:rPr lang="lv-LV" b="1" dirty="0" smtClean="0"/>
              <a:t> </a:t>
            </a:r>
            <a:r>
              <a:rPr lang="lv-LV" b="1" dirty="0" err="1" smtClean="0"/>
              <a:t>teaching</a:t>
            </a:r>
            <a:r>
              <a:rPr lang="lv-LV" b="1" dirty="0" smtClean="0"/>
              <a:t> </a:t>
            </a:r>
            <a:r>
              <a:rPr lang="lv-LV" b="1" dirty="0" err="1" smtClean="0"/>
              <a:t>style</a:t>
            </a:r>
            <a:endParaRPr lang="lv-LV" b="1" dirty="0" smtClean="0"/>
          </a:p>
          <a:p>
            <a:r>
              <a:rPr lang="lv-LV" b="1" dirty="0" err="1" smtClean="0"/>
              <a:t>You</a:t>
            </a:r>
            <a:r>
              <a:rPr lang="lv-LV" b="1" dirty="0" smtClean="0"/>
              <a:t> </a:t>
            </a:r>
            <a:r>
              <a:rPr lang="lv-LV" b="1" dirty="0" err="1" smtClean="0"/>
              <a:t>apply</a:t>
            </a:r>
            <a:r>
              <a:rPr lang="lv-LV" b="1" dirty="0" smtClean="0"/>
              <a:t> </a:t>
            </a:r>
            <a:r>
              <a:rPr lang="lv-LV" b="1" dirty="0" err="1" smtClean="0"/>
              <a:t>the</a:t>
            </a:r>
            <a:r>
              <a:rPr lang="lv-LV" b="1" dirty="0" smtClean="0"/>
              <a:t> </a:t>
            </a:r>
            <a:r>
              <a:rPr lang="lv-LV" b="1" dirty="0" err="1" smtClean="0"/>
              <a:t>least</a:t>
            </a:r>
            <a:endParaRPr lang="lv-LV" b="1" dirty="0" smtClean="0"/>
          </a:p>
          <a:p>
            <a:r>
              <a:rPr lang="lv-LV" b="1" dirty="0" err="1"/>
              <a:t>Facilitates</a:t>
            </a:r>
            <a:r>
              <a:rPr lang="lv-LV" b="1" dirty="0"/>
              <a:t> </a:t>
            </a:r>
            <a:r>
              <a:rPr lang="lv-LV" b="1" dirty="0" err="1"/>
              <a:t>active</a:t>
            </a:r>
            <a:r>
              <a:rPr lang="lv-LV" b="1" dirty="0"/>
              <a:t> </a:t>
            </a:r>
            <a:r>
              <a:rPr lang="lv-LV" b="1" dirty="0" err="1"/>
              <a:t>learning</a:t>
            </a:r>
            <a:r>
              <a:rPr lang="lv-LV" b="1" dirty="0"/>
              <a:t> </a:t>
            </a:r>
            <a:r>
              <a:rPr lang="lv-LV" b="1" dirty="0" err="1"/>
              <a:t>most</a:t>
            </a:r>
            <a:r>
              <a:rPr lang="lv-LV" b="1" dirty="0"/>
              <a:t> </a:t>
            </a:r>
          </a:p>
          <a:p>
            <a:r>
              <a:rPr lang="lv-LV" b="1" dirty="0" err="1" smtClean="0"/>
              <a:t>Most</a:t>
            </a:r>
            <a:r>
              <a:rPr lang="lv-LV" b="1" dirty="0" smtClean="0"/>
              <a:t> </a:t>
            </a:r>
            <a:r>
              <a:rPr lang="lv-LV" b="1" dirty="0" err="1" smtClean="0"/>
              <a:t>appropriate</a:t>
            </a:r>
            <a:r>
              <a:rPr lang="lv-LV" b="1" dirty="0" smtClean="0"/>
              <a:t> </a:t>
            </a:r>
            <a:r>
              <a:rPr lang="lv-LV" b="1" dirty="0" err="1" smtClean="0"/>
              <a:t>for</a:t>
            </a:r>
            <a:r>
              <a:rPr lang="lv-LV" b="1" dirty="0" smtClean="0"/>
              <a:t> </a:t>
            </a:r>
            <a:r>
              <a:rPr lang="lv-LV" b="1" dirty="0" err="1" smtClean="0"/>
              <a:t>bilingual</a:t>
            </a:r>
            <a:r>
              <a:rPr lang="lv-LV" b="1" dirty="0" smtClean="0"/>
              <a:t> </a:t>
            </a:r>
            <a:r>
              <a:rPr lang="lv-LV" b="1" dirty="0" err="1" smtClean="0"/>
              <a:t>education</a:t>
            </a:r>
            <a:endParaRPr lang="lv-LV" b="1" dirty="0" smtClean="0"/>
          </a:p>
          <a:p>
            <a:endParaRPr lang="lv-LV" b="1" dirty="0" smtClean="0"/>
          </a:p>
          <a:p>
            <a:endParaRPr lang="lv-LV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019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389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Social Learning  </vt:lpstr>
      <vt:lpstr>Behavioral Systems Family Models</vt:lpstr>
      <vt:lpstr>Social skills</vt:lpstr>
      <vt:lpstr>In order to facilitate the improvement of social skills, it is necessary to understand: </vt:lpstr>
      <vt:lpstr>3 correlating stages of skill improvement:  </vt:lpstr>
      <vt:lpstr>«World lost?»</vt:lpstr>
      <vt:lpstr>4 Families of Models of Learning: Дидактические подходы </vt:lpstr>
      <vt:lpstr> The structure of each session was based on Kolb’s Experiential Learning Cycle, and it followed the MERIT model </vt:lpstr>
      <vt:lpstr>4 corners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learning</dc:title>
  <dc:creator>User</dc:creator>
  <cp:lastModifiedBy>Indra</cp:lastModifiedBy>
  <cp:revision>9</cp:revision>
  <dcterms:created xsi:type="dcterms:W3CDTF">2013-02-10T11:48:22Z</dcterms:created>
  <dcterms:modified xsi:type="dcterms:W3CDTF">2013-02-20T08:47:26Z</dcterms:modified>
</cp:coreProperties>
</file>